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8" r:id="rId2"/>
    <p:sldId id="326" r:id="rId3"/>
    <p:sldId id="327" r:id="rId4"/>
    <p:sldId id="328" r:id="rId5"/>
    <p:sldId id="355" r:id="rId6"/>
    <p:sldId id="354" r:id="rId7"/>
    <p:sldId id="332" r:id="rId8"/>
    <p:sldId id="356" r:id="rId9"/>
    <p:sldId id="369" r:id="rId10"/>
    <p:sldId id="370" r:id="rId11"/>
    <p:sldId id="371" r:id="rId12"/>
    <p:sldId id="333" r:id="rId13"/>
    <p:sldId id="334" r:id="rId14"/>
    <p:sldId id="357" r:id="rId15"/>
    <p:sldId id="363" r:id="rId16"/>
    <p:sldId id="358" r:id="rId17"/>
    <p:sldId id="338" r:id="rId18"/>
    <p:sldId id="364" r:id="rId19"/>
    <p:sldId id="340" r:id="rId20"/>
    <p:sldId id="365" r:id="rId21"/>
    <p:sldId id="367" r:id="rId22"/>
    <p:sldId id="366" r:id="rId23"/>
    <p:sldId id="343" r:id="rId24"/>
    <p:sldId id="344" r:id="rId25"/>
    <p:sldId id="349" r:id="rId26"/>
    <p:sldId id="350" r:id="rId27"/>
    <p:sldId id="372" r:id="rId28"/>
    <p:sldId id="351" r:id="rId29"/>
    <p:sldId id="32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6" autoAdjust="0"/>
    <p:restoredTop sz="96201" autoAdjust="0"/>
  </p:normalViewPr>
  <p:slideViewPr>
    <p:cSldViewPr snapToGrid="0">
      <p:cViewPr>
        <p:scale>
          <a:sx n="87" d="100"/>
          <a:sy n="87" d="100"/>
        </p:scale>
        <p:origin x="60" y="4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4C04C-1460-423F-9AB1-F43ABD20C44A}" type="datetimeFigureOut">
              <a:rPr lang="en-CA" smtClean="0"/>
              <a:t>2020-04-27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86B26-E14A-4299-8DD6-F248E07FEF1E}" type="slidenum">
              <a:rPr lang="en-CA" smtClean="0"/>
              <a:t>‹#›</a:t>
            </a:fld>
            <a:endParaRPr lang="en-CA"/>
          </a:p>
        </p:txBody>
      </p:sp>
    </p:spTree>
    <p:extLst>
      <p:ext uri="{BB962C8B-B14F-4D97-AF65-F5344CB8AC3E}">
        <p14:creationId xmlns:p14="http://schemas.microsoft.com/office/powerpoint/2010/main" val="106924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286B26-E14A-4299-8DD6-F248E07FEF1E}" type="slidenum">
              <a:rPr lang="en-CA" smtClean="0"/>
              <a:t>27</a:t>
            </a:fld>
            <a:endParaRPr lang="en-CA"/>
          </a:p>
        </p:txBody>
      </p:sp>
    </p:spTree>
    <p:extLst>
      <p:ext uri="{BB962C8B-B14F-4D97-AF65-F5344CB8AC3E}">
        <p14:creationId xmlns:p14="http://schemas.microsoft.com/office/powerpoint/2010/main" val="420727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56D44A-DBE1-46FC-92DB-1B01957129A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1587013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6D44A-DBE1-46FC-92DB-1B01957129A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246901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6D44A-DBE1-46FC-92DB-1B01957129A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105354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568961" y="1381125"/>
            <a:ext cx="11067627" cy="4035606"/>
          </a:xfrm>
        </p:spPr>
        <p:txBody>
          <a:bodyPr/>
          <a:lstStyle>
            <a:lvl1pPr>
              <a:buClrTx/>
              <a:defRPr sz="2400"/>
            </a:lvl1pPr>
            <a:lvl2pPr>
              <a:buClrTx/>
              <a:defRPr sz="2000"/>
            </a:lvl2pPr>
            <a:lvl3pPr>
              <a:buClrTx/>
              <a:defRPr sz="1600"/>
            </a:lvl3pPr>
            <a:lvl4pPr>
              <a:buClrTx/>
              <a:defRPr sz="1400"/>
            </a:lvl4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5" name="Slide Number Placeholder 7"/>
          <p:cNvSpPr>
            <a:spLocks noGrp="1"/>
          </p:cNvSpPr>
          <p:nvPr>
            <p:ph type="sldNum" sz="quarter" idx="10"/>
          </p:nvPr>
        </p:nvSpPr>
        <p:spPr>
          <a:xfrm>
            <a:off x="568325" y="6183313"/>
            <a:ext cx="898525" cy="365125"/>
          </a:xfrm>
        </p:spPr>
        <p:txBody>
          <a:bodyPr/>
          <a:lstStyle>
            <a:lvl1pPr algn="l">
              <a:defRPr/>
            </a:lvl1pPr>
          </a:lstStyle>
          <a:p>
            <a:pPr>
              <a:defRPr/>
            </a:pPr>
            <a:fld id="{016F17FC-C03D-46F4-A2C3-722831600456}" type="slidenum">
              <a:rPr lang="en-US" altLang="en-US"/>
              <a:pPr>
                <a:defRPr/>
              </a:pPr>
              <a:t>‹#›</a:t>
            </a:fld>
            <a:endParaRPr lang="en-US" altLang="en-US" dirty="0"/>
          </a:p>
        </p:txBody>
      </p:sp>
      <p:sp>
        <p:nvSpPr>
          <p:cNvPr id="6" name="Title 1"/>
          <p:cNvSpPr>
            <a:spLocks noGrp="1"/>
          </p:cNvSpPr>
          <p:nvPr>
            <p:ph type="title"/>
          </p:nvPr>
        </p:nvSpPr>
        <p:spPr>
          <a:xfrm>
            <a:off x="568962" y="392419"/>
            <a:ext cx="11067626" cy="702852"/>
          </a:xfrm>
        </p:spPr>
        <p:txBody>
          <a:bodyPr/>
          <a:lstStyle>
            <a:lvl1pPr>
              <a:defRPr sz="2800" cap="none" baseline="0"/>
            </a:lvl1pPr>
          </a:lstStyle>
          <a:p>
            <a:r>
              <a:rPr lang="en-US" smtClean="0"/>
              <a:t>Click to edit Master title style</a:t>
            </a:r>
            <a:endParaRPr lang="en-CA" dirty="0"/>
          </a:p>
        </p:txBody>
      </p:sp>
    </p:spTree>
    <p:extLst>
      <p:ext uri="{BB962C8B-B14F-4D97-AF65-F5344CB8AC3E}">
        <p14:creationId xmlns:p14="http://schemas.microsoft.com/office/powerpoint/2010/main" val="414749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6D44A-DBE1-46FC-92DB-1B01957129A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210717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56D44A-DBE1-46FC-92DB-1B01957129A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417133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56D44A-DBE1-46FC-92DB-1B01957129A3}"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7109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56D44A-DBE1-46FC-92DB-1B01957129A3}"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81243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56D44A-DBE1-46FC-92DB-1B01957129A3}"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93697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6D44A-DBE1-46FC-92DB-1B01957129A3}"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255582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6D44A-DBE1-46FC-92DB-1B01957129A3}"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95783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6D44A-DBE1-46FC-92DB-1B01957129A3}"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5AAD0-5A43-455F-A201-5096F10B2B03}" type="slidenum">
              <a:rPr lang="en-US" smtClean="0"/>
              <a:t>‹#›</a:t>
            </a:fld>
            <a:endParaRPr lang="en-US"/>
          </a:p>
        </p:txBody>
      </p:sp>
    </p:spTree>
    <p:extLst>
      <p:ext uri="{BB962C8B-B14F-4D97-AF65-F5344CB8AC3E}">
        <p14:creationId xmlns:p14="http://schemas.microsoft.com/office/powerpoint/2010/main" val="104989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6D44A-DBE1-46FC-92DB-1B01957129A3}" type="datetimeFigureOut">
              <a:rPr lang="en-US" smtClean="0"/>
              <a:t>4/27/2020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5AAD0-5A43-455F-A201-5096F10B2B03}" type="slidenum">
              <a:rPr lang="en-US" smtClean="0"/>
              <a:t>‹#›</a:t>
            </a:fld>
            <a:endParaRPr lang="en-US"/>
          </a:p>
        </p:txBody>
      </p:sp>
    </p:spTree>
    <p:extLst>
      <p:ext uri="{BB962C8B-B14F-4D97-AF65-F5344CB8AC3E}">
        <p14:creationId xmlns:p14="http://schemas.microsoft.com/office/powerpoint/2010/main" val="1379118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6824" y="2730004"/>
            <a:ext cx="7130478" cy="523220"/>
          </a:xfrm>
          <a:prstGeom prst="rect">
            <a:avLst/>
          </a:prstGeom>
          <a:noFill/>
        </p:spPr>
        <p:txBody>
          <a:bodyPr wrap="none" rtlCol="0">
            <a:spAutoFit/>
          </a:bodyPr>
          <a:lstStyle/>
          <a:p>
            <a:r>
              <a:rPr lang="en-CA" sz="2800" b="1" dirty="0" smtClean="0"/>
              <a:t>Sample Case Studies </a:t>
            </a:r>
            <a:r>
              <a:rPr lang="en-CA" sz="2800" b="1" dirty="0" smtClean="0"/>
              <a:t>of </a:t>
            </a:r>
            <a:r>
              <a:rPr lang="en-CA" sz="2800" b="1" dirty="0" smtClean="0"/>
              <a:t>COVID-19 in Pregnancy</a:t>
            </a:r>
            <a:endParaRPr lang="en-CA" sz="2800" b="1" dirty="0"/>
          </a:p>
        </p:txBody>
      </p:sp>
      <p:cxnSp>
        <p:nvCxnSpPr>
          <p:cNvPr id="5" name="Straight Connector 4"/>
          <p:cNvCxnSpPr/>
          <p:nvPr/>
        </p:nvCxnSpPr>
        <p:spPr>
          <a:xfrm flipV="1">
            <a:off x="3101788" y="3479538"/>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24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018227" y="65836"/>
            <a:ext cx="6715354" cy="6762904"/>
            <a:chOff x="5018227" y="65836"/>
            <a:chExt cx="6715354" cy="6762904"/>
          </a:xfrm>
        </p:grpSpPr>
        <p:pic>
          <p:nvPicPr>
            <p:cNvPr id="4" name="Picture 3"/>
            <p:cNvPicPr>
              <a:picLocks noChangeAspect="1"/>
            </p:cNvPicPr>
            <p:nvPr/>
          </p:nvPicPr>
          <p:blipFill rotWithShape="1">
            <a:blip r:embed="rId2"/>
            <a:srcRect l="2318"/>
            <a:stretch/>
          </p:blipFill>
          <p:spPr>
            <a:xfrm>
              <a:off x="5135332" y="65836"/>
              <a:ext cx="6220023" cy="6708039"/>
            </a:xfrm>
            <a:prstGeom prst="rect">
              <a:avLst/>
            </a:prstGeom>
          </p:spPr>
        </p:pic>
        <p:sp>
          <p:nvSpPr>
            <p:cNvPr id="5" name="Rectangle 4"/>
            <p:cNvSpPr/>
            <p:nvPr/>
          </p:nvSpPr>
          <p:spPr>
            <a:xfrm>
              <a:off x="9765792" y="4352544"/>
              <a:ext cx="1967789" cy="2428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5018227" y="6634887"/>
              <a:ext cx="1353312" cy="193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 name="Right Arrow 7"/>
          <p:cNvSpPr/>
          <p:nvPr/>
        </p:nvSpPr>
        <p:spPr>
          <a:xfrm>
            <a:off x="732566" y="1114387"/>
            <a:ext cx="3501814" cy="3793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055100" y="745055"/>
            <a:ext cx="2601225" cy="369332"/>
          </a:xfrm>
          <a:prstGeom prst="rect">
            <a:avLst/>
          </a:prstGeom>
          <a:noFill/>
        </p:spPr>
        <p:txBody>
          <a:bodyPr wrap="none" rtlCol="0">
            <a:spAutoFit/>
          </a:bodyPr>
          <a:lstStyle/>
          <a:p>
            <a:r>
              <a:rPr lang="en-US" b="1" dirty="0" smtClean="0"/>
              <a:t>Inpatient care</a:t>
            </a:r>
            <a:r>
              <a:rPr lang="en-US" b="1" dirty="0" smtClean="0"/>
              <a:t> </a:t>
            </a:r>
            <a:r>
              <a:rPr lang="en-US" b="1" dirty="0" smtClean="0"/>
              <a:t>algorithm </a:t>
            </a:r>
            <a:endParaRPr lang="en-US" b="1" dirty="0"/>
          </a:p>
        </p:txBody>
      </p:sp>
      <p:sp>
        <p:nvSpPr>
          <p:cNvPr id="10" name="TextBox 9"/>
          <p:cNvSpPr txBox="1"/>
          <p:nvPr/>
        </p:nvSpPr>
        <p:spPr>
          <a:xfrm>
            <a:off x="384306" y="2099462"/>
            <a:ext cx="4372800" cy="2862322"/>
          </a:xfrm>
          <a:prstGeom prst="rect">
            <a:avLst/>
          </a:prstGeom>
          <a:noFill/>
        </p:spPr>
        <p:txBody>
          <a:bodyPr wrap="none" rtlCol="0">
            <a:spAutoFit/>
          </a:bodyPr>
          <a:lstStyle/>
          <a:p>
            <a:r>
              <a:rPr lang="en-CA" b="1" dirty="0" smtClean="0"/>
              <a:t>Key Points:</a:t>
            </a:r>
          </a:p>
          <a:p>
            <a:endParaRPr lang="en-CA" dirty="0"/>
          </a:p>
          <a:p>
            <a:pPr marL="342900" indent="-342900">
              <a:buAutoNum type="arabicPeriod"/>
            </a:pPr>
            <a:r>
              <a:rPr lang="en-CA" dirty="0" err="1" smtClean="0"/>
              <a:t>Dx</a:t>
            </a:r>
            <a:r>
              <a:rPr lang="en-CA" dirty="0" smtClean="0"/>
              <a:t> made by NP swab</a:t>
            </a:r>
          </a:p>
          <a:p>
            <a:pPr marL="342900" indent="-342900">
              <a:buAutoNum type="arabicPeriod"/>
            </a:pPr>
            <a:r>
              <a:rPr lang="en-CA" dirty="0" smtClean="0"/>
              <a:t>CXR and bloodwork defines </a:t>
            </a:r>
            <a:r>
              <a:rPr lang="en-CA" dirty="0" err="1" smtClean="0"/>
              <a:t>Dx</a:t>
            </a:r>
            <a:r>
              <a:rPr lang="en-CA" dirty="0" smtClean="0"/>
              <a:t> severity</a:t>
            </a:r>
          </a:p>
          <a:p>
            <a:pPr marL="342900" indent="-342900">
              <a:buAutoNum type="arabicPeriod"/>
            </a:pPr>
            <a:r>
              <a:rPr lang="en-CA" dirty="0" smtClean="0"/>
              <a:t>Additional tests based on co-morbidity</a:t>
            </a:r>
          </a:p>
          <a:p>
            <a:pPr marL="342900" indent="-342900">
              <a:buAutoNum type="arabicPeriod"/>
            </a:pPr>
            <a:r>
              <a:rPr lang="en-CA" dirty="0" smtClean="0"/>
              <a:t>Treatment is supportive</a:t>
            </a:r>
          </a:p>
          <a:p>
            <a:r>
              <a:rPr lang="en-CA" dirty="0"/>
              <a:t> </a:t>
            </a:r>
            <a:r>
              <a:rPr lang="en-CA" dirty="0" smtClean="0"/>
              <a:t>      * no ABX unless superimposed infection</a:t>
            </a:r>
          </a:p>
          <a:p>
            <a:r>
              <a:rPr lang="en-CA" dirty="0" smtClean="0"/>
              <a:t>5. Warning signs as per any @risk OB patient</a:t>
            </a:r>
          </a:p>
          <a:p>
            <a:r>
              <a:rPr lang="en-CA" dirty="0"/>
              <a:t> </a:t>
            </a:r>
            <a:r>
              <a:rPr lang="en-CA" dirty="0" smtClean="0"/>
              <a:t>      * COVID specific respiratory signs</a:t>
            </a:r>
          </a:p>
          <a:p>
            <a:pPr marL="342900" indent="-342900">
              <a:buAutoNum type="arabicPeriod"/>
            </a:pPr>
            <a:endParaRPr lang="en-CA" dirty="0"/>
          </a:p>
        </p:txBody>
      </p:sp>
    </p:spTree>
    <p:extLst>
      <p:ext uri="{BB962C8B-B14F-4D97-AF65-F5344CB8AC3E}">
        <p14:creationId xmlns:p14="http://schemas.microsoft.com/office/powerpoint/2010/main" val="1549094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991" y="334203"/>
            <a:ext cx="6807506" cy="61927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Delivery Considerations with COVID-19</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593313" y="1116824"/>
            <a:ext cx="8404104" cy="2094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29185" y="2455297"/>
            <a:ext cx="11762842" cy="3914918"/>
          </a:xfrm>
          <a:prstGeom prst="rect">
            <a:avLst/>
          </a:prstGeom>
        </p:spPr>
        <p:txBody>
          <a:bodyPr wrap="square">
            <a:spAutoFit/>
          </a:bodyPr>
          <a:lstStyle/>
          <a:p>
            <a:r>
              <a:rPr lang="en-CA" b="1" dirty="0" smtClean="0"/>
              <a:t>Principles:</a:t>
            </a:r>
          </a:p>
          <a:p>
            <a:pPr marL="342900" indent="-342900">
              <a:lnSpc>
                <a:spcPct val="120000"/>
              </a:lnSpc>
              <a:buAutoNum type="alphaLcPeriod"/>
            </a:pPr>
            <a:r>
              <a:rPr lang="en-CA" dirty="0" smtClean="0"/>
              <a:t>If </a:t>
            </a:r>
            <a:r>
              <a:rPr lang="en-CA" dirty="0"/>
              <a:t>&lt; 28w </a:t>
            </a:r>
            <a:r>
              <a:rPr lang="en-CA" dirty="0" smtClean="0"/>
              <a:t>GA &amp; can </a:t>
            </a:r>
            <a:r>
              <a:rPr lang="en-CA" dirty="0"/>
              <a:t>maintain mechanical ventilation: </a:t>
            </a:r>
            <a:r>
              <a:rPr lang="en-CA" dirty="0" smtClean="0"/>
              <a:t>Ext </a:t>
            </a:r>
            <a:r>
              <a:rPr lang="en-CA" dirty="0" err="1" smtClean="0"/>
              <a:t>Mx</a:t>
            </a:r>
            <a:r>
              <a:rPr lang="en-CA" dirty="0" smtClean="0"/>
              <a:t>  …..   risk of prematurity &gt; risk of IUFD</a:t>
            </a:r>
          </a:p>
          <a:p>
            <a:pPr marL="342900" indent="-342900">
              <a:lnSpc>
                <a:spcPct val="120000"/>
              </a:lnSpc>
              <a:buAutoNum type="alphaLcPeriod"/>
            </a:pPr>
            <a:r>
              <a:rPr lang="en-CA" dirty="0" smtClean="0"/>
              <a:t>If </a:t>
            </a:r>
            <a:r>
              <a:rPr lang="en-CA" dirty="0"/>
              <a:t>&lt;28w GA </a:t>
            </a:r>
            <a:r>
              <a:rPr lang="en-CA" dirty="0" smtClean="0"/>
              <a:t>&amp; can NOT maintain </a:t>
            </a:r>
            <a:r>
              <a:rPr lang="en-CA" dirty="0"/>
              <a:t>mechanical ventilation…. </a:t>
            </a:r>
            <a:r>
              <a:rPr lang="en-CA" dirty="0" smtClean="0"/>
              <a:t>? Would </a:t>
            </a:r>
            <a:r>
              <a:rPr lang="en-CA" dirty="0"/>
              <a:t>delivery improve ventilation </a:t>
            </a:r>
            <a:r>
              <a:rPr lang="en-CA" dirty="0" smtClean="0"/>
              <a:t>status</a:t>
            </a:r>
            <a:endParaRPr lang="en-CA" dirty="0"/>
          </a:p>
          <a:p>
            <a:pPr marL="228600" indent="-228600">
              <a:lnSpc>
                <a:spcPct val="120000"/>
              </a:lnSpc>
              <a:buAutoNum type="alphaLcPeriod"/>
            </a:pPr>
            <a:r>
              <a:rPr lang="en-CA" dirty="0"/>
              <a:t> </a:t>
            </a:r>
            <a:r>
              <a:rPr lang="en-CA" dirty="0" smtClean="0"/>
              <a:t> If </a:t>
            </a:r>
            <a:r>
              <a:rPr lang="en-CA" dirty="0"/>
              <a:t>&gt; 28w </a:t>
            </a:r>
            <a:r>
              <a:rPr lang="en-CA" dirty="0" smtClean="0"/>
              <a:t>GA &amp; can maintain mechanical ventilation …. </a:t>
            </a:r>
            <a:r>
              <a:rPr lang="en-CA" dirty="0"/>
              <a:t>Consider delivery if signs of non-reassuring fetal </a:t>
            </a:r>
            <a:r>
              <a:rPr lang="en-CA" dirty="0" smtClean="0"/>
              <a:t>status*</a:t>
            </a:r>
          </a:p>
          <a:p>
            <a:pPr marL="228600" indent="-228600">
              <a:lnSpc>
                <a:spcPct val="120000"/>
              </a:lnSpc>
              <a:buAutoNum type="alphaLcPeriod"/>
            </a:pPr>
            <a:r>
              <a:rPr lang="en-CA" dirty="0" smtClean="0"/>
              <a:t>  If </a:t>
            </a:r>
            <a:r>
              <a:rPr lang="en-CA" dirty="0"/>
              <a:t>&gt;28 w GA &amp;</a:t>
            </a:r>
            <a:r>
              <a:rPr lang="en-CA" dirty="0" smtClean="0"/>
              <a:t> </a:t>
            </a:r>
            <a:r>
              <a:rPr lang="en-CA" dirty="0"/>
              <a:t>CAN NOT maintain mechanical ventilation: </a:t>
            </a:r>
            <a:r>
              <a:rPr lang="en-CA" dirty="0" smtClean="0"/>
              <a:t> …. Consider delivery </a:t>
            </a:r>
            <a:r>
              <a:rPr lang="en-CA" dirty="0"/>
              <a:t>to manage ventilation </a:t>
            </a:r>
            <a:r>
              <a:rPr lang="en-CA" dirty="0" smtClean="0"/>
              <a:t>**</a:t>
            </a:r>
            <a:endParaRPr lang="en-CA" dirty="0"/>
          </a:p>
          <a:p>
            <a:endParaRPr lang="en-CA" dirty="0"/>
          </a:p>
          <a:p>
            <a:r>
              <a:rPr lang="en-CA" dirty="0" smtClean="0"/>
              <a:t>*  Fetal </a:t>
            </a:r>
            <a:r>
              <a:rPr lang="en-CA" dirty="0"/>
              <a:t>monitoring will be abnormal: tachycardia, minimal variability… decide frequency </a:t>
            </a:r>
            <a:r>
              <a:rPr lang="en-CA" dirty="0" smtClean="0"/>
              <a:t>&amp; what criteria to act upon</a:t>
            </a:r>
          </a:p>
          <a:p>
            <a:endParaRPr lang="en-CA" dirty="0"/>
          </a:p>
          <a:p>
            <a:r>
              <a:rPr lang="en-CA" dirty="0" smtClean="0"/>
              <a:t>** NOT </a:t>
            </a:r>
            <a:r>
              <a:rPr lang="en-CA" dirty="0"/>
              <a:t>to improve maternal disease process, not to alter fetal/neonatal </a:t>
            </a:r>
            <a:r>
              <a:rPr lang="en-CA" dirty="0" smtClean="0"/>
              <a:t>outcome, but to facilitate the ventilation</a:t>
            </a:r>
          </a:p>
          <a:p>
            <a:endParaRPr lang="en-CA" dirty="0"/>
          </a:p>
          <a:p>
            <a:r>
              <a:rPr lang="en-CA" dirty="0" smtClean="0"/>
              <a:t>*** </a:t>
            </a:r>
            <a:r>
              <a:rPr lang="en-CA" dirty="0"/>
              <a:t>if delivering &lt; 34w GA, give MgSO4 4g bolus before delivery- over 1 hour to limit maternal respiratory depression</a:t>
            </a:r>
          </a:p>
          <a:p>
            <a:endParaRPr lang="en-CA" dirty="0"/>
          </a:p>
          <a:p>
            <a:endParaRPr lang="en-CA" dirty="0"/>
          </a:p>
        </p:txBody>
      </p:sp>
      <p:sp>
        <p:nvSpPr>
          <p:cNvPr id="7" name="TextBox 6"/>
          <p:cNvSpPr txBox="1"/>
          <p:nvPr/>
        </p:nvSpPr>
        <p:spPr>
          <a:xfrm>
            <a:off x="593313" y="1506652"/>
            <a:ext cx="7441909" cy="646331"/>
          </a:xfrm>
          <a:prstGeom prst="rect">
            <a:avLst/>
          </a:prstGeom>
          <a:noFill/>
        </p:spPr>
        <p:txBody>
          <a:bodyPr wrap="none" rtlCol="0">
            <a:spAutoFit/>
          </a:bodyPr>
          <a:lstStyle/>
          <a:p>
            <a:pPr marL="342900" indent="-342900">
              <a:buAutoNum type="arabicPeriod"/>
            </a:pPr>
            <a:r>
              <a:rPr lang="en-CA" b="1" dirty="0" smtClean="0"/>
              <a:t>COVID-19 infection is NOT a direct indication for delivery</a:t>
            </a:r>
          </a:p>
          <a:p>
            <a:pPr marL="342900" indent="-342900">
              <a:buAutoNum type="arabicPeriod"/>
            </a:pPr>
            <a:r>
              <a:rPr lang="en-CA" b="1" dirty="0" smtClean="0"/>
              <a:t>Decision to deliver is individualized based on maternal &amp; fetal status, GA</a:t>
            </a:r>
            <a:endParaRPr lang="en-CA" b="1" dirty="0"/>
          </a:p>
        </p:txBody>
      </p:sp>
    </p:spTree>
    <p:extLst>
      <p:ext uri="{BB962C8B-B14F-4D97-AF65-F5344CB8AC3E}">
        <p14:creationId xmlns:p14="http://schemas.microsoft.com/office/powerpoint/2010/main" val="4088365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364097" y="820157"/>
            <a:ext cx="5800507" cy="6981"/>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92652" y="316293"/>
            <a:ext cx="10361530" cy="5439438"/>
            <a:chOff x="-92652" y="316293"/>
            <a:chExt cx="10361530" cy="5439438"/>
          </a:xfrm>
        </p:grpSpPr>
        <p:sp>
          <p:nvSpPr>
            <p:cNvPr id="4" name="Rectangle 3"/>
            <p:cNvSpPr/>
            <p:nvPr/>
          </p:nvSpPr>
          <p:spPr>
            <a:xfrm>
              <a:off x="364097" y="316293"/>
              <a:ext cx="9904781" cy="5050742"/>
            </a:xfrm>
            <a:prstGeom prst="rect">
              <a:avLst/>
            </a:prstGeom>
          </p:spPr>
          <p:txBody>
            <a:bodyPr wrap="square">
              <a:spAutoFit/>
            </a:bodyPr>
            <a:lstStyle/>
            <a:p>
              <a:pPr>
                <a:lnSpc>
                  <a:spcPct val="107000"/>
                </a:lnSpc>
                <a:spcAft>
                  <a:spcPts val="800"/>
                </a:spcAft>
              </a:pPr>
              <a:r>
                <a:rPr lang="en-CA" b="1" dirty="0" smtClean="0">
                  <a:effectLst/>
                  <a:latin typeface="Calibri" panose="020F0502020204030204" pitchFamily="34" charset="0"/>
                  <a:ea typeface="Calibri" panose="020F0502020204030204" pitchFamily="34" charset="0"/>
                  <a:cs typeface="Times New Roman" panose="02020603050405020304" pitchFamily="18" charset="0"/>
                </a:rPr>
                <a:t>Case </a:t>
              </a:r>
              <a:r>
                <a:rPr lang="en-CA" b="1"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CA"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38yo	38wGA</a:t>
              </a: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Admitted for IOL: DM type II (poor control HbA1c 11%); </a:t>
              </a:r>
              <a:r>
                <a:rPr lang="en-CA" dirty="0" smtClean="0">
                  <a:effectLst/>
                  <a:latin typeface="Calibri" panose="020F0502020204030204" pitchFamily="34" charset="0"/>
                  <a:ea typeface="Calibri" panose="020F0502020204030204" pitchFamily="34" charset="0"/>
                  <a:cs typeface="Times New Roman" panose="02020603050405020304" pitchFamily="18" charset="0"/>
                </a:rPr>
                <a:t>Intrahepatic </a:t>
              </a:r>
              <a:r>
                <a:rPr lang="en-CA" dirty="0" smtClean="0">
                  <a:effectLst/>
                  <a:latin typeface="Calibri" panose="020F0502020204030204" pitchFamily="34" charset="0"/>
                  <a:ea typeface="Calibri" panose="020F0502020204030204" pitchFamily="34" charset="0"/>
                  <a:cs typeface="Times New Roman" panose="02020603050405020304" pitchFamily="18" charset="0"/>
                </a:rPr>
                <a:t>cholestasis of pregnancy, BMI 48</a:t>
              </a:r>
            </a:p>
            <a:p>
              <a:pPr>
                <a:lnSpc>
                  <a:spcPct val="107000"/>
                </a:lnSpc>
                <a:spcAft>
                  <a:spcPts val="800"/>
                </a:spcAft>
              </a:pPr>
              <a:r>
                <a:rPr lang="en-CA" b="1" dirty="0" smtClean="0">
                  <a:effectLst/>
                  <a:latin typeface="Calibri" panose="020F0502020204030204" pitchFamily="34" charset="0"/>
                  <a:ea typeface="Calibri" panose="020F0502020204030204" pitchFamily="34" charset="0"/>
                  <a:cs typeface="Times New Roman" panose="02020603050405020304" pitchFamily="18" charset="0"/>
                </a:rPr>
                <a:t>In labor, develops fever 38.8</a:t>
              </a:r>
              <a:r>
                <a:rPr lang="en-CA" b="1" baseline="30000" dirty="0" smtClean="0">
                  <a:effectLst/>
                  <a:latin typeface="Calibri" panose="020F0502020204030204" pitchFamily="34" charset="0"/>
                  <a:ea typeface="Calibri" panose="020F0502020204030204" pitchFamily="34" charset="0"/>
                  <a:cs typeface="Times New Roman" panose="02020603050405020304" pitchFamily="18" charset="0"/>
                </a:rPr>
                <a:t>o</a:t>
              </a:r>
              <a:r>
                <a:rPr lang="en-CA" b="1" dirty="0" smtClean="0">
                  <a:effectLst/>
                  <a:latin typeface="Calibri" panose="020F0502020204030204" pitchFamily="34" charset="0"/>
                  <a:ea typeface="Calibri" panose="020F0502020204030204" pitchFamily="34" charset="0"/>
                  <a:cs typeface="Times New Roman" panose="02020603050405020304" pitchFamily="18" charset="0"/>
                </a:rPr>
                <a:t>C….</a:t>
              </a:r>
            </a:p>
            <a:p>
              <a:pPr marL="342900" lvl="0" indent="-342900">
                <a:lnSpc>
                  <a:spcPct val="107000"/>
                </a:lnSpc>
                <a:spcAft>
                  <a:spcPts val="0"/>
                </a:spcAft>
                <a:buFont typeface="+mj-lt"/>
                <a:buAutoNum type="arabicPeriod"/>
              </a:pPr>
              <a:r>
                <a:rPr lang="en-CA" dirty="0" smtClean="0">
                  <a:effectLst/>
                  <a:latin typeface="Calibri" panose="020F0502020204030204" pitchFamily="34" charset="0"/>
                  <a:ea typeface="Calibri" panose="020F0502020204030204" pitchFamily="34" charset="0"/>
                  <a:cs typeface="Times New Roman" panose="02020603050405020304" pitchFamily="18" charset="0"/>
                </a:rPr>
                <a:t>Is this patient a PUI?</a:t>
              </a:r>
            </a:p>
            <a:p>
              <a:pPr marL="342900" lvl="0" indent="-342900">
                <a:lnSpc>
                  <a:spcPct val="107000"/>
                </a:lnSpc>
                <a:spcAft>
                  <a:spcPts val="0"/>
                </a:spcAft>
                <a:buFont typeface="+mj-lt"/>
                <a:buAutoNum type="arabicPeriod"/>
              </a:pPr>
              <a:r>
                <a:rPr lang="en-CA" dirty="0" smtClean="0">
                  <a:effectLst/>
                  <a:latin typeface="Calibri" panose="020F0502020204030204" pitchFamily="34" charset="0"/>
                  <a:ea typeface="Calibri" panose="020F0502020204030204" pitchFamily="34" charset="0"/>
                  <a:cs typeface="Times New Roman" panose="02020603050405020304" pitchFamily="18" charset="0"/>
                </a:rPr>
                <a:t>What </a:t>
              </a:r>
              <a:r>
                <a:rPr lang="en-CA" dirty="0" smtClean="0">
                  <a:effectLst/>
                  <a:latin typeface="Calibri" panose="020F0502020204030204" pitchFamily="34" charset="0"/>
                  <a:ea typeface="Calibri" panose="020F0502020204030204" pitchFamily="34" charset="0"/>
                  <a:cs typeface="Times New Roman" panose="02020603050405020304" pitchFamily="18" charset="0"/>
                </a:rPr>
                <a:t>steps should be taken?</a:t>
              </a:r>
            </a:p>
            <a:p>
              <a:pPr marL="342900" lvl="0" indent="-342900">
                <a:lnSpc>
                  <a:spcPct val="107000"/>
                </a:lnSpc>
                <a:spcAft>
                  <a:spcPts val="0"/>
                </a:spcAft>
                <a:buFont typeface="+mj-lt"/>
                <a:buAutoNum type="arabicPeriod"/>
              </a:pPr>
              <a:r>
                <a:rPr lang="en-CA" dirty="0" smtClean="0">
                  <a:effectLst/>
                  <a:latin typeface="Calibri" panose="020F0502020204030204" pitchFamily="34" charset="0"/>
                  <a:ea typeface="Calibri" panose="020F0502020204030204" pitchFamily="34" charset="0"/>
                  <a:cs typeface="Times New Roman" panose="02020603050405020304" pitchFamily="18" charset="0"/>
                </a:rPr>
                <a:t>Difficult to pick up FHR ? can FSE be applied</a:t>
              </a:r>
            </a:p>
            <a:p>
              <a:pPr marL="342900" lvl="0" indent="-342900">
                <a:lnSpc>
                  <a:spcPct val="107000"/>
                </a:lnSpc>
                <a:spcAft>
                  <a:spcPts val="0"/>
                </a:spcAft>
                <a:buFont typeface="+mj-lt"/>
                <a:buAutoNum type="arabicPeriod"/>
              </a:pPr>
              <a:r>
                <a:rPr lang="en-CA" dirty="0" smtClean="0">
                  <a:effectLst/>
                  <a:latin typeface="Calibri" panose="020F0502020204030204" pitchFamily="34" charset="0"/>
                  <a:ea typeface="Calibri" panose="020F0502020204030204" pitchFamily="34" charset="0"/>
                  <a:cs typeface="Times New Roman" panose="02020603050405020304" pitchFamily="18" charset="0"/>
                </a:rPr>
                <a:t>FHR is abnormal at 9cm…. ? can a scalp lactate be </a:t>
              </a:r>
              <a:r>
                <a:rPr lang="en-CA" dirty="0" smtClean="0">
                  <a:effectLst/>
                  <a:latin typeface="Calibri" panose="020F0502020204030204" pitchFamily="34" charset="0"/>
                  <a:ea typeface="Calibri" panose="020F0502020204030204" pitchFamily="34" charset="0"/>
                  <a:cs typeface="Times New Roman" panose="02020603050405020304" pitchFamily="18" charset="0"/>
                </a:rPr>
                <a:t>taken to confirm fetal well-being</a:t>
              </a:r>
            </a:p>
            <a:p>
              <a:pPr marL="342900" lvl="0" indent="-342900">
                <a:lnSpc>
                  <a:spcPct val="107000"/>
                </a:lnSpc>
                <a:spcAft>
                  <a:spcPts val="0"/>
                </a:spcAft>
                <a:buFont typeface="+mj-lt"/>
                <a:buAutoNum type="arabicPeriod"/>
              </a:pPr>
              <a:r>
                <a:rPr lang="en-CA" dirty="0" smtClean="0">
                  <a:effectLst/>
                  <a:latin typeface="Calibri" panose="020F0502020204030204" pitchFamily="34" charset="0"/>
                  <a:ea typeface="Calibri" panose="020F0502020204030204" pitchFamily="34" charset="0"/>
                  <a:cs typeface="Times New Roman" panose="02020603050405020304" pitchFamily="18" charset="0"/>
                </a:rPr>
                <a:t>Decision to proceed to C/S:</a:t>
              </a:r>
            </a:p>
            <a:p>
              <a:pPr marL="457200">
                <a:lnSpc>
                  <a:spcPct val="107000"/>
                </a:lnSpc>
                <a:spcAft>
                  <a:spcPts val="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 what should the team DON</a:t>
              </a:r>
            </a:p>
            <a:p>
              <a:pPr marL="457200">
                <a:lnSpc>
                  <a:spcPct val="107000"/>
                </a:lnSpc>
                <a:spcAft>
                  <a:spcPts val="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 where will the team DOFF</a:t>
              </a:r>
            </a:p>
            <a:p>
              <a:pPr lvl="0">
                <a:lnSpc>
                  <a:spcPct val="107000"/>
                </a:lnSpc>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6.    Newborn management</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CA" dirty="0">
                  <a:latin typeface="Calibri" panose="020F0502020204030204" pitchFamily="34" charset="0"/>
                  <a:ea typeface="Calibri" panose="020F0502020204030204" pitchFamily="34" charset="0"/>
                  <a:cs typeface="Times New Roman" panose="02020603050405020304" pitchFamily="18" charset="0"/>
                </a:rPr>
                <a:t>? </a:t>
              </a:r>
              <a:r>
                <a:rPr lang="en-CA" dirty="0" smtClean="0">
                  <a:latin typeface="Calibri" panose="020F0502020204030204" pitchFamily="34" charset="0"/>
                  <a:ea typeface="Calibri" panose="020F0502020204030204" pitchFamily="34" charset="0"/>
                  <a:cs typeface="Times New Roman" panose="02020603050405020304" pitchFamily="18" charset="0"/>
                </a:rPr>
                <a:t>Should we do delayed cord clamping</a:t>
              </a:r>
            </a:p>
            <a:p>
              <a:pPr marL="457200">
                <a:lnSpc>
                  <a:spcPct val="107000"/>
                </a:lnSpc>
                <a:spcAft>
                  <a:spcPts val="0"/>
                </a:spcAft>
              </a:pPr>
              <a:r>
                <a:rPr lang="en-CA" dirty="0" smtClean="0">
                  <a:latin typeface="Calibri" panose="020F0502020204030204" pitchFamily="34" charset="0"/>
                  <a:ea typeface="Calibri" panose="020F0502020204030204" pitchFamily="34" charset="0"/>
                  <a:cs typeface="Times New Roman" panose="02020603050405020304" pitchFamily="18" charset="0"/>
                </a:rPr>
                <a:t>? Should she breastfeed</a:t>
              </a:r>
            </a:p>
          </p:txBody>
        </p:sp>
        <p:sp>
          <p:nvSpPr>
            <p:cNvPr id="6" name="Rectangle 5"/>
            <p:cNvSpPr/>
            <p:nvPr/>
          </p:nvSpPr>
          <p:spPr>
            <a:xfrm>
              <a:off x="-92652" y="5367035"/>
              <a:ext cx="4023345" cy="388696"/>
            </a:xfrm>
            <a:prstGeom prst="rect">
              <a:avLst/>
            </a:prstGeom>
          </p:spPr>
          <p:txBody>
            <a:bodyPr wrap="none">
              <a:spAutoFit/>
            </a:bodyPr>
            <a:lstStyle/>
            <a:p>
              <a:pPr marL="457200">
                <a:lnSpc>
                  <a:spcPct val="107000"/>
                </a:lnSpc>
              </a:pPr>
              <a:r>
                <a:rPr lang="en-CA" dirty="0">
                  <a:latin typeface="Calibri" panose="020F0502020204030204" pitchFamily="34" charset="0"/>
                  <a:ea typeface="Calibri" panose="020F0502020204030204" pitchFamily="34" charset="0"/>
                  <a:cs typeface="Times New Roman" panose="02020603050405020304" pitchFamily="18" charset="0"/>
                </a:rPr>
                <a:t>7. Does she need </a:t>
              </a:r>
              <a:r>
                <a:rPr lang="en-CA" dirty="0" err="1">
                  <a:latin typeface="Calibri" panose="020F0502020204030204" pitchFamily="34" charset="0"/>
                  <a:ea typeface="Calibri" panose="020F0502020204030204" pitchFamily="34" charset="0"/>
                  <a:cs typeface="Times New Roman" panose="02020603050405020304" pitchFamily="18" charset="0"/>
                </a:rPr>
                <a:t>ppVTE</a:t>
              </a:r>
              <a:r>
                <a:rPr lang="en-CA" dirty="0">
                  <a:latin typeface="Calibri" panose="020F0502020204030204" pitchFamily="34" charset="0"/>
                  <a:ea typeface="Calibri" panose="020F0502020204030204" pitchFamily="34" charset="0"/>
                  <a:cs typeface="Times New Roman" panose="02020603050405020304" pitchFamily="18" charset="0"/>
                </a:rPr>
                <a:t> prophylaxis</a:t>
              </a:r>
              <a:endParaRPr lang="en-CA" dirty="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80998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3313" y="414670"/>
            <a:ext cx="5022978" cy="61927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Key Points for Fever in Labor</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593313" y="1116824"/>
            <a:ext cx="8404104" cy="2094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0888" y="1361130"/>
            <a:ext cx="9433416" cy="4770537"/>
          </a:xfrm>
          <a:prstGeom prst="rect">
            <a:avLst/>
          </a:prstGeom>
          <a:noFill/>
        </p:spPr>
        <p:txBody>
          <a:bodyPr wrap="none" rtlCol="0">
            <a:spAutoFit/>
          </a:bodyPr>
          <a:lstStyle/>
          <a:p>
            <a:pPr marL="285750" indent="-285750">
              <a:buFontTx/>
              <a:buChar char="-"/>
            </a:pPr>
            <a:r>
              <a:rPr lang="en-CA" sz="1600" dirty="0" smtClean="0"/>
              <a:t>Temperature </a:t>
            </a:r>
            <a:r>
              <a:rPr lang="en-CA" sz="1600" b="1" dirty="0" smtClean="0"/>
              <a:t>&gt;37.8oC</a:t>
            </a:r>
          </a:p>
          <a:p>
            <a:pPr marL="285750" indent="-285750">
              <a:buFontTx/>
              <a:buChar char="-"/>
            </a:pPr>
            <a:r>
              <a:rPr lang="en-CA" sz="1600" dirty="0" smtClean="0"/>
              <a:t>Give 500 cc fluid bolus (takes 30 min</a:t>
            </a:r>
            <a:r>
              <a:rPr lang="en-CA" sz="1600" dirty="0" smtClean="0"/>
              <a:t>).  </a:t>
            </a:r>
            <a:r>
              <a:rPr lang="en-CA" sz="1600" b="1" dirty="0" smtClean="0"/>
              <a:t>DO NOT GIVE TYELENOL DURING THIS TIME</a:t>
            </a:r>
            <a:endParaRPr lang="en-CA" sz="1600" b="1" dirty="0" smtClean="0"/>
          </a:p>
          <a:p>
            <a:pPr marL="285750" indent="-285750">
              <a:buFontTx/>
              <a:buChar char="-"/>
            </a:pPr>
            <a:r>
              <a:rPr lang="en-CA" sz="1600" dirty="0" smtClean="0"/>
              <a:t>Repeat temperature 30 min after bolus </a:t>
            </a:r>
            <a:r>
              <a:rPr lang="en-CA" sz="1600" dirty="0" smtClean="0"/>
              <a:t>completed</a:t>
            </a:r>
            <a:endParaRPr lang="en-CA" sz="1600" dirty="0" smtClean="0"/>
          </a:p>
          <a:p>
            <a:pPr marL="285750" indent="-285750">
              <a:buFontTx/>
              <a:buChar char="-"/>
            </a:pPr>
            <a:r>
              <a:rPr lang="en-CA" sz="1600" dirty="0" smtClean="0"/>
              <a:t>If </a:t>
            </a:r>
            <a:r>
              <a:rPr lang="en-CA" sz="1600" b="1" dirty="0" smtClean="0"/>
              <a:t>still &gt;37.8  </a:t>
            </a:r>
            <a:r>
              <a:rPr lang="en-CA" sz="1600" dirty="0" smtClean="0"/>
              <a:t>(or any other symptoms) ….</a:t>
            </a:r>
          </a:p>
          <a:p>
            <a:pPr marL="285750" indent="-285750">
              <a:buFontTx/>
              <a:buChar char="-"/>
            </a:pPr>
            <a:endParaRPr lang="en-CA" sz="1600" dirty="0" smtClean="0"/>
          </a:p>
          <a:p>
            <a:pPr marL="285750" indent="-285750">
              <a:buFontTx/>
              <a:buChar char="-"/>
            </a:pPr>
            <a:r>
              <a:rPr lang="en-CA" sz="1600" b="1" dirty="0" smtClean="0">
                <a:solidFill>
                  <a:srgbClr val="FF0000"/>
                </a:solidFill>
              </a:rPr>
              <a:t>Patient is now a PUI</a:t>
            </a:r>
          </a:p>
          <a:p>
            <a:pPr marL="285750" indent="-285750">
              <a:buFontTx/>
              <a:buChar char="-"/>
            </a:pPr>
            <a:r>
              <a:rPr lang="en-CA" sz="1600" b="1" dirty="0" smtClean="0">
                <a:solidFill>
                  <a:srgbClr val="FF0000"/>
                </a:solidFill>
              </a:rPr>
              <a:t>NP swab for COVID</a:t>
            </a:r>
            <a:endParaRPr lang="en-CA" sz="1600" b="1" dirty="0" smtClean="0">
              <a:solidFill>
                <a:srgbClr val="FF0000"/>
              </a:solidFill>
            </a:endParaRPr>
          </a:p>
          <a:p>
            <a:pPr marL="285750" indent="-285750">
              <a:buFontTx/>
              <a:buChar char="-"/>
            </a:pPr>
            <a:r>
              <a:rPr lang="en-CA" sz="1600" b="1" dirty="0" smtClean="0">
                <a:solidFill>
                  <a:srgbClr val="FF0000"/>
                </a:solidFill>
              </a:rPr>
              <a:t>Initiate Droplet /Contact Precautions</a:t>
            </a:r>
          </a:p>
          <a:p>
            <a:pPr marL="285750" indent="-285750">
              <a:buFontTx/>
              <a:buChar char="-"/>
            </a:pPr>
            <a:endParaRPr lang="en-CA" sz="1600" dirty="0" smtClean="0"/>
          </a:p>
          <a:p>
            <a:endParaRPr lang="en-CA" sz="1600" dirty="0" smtClean="0"/>
          </a:p>
          <a:p>
            <a:pPr marL="285750" indent="-285750">
              <a:buFontTx/>
              <a:buChar char="-"/>
            </a:pPr>
            <a:r>
              <a:rPr lang="en-CA" sz="1600" dirty="0" smtClean="0"/>
              <a:t>IF &gt; 38</a:t>
            </a:r>
            <a:r>
              <a:rPr lang="en-CA" sz="1600" baseline="30000" dirty="0" smtClean="0"/>
              <a:t>o</a:t>
            </a:r>
            <a:r>
              <a:rPr lang="en-CA" sz="1600" dirty="0" smtClean="0"/>
              <a:t>C … initiate </a:t>
            </a:r>
            <a:r>
              <a:rPr lang="en-CA" sz="1600" dirty="0" err="1" smtClean="0"/>
              <a:t>chorioamnionitis</a:t>
            </a:r>
            <a:r>
              <a:rPr lang="en-CA" sz="1600" dirty="0" smtClean="0"/>
              <a:t> </a:t>
            </a:r>
            <a:r>
              <a:rPr lang="en-CA" sz="1600" dirty="0" smtClean="0"/>
              <a:t>workup and treatment … </a:t>
            </a:r>
            <a:r>
              <a:rPr lang="en-CA" sz="1600" dirty="0" smtClean="0"/>
              <a:t>Blood cultures, </a:t>
            </a:r>
            <a:r>
              <a:rPr lang="en-CA" sz="1600" dirty="0" err="1" smtClean="0"/>
              <a:t>Tyeleno</a:t>
            </a:r>
            <a:r>
              <a:rPr lang="en-CA" sz="1600" dirty="0" err="1" smtClean="0"/>
              <a:t>l</a:t>
            </a:r>
            <a:r>
              <a:rPr lang="en-CA" sz="1600" dirty="0" smtClean="0"/>
              <a:t>, Broad spectrum ABX</a:t>
            </a:r>
            <a:endParaRPr lang="en-CA" sz="1600" dirty="0" smtClean="0"/>
          </a:p>
          <a:p>
            <a:pPr marL="285750" indent="-285750">
              <a:buFontTx/>
              <a:buChar char="-"/>
            </a:pPr>
            <a:endParaRPr lang="en-CA" sz="1600" dirty="0" smtClean="0"/>
          </a:p>
          <a:p>
            <a:pPr marL="285750" indent="-285750">
              <a:buFontTx/>
              <a:buChar char="-"/>
            </a:pPr>
            <a:r>
              <a:rPr lang="en-CA" sz="1600" dirty="0" smtClean="0"/>
              <a:t>After birth- Neonate also a PUI: perform NP swab</a:t>
            </a:r>
          </a:p>
          <a:p>
            <a:pPr marL="285750" indent="-285750">
              <a:buFontTx/>
              <a:buChar char="-"/>
            </a:pPr>
            <a:endParaRPr lang="en-CA" sz="1600" dirty="0" smtClean="0"/>
          </a:p>
          <a:p>
            <a:pPr marL="285750" indent="-285750">
              <a:buFontTx/>
              <a:buChar char="-"/>
            </a:pPr>
            <a:endParaRPr lang="en-CA" sz="1600" u="sng" dirty="0" smtClean="0"/>
          </a:p>
          <a:p>
            <a:r>
              <a:rPr lang="en-CA" sz="1600" u="sng" dirty="0" smtClean="0"/>
              <a:t>** </a:t>
            </a:r>
            <a:r>
              <a:rPr lang="en-CA" sz="1600" u="sng" dirty="0" smtClean="0"/>
              <a:t>Note: if using </a:t>
            </a:r>
            <a:r>
              <a:rPr lang="en-CA" sz="1600" u="sng" dirty="0" err="1" smtClean="0"/>
              <a:t>Misoprostil</a:t>
            </a:r>
            <a:r>
              <a:rPr lang="en-CA" sz="1600" u="sng" dirty="0" smtClean="0"/>
              <a:t> </a:t>
            </a:r>
            <a:r>
              <a:rPr lang="en-CA" sz="1600" u="sng" dirty="0" smtClean="0"/>
              <a:t>use for term IOL:</a:t>
            </a:r>
          </a:p>
          <a:p>
            <a:r>
              <a:rPr lang="en-CA" sz="1600" dirty="0" smtClean="0"/>
              <a:t>     - 25-50 </a:t>
            </a:r>
            <a:r>
              <a:rPr lang="en-CA" sz="1600" dirty="0">
                <a:latin typeface="Symbol" panose="05050102010706020507" pitchFamily="18" charset="2"/>
              </a:rPr>
              <a:t>m</a:t>
            </a:r>
            <a:r>
              <a:rPr lang="en-CA" sz="1600" dirty="0" smtClean="0"/>
              <a:t>g </a:t>
            </a:r>
            <a:r>
              <a:rPr lang="en-CA" sz="1600" dirty="0" smtClean="0"/>
              <a:t>dose for IOL will not give maternal temperature</a:t>
            </a:r>
          </a:p>
          <a:p>
            <a:endParaRPr lang="en-CA" sz="1600" dirty="0" smtClean="0"/>
          </a:p>
          <a:p>
            <a:r>
              <a:rPr lang="en-CA" sz="1600" dirty="0" smtClean="0"/>
              <a:t>	</a:t>
            </a:r>
            <a:endParaRPr lang="en-CA" sz="1600" dirty="0"/>
          </a:p>
        </p:txBody>
      </p:sp>
    </p:spTree>
    <p:extLst>
      <p:ext uri="{BB962C8B-B14F-4D97-AF65-F5344CB8AC3E}">
        <p14:creationId xmlns:p14="http://schemas.microsoft.com/office/powerpoint/2010/main" val="1497491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566" y="223858"/>
            <a:ext cx="9057544" cy="61927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COVID-19 and Intrapartum Management: Key Points</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88566" y="1174555"/>
            <a:ext cx="11603211" cy="5262979"/>
          </a:xfrm>
          <a:prstGeom prst="rect">
            <a:avLst/>
          </a:prstGeom>
        </p:spPr>
        <p:txBody>
          <a:bodyPr wrap="square">
            <a:spAutoFit/>
          </a:bodyPr>
          <a:lstStyle/>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Regardless of </a:t>
            </a:r>
            <a:r>
              <a:rPr lang="en-CA" sz="1400" u="sng" dirty="0">
                <a:latin typeface="Calibri" panose="020F0502020204030204" pitchFamily="34" charset="0"/>
                <a:ea typeface="Calibri" panose="020F0502020204030204" pitchFamily="34" charset="0"/>
                <a:cs typeface="Calibri" panose="020F0502020204030204" pitchFamily="34" charset="0"/>
              </a:rPr>
              <a:t>GA and disease severity</a:t>
            </a:r>
            <a:r>
              <a:rPr lang="en-CA" sz="1400" dirty="0">
                <a:latin typeface="Calibri" panose="020F0502020204030204" pitchFamily="34" charset="0"/>
                <a:ea typeface="Calibri" panose="020F0502020204030204" pitchFamily="34" charset="0"/>
                <a:cs typeface="Calibri" panose="020F0502020204030204" pitchFamily="34" charset="0"/>
              </a:rPr>
              <a:t>: </a:t>
            </a:r>
            <a:r>
              <a:rPr lang="en-CA" sz="1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recommend hospital </a:t>
            </a:r>
            <a:r>
              <a:rPr lang="en-CA" sz="1400" b="1" dirty="0">
                <a:solidFill>
                  <a:srgbClr val="FF0000"/>
                </a:solidFill>
                <a:latin typeface="Calibri" panose="020F0502020204030204" pitchFamily="34" charset="0"/>
                <a:ea typeface="Calibri" panose="020F0502020204030204" pitchFamily="34" charset="0"/>
                <a:cs typeface="Calibri" panose="020F0502020204030204" pitchFamily="34" charset="0"/>
              </a:rPr>
              <a:t>birth </a:t>
            </a:r>
            <a:endParaRPr lang="en-CA"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Regardless of GA: </a:t>
            </a:r>
            <a:r>
              <a:rPr lang="en-CA" sz="1400" b="1" dirty="0">
                <a:solidFill>
                  <a:srgbClr val="FF0000"/>
                </a:solidFill>
                <a:latin typeface="Calibri" panose="020F0502020204030204" pitchFamily="34" charset="0"/>
                <a:ea typeface="Calibri" panose="020F0502020204030204" pitchFamily="34" charset="0"/>
                <a:cs typeface="Calibri" panose="020F0502020204030204" pitchFamily="34" charset="0"/>
              </a:rPr>
              <a:t>CEFM</a:t>
            </a:r>
            <a:r>
              <a:rPr lang="en-CA" sz="1400" dirty="0">
                <a:latin typeface="Calibri" panose="020F0502020204030204" pitchFamily="34" charset="0"/>
                <a:ea typeface="Calibri" panose="020F0502020204030204" pitchFamily="34" charset="0"/>
                <a:cs typeface="Calibri" panose="020F0502020204030204" pitchFamily="34" charset="0"/>
              </a:rPr>
              <a:t> </a:t>
            </a:r>
            <a:r>
              <a:rPr lang="en-CA" sz="1400" u="sng" dirty="0">
                <a:latin typeface="Calibri" panose="020F0502020204030204" pitchFamily="34" charset="0"/>
                <a:ea typeface="Calibri" panose="020F0502020204030204" pitchFamily="34" charset="0"/>
                <a:cs typeface="Calibri" panose="020F0502020204030204" pitchFamily="34" charset="0"/>
              </a:rPr>
              <a:t>based</a:t>
            </a:r>
            <a:r>
              <a:rPr lang="en-CA" sz="1400" dirty="0">
                <a:latin typeface="Calibri" panose="020F0502020204030204" pitchFamily="34" charset="0"/>
                <a:ea typeface="Calibri" panose="020F0502020204030204" pitchFamily="34" charset="0"/>
                <a:cs typeface="Calibri" panose="020F0502020204030204" pitchFamily="34" charset="0"/>
              </a:rPr>
              <a:t> on case reports of fetal compromise in women with </a:t>
            </a:r>
            <a:r>
              <a:rPr lang="en-CA" sz="1400" dirty="0" smtClean="0">
                <a:latin typeface="Calibri" panose="020F0502020204030204" pitchFamily="34" charset="0"/>
                <a:ea typeface="Calibri" panose="020F0502020204030204" pitchFamily="34" charset="0"/>
                <a:cs typeface="Calibri" panose="020F0502020204030204" pitchFamily="34" charset="0"/>
              </a:rPr>
              <a:t>COVID-19 </a:t>
            </a:r>
            <a:r>
              <a:rPr lang="en-CA" sz="1400" dirty="0">
                <a:latin typeface="Calibri" panose="020F0502020204030204" pitchFamily="34" charset="0"/>
                <a:ea typeface="Calibri" panose="020F0502020204030204" pitchFamily="34" charset="0"/>
                <a:cs typeface="Calibri" panose="020F0502020204030204" pitchFamily="34" charset="0"/>
              </a:rPr>
              <a:t>diagnosis  (8/18 – 44% incidence)</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If mild symptoms: Maternal vital signs (HR, BP, RR, O2 sat) q 2h. </a:t>
            </a:r>
            <a:endParaRPr lang="en-CA" sz="14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0"/>
              </a:spcAft>
              <a:buFont typeface="Calibri" panose="020F0502020204030204" pitchFamily="34" charset="0"/>
              <a:buChar char="-"/>
            </a:pPr>
            <a:r>
              <a:rPr lang="en-CA" sz="1400" dirty="0" smtClean="0">
                <a:latin typeface="Calibri" panose="020F0502020204030204" pitchFamily="34" charset="0"/>
                <a:ea typeface="Calibri" panose="020F0502020204030204" pitchFamily="34" charset="0"/>
                <a:cs typeface="Calibri" panose="020F0502020204030204" pitchFamily="34" charset="0"/>
              </a:rPr>
              <a:t>If </a:t>
            </a:r>
            <a:r>
              <a:rPr lang="en-CA" sz="1400" dirty="0">
                <a:latin typeface="Calibri" panose="020F0502020204030204" pitchFamily="34" charset="0"/>
                <a:ea typeface="Calibri" panose="020F0502020204030204" pitchFamily="34" charset="0"/>
                <a:cs typeface="Calibri" panose="020F0502020204030204" pitchFamily="34" charset="0"/>
              </a:rPr>
              <a:t>moderate symptoms: </a:t>
            </a:r>
            <a:r>
              <a:rPr lang="en-CA" sz="1400" b="1" dirty="0">
                <a:solidFill>
                  <a:srgbClr val="FF0000"/>
                </a:solidFill>
                <a:latin typeface="Calibri" panose="020F0502020204030204" pitchFamily="34" charset="0"/>
                <a:ea typeface="Calibri" panose="020F0502020204030204" pitchFamily="34" charset="0"/>
                <a:cs typeface="Calibri" panose="020F0502020204030204" pitchFamily="34" charset="0"/>
              </a:rPr>
              <a:t>Maternal vital signs (HR, BP, RR, O2 sat) q 1h. </a:t>
            </a:r>
            <a:r>
              <a:rPr lang="en-CA" sz="1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Oxygen </a:t>
            </a:r>
            <a:r>
              <a:rPr lang="en-CA" sz="1400" b="1" dirty="0">
                <a:solidFill>
                  <a:srgbClr val="FF0000"/>
                </a:solidFill>
                <a:latin typeface="Calibri" panose="020F0502020204030204" pitchFamily="34" charset="0"/>
                <a:ea typeface="Calibri" panose="020F0502020204030204" pitchFamily="34" charset="0"/>
                <a:cs typeface="Calibri" panose="020F0502020204030204" pitchFamily="34" charset="0"/>
              </a:rPr>
              <a:t>to keep O2 sat &gt;94%</a:t>
            </a:r>
            <a:endParaRPr lang="en-CA"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b="1" dirty="0">
                <a:solidFill>
                  <a:srgbClr val="FF0000"/>
                </a:solidFill>
                <a:latin typeface="Calibri" panose="020F0502020204030204" pitchFamily="34" charset="0"/>
                <a:ea typeface="Calibri" panose="020F0502020204030204" pitchFamily="34" charset="0"/>
                <a:cs typeface="Calibri" panose="020F0502020204030204" pitchFamily="34" charset="0"/>
              </a:rPr>
              <a:t>Hourly fluid status </a:t>
            </a:r>
            <a:r>
              <a:rPr lang="en-CA" sz="1400" dirty="0">
                <a:latin typeface="Calibri" panose="020F0502020204030204" pitchFamily="34" charset="0"/>
                <a:ea typeface="Calibri" panose="020F0502020204030204" pitchFamily="34" charset="0"/>
                <a:cs typeface="Calibri" panose="020F0502020204030204" pitchFamily="34" charset="0"/>
              </a:rPr>
              <a:t>to avoid fluid overload (affects ventilation, work of breathing)</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No hydrotherapy in </a:t>
            </a:r>
            <a:r>
              <a:rPr lang="en-CA" sz="1400" dirty="0" smtClean="0">
                <a:latin typeface="Calibri" panose="020F0502020204030204" pitchFamily="34" charset="0"/>
                <a:ea typeface="Calibri" panose="020F0502020204030204" pitchFamily="34" charset="0"/>
                <a:cs typeface="Calibri" panose="020F0502020204030204" pitchFamily="34" charset="0"/>
              </a:rPr>
              <a:t>labor/birth (risk of virus in </a:t>
            </a:r>
            <a:r>
              <a:rPr lang="en-CA" sz="1400" dirty="0" smtClean="0">
                <a:latin typeface="Calibri" panose="020F0502020204030204" pitchFamily="34" charset="0"/>
                <a:ea typeface="Calibri" panose="020F0502020204030204" pitchFamily="34" charset="0"/>
                <a:cs typeface="Calibri" panose="020F0502020204030204" pitchFamily="34" charset="0"/>
              </a:rPr>
              <a:t>feces? Infectious)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Encourage epidural </a:t>
            </a:r>
            <a:r>
              <a:rPr lang="en-CA" sz="1400" dirty="0" smtClean="0">
                <a:latin typeface="Calibri" panose="020F0502020204030204" pitchFamily="34" charset="0"/>
                <a:ea typeface="Calibri" panose="020F0502020204030204" pitchFamily="34" charset="0"/>
                <a:cs typeface="Calibri" panose="020F0502020204030204" pitchFamily="34" charset="0"/>
              </a:rPr>
              <a:t>anesthesia: minimize </a:t>
            </a:r>
            <a:r>
              <a:rPr lang="en-CA" sz="1400" dirty="0">
                <a:latin typeface="Calibri" panose="020F0502020204030204" pitchFamily="34" charset="0"/>
                <a:ea typeface="Calibri" panose="020F0502020204030204" pitchFamily="34" charset="0"/>
                <a:cs typeface="Calibri" panose="020F0502020204030204" pitchFamily="34" charset="0"/>
              </a:rPr>
              <a:t>risk for </a:t>
            </a:r>
            <a:r>
              <a:rPr lang="en-CA" sz="1400" dirty="0" smtClean="0">
                <a:latin typeface="Calibri" panose="020F0502020204030204" pitchFamily="34" charset="0"/>
                <a:ea typeface="Calibri" panose="020F0502020204030204" pitchFamily="34" charset="0"/>
                <a:cs typeface="Calibri" panose="020F0502020204030204" pitchFamily="34" charset="0"/>
              </a:rPr>
              <a:t>GA</a:t>
            </a:r>
          </a:p>
          <a:p>
            <a:pPr marL="342900" lvl="0" indent="-342900" algn="just">
              <a:lnSpc>
                <a:spcPct val="150000"/>
              </a:lnSpc>
              <a:spcAft>
                <a:spcPts val="0"/>
              </a:spcAft>
              <a:buFont typeface="Calibri" panose="020F0502020204030204" pitchFamily="34" charset="0"/>
              <a:buChar char="-"/>
            </a:pPr>
            <a:r>
              <a:rPr lang="en-CA" sz="1400" dirty="0" smtClean="0">
                <a:latin typeface="Calibri" panose="020F0502020204030204" pitchFamily="34" charset="0"/>
                <a:ea typeface="Calibri" panose="020F0502020204030204" pitchFamily="34" charset="0"/>
                <a:cs typeface="Calibri" panose="020F0502020204030204" pitchFamily="34" charset="0"/>
              </a:rPr>
              <a:t>No evidence of virus in vaginal secretions/amniotic fluid: use Fetal Scalp Electrode and Scalp lactate sampling as per OB indications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No use of nitrous oxide for pain management (potential </a:t>
            </a:r>
            <a:r>
              <a:rPr lang="en-CA" sz="1400" dirty="0" err="1" smtClean="0">
                <a:latin typeface="Calibri" panose="020F0502020204030204" pitchFamily="34" charset="0"/>
                <a:ea typeface="Calibri" panose="020F0502020204030204" pitchFamily="34" charset="0"/>
                <a:cs typeface="Calibri" panose="020F0502020204030204" pitchFamily="34" charset="0"/>
              </a:rPr>
              <a:t>aersolization</a:t>
            </a:r>
            <a:r>
              <a:rPr lang="en-CA" sz="1400" dirty="0">
                <a:latin typeface="Calibri" panose="020F0502020204030204" pitchFamily="34" charset="0"/>
                <a:ea typeface="Calibri" panose="020F0502020204030204" pitchFamily="34" charset="0"/>
                <a:cs typeface="Calibri" panose="020F0502020204030204" pitchFamily="34" charset="0"/>
              </a:rPr>
              <a:t>)</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No indication for C/S unless to improve maternal resuscitation efforts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Emergent C/S for OB indications not because of COVID diagnosis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Elective C/S should not be delayed based on COVID diagnosis unless need for maternal stabilization.</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dirty="0">
                <a:latin typeface="Calibri" panose="020F0502020204030204" pitchFamily="34" charset="0"/>
                <a:ea typeface="Calibri" panose="020F0502020204030204" pitchFamily="34" charset="0"/>
                <a:cs typeface="Calibri" panose="020F0502020204030204" pitchFamily="34" charset="0"/>
              </a:rPr>
              <a:t>COVID diagnosis is not an indication for IOL; diagnosis of COVID is not a reason to delay an indication/urgent IOL unless need for maternal stabilization</a:t>
            </a:r>
            <a:r>
              <a:rPr lang="en-CA" sz="1400" dirty="0" smtClean="0">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50000"/>
              </a:lnSpc>
              <a:spcAft>
                <a:spcPts val="0"/>
              </a:spcAft>
              <a:buFont typeface="Calibri" panose="020F0502020204030204" pitchFamily="34" charset="0"/>
              <a:buChar char="-"/>
            </a:pP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sz="1400" b="1" u="sng" dirty="0">
                <a:latin typeface="Calibri" panose="020F0502020204030204" pitchFamily="34" charset="0"/>
                <a:ea typeface="Calibri" panose="020F0502020204030204" pitchFamily="34" charset="0"/>
                <a:cs typeface="Calibri" panose="020F0502020204030204" pitchFamily="34" charset="0"/>
              </a:rPr>
              <a:t>Consideration</a:t>
            </a:r>
            <a:r>
              <a:rPr lang="en-CA" sz="1400" dirty="0">
                <a:latin typeface="Calibri" panose="020F0502020204030204" pitchFamily="34" charset="0"/>
                <a:ea typeface="Calibri" panose="020F0502020204030204" pitchFamily="34" charset="0"/>
                <a:cs typeface="Calibri" panose="020F0502020204030204" pitchFamily="34" charset="0"/>
              </a:rPr>
              <a:t>: If SOB, maternal exhaustion or increasing hypoxia: may use assisted vaginal birth to shorten the second </a:t>
            </a:r>
            <a:r>
              <a:rPr lang="en-CA" sz="1400" dirty="0" smtClean="0">
                <a:latin typeface="Calibri" panose="020F0502020204030204" pitchFamily="34" charset="0"/>
                <a:ea typeface="Calibri" panose="020F0502020204030204" pitchFamily="34" charset="0"/>
                <a:cs typeface="Calibri" panose="020F0502020204030204" pitchFamily="34" charset="0"/>
              </a:rPr>
              <a:t>stage</a:t>
            </a:r>
          </a:p>
          <a:p>
            <a:pPr marL="342900" lvl="0" indent="-342900" algn="just">
              <a:lnSpc>
                <a:spcPct val="150000"/>
              </a:lnSpc>
              <a:spcAft>
                <a:spcPts val="0"/>
              </a:spcAft>
              <a:buFont typeface="Calibri" panose="020F0502020204030204" pitchFamily="34" charset="0"/>
              <a:buChar char="-"/>
            </a:pPr>
            <a:endParaRPr lang="en-CA"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8243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2479" y="889635"/>
            <a:ext cx="4114800" cy="5810250"/>
          </a:xfrm>
          <a:prstGeom prst="rect">
            <a:avLst/>
          </a:prstGeom>
        </p:spPr>
      </p:pic>
      <p:sp>
        <p:nvSpPr>
          <p:cNvPr id="5" name="Rectangle 4"/>
          <p:cNvSpPr/>
          <p:nvPr/>
        </p:nvSpPr>
        <p:spPr>
          <a:xfrm>
            <a:off x="298905" y="323756"/>
            <a:ext cx="5814029" cy="61927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COVID: Donning and Doffing PPE</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
            </a:r>
            <a:endParaRPr lang="en-CA" sz="2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flipV="1">
            <a:off x="566419" y="1015253"/>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a:off x="4352544" y="1199693"/>
            <a:ext cx="365760" cy="519379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TextBox 7"/>
          <p:cNvSpPr txBox="1"/>
          <p:nvPr/>
        </p:nvSpPr>
        <p:spPr>
          <a:xfrm>
            <a:off x="5238393" y="1465279"/>
            <a:ext cx="6561734" cy="2308324"/>
          </a:xfrm>
          <a:prstGeom prst="rect">
            <a:avLst/>
          </a:prstGeom>
          <a:noFill/>
        </p:spPr>
        <p:txBody>
          <a:bodyPr wrap="square" rtlCol="0">
            <a:spAutoFit/>
          </a:bodyPr>
          <a:lstStyle/>
          <a:p>
            <a:r>
              <a:rPr lang="en-CA" b="1" dirty="0" smtClean="0"/>
              <a:t>DONNING PROCESS</a:t>
            </a:r>
          </a:p>
          <a:p>
            <a:endParaRPr lang="en-CA" b="1" dirty="0"/>
          </a:p>
          <a:p>
            <a:r>
              <a:rPr lang="en-CA" b="1" dirty="0" smtClean="0"/>
              <a:t>This order suggested by Public Health does not account for the need for the surgical scrub for a C/S</a:t>
            </a:r>
          </a:p>
          <a:p>
            <a:endParaRPr lang="en-CA" b="1" dirty="0"/>
          </a:p>
          <a:p>
            <a:r>
              <a:rPr lang="en-CA" b="1" dirty="0" smtClean="0"/>
              <a:t>This is a series of videos to guide OBs for DON and DOFF based on our unique patient interactions. This videos are based at Sinai Health System but do provide guidance for principles</a:t>
            </a:r>
          </a:p>
        </p:txBody>
      </p:sp>
      <p:pic>
        <p:nvPicPr>
          <p:cNvPr id="11" name="Picture 10"/>
          <p:cNvPicPr>
            <a:picLocks noChangeAspect="1"/>
          </p:cNvPicPr>
          <p:nvPr/>
        </p:nvPicPr>
        <p:blipFill>
          <a:blip r:embed="rId3"/>
          <a:stretch>
            <a:fillRect/>
          </a:stretch>
        </p:blipFill>
        <p:spPr>
          <a:xfrm>
            <a:off x="4535424" y="4039188"/>
            <a:ext cx="7784792" cy="506012"/>
          </a:xfrm>
          <a:prstGeom prst="rect">
            <a:avLst/>
          </a:prstGeom>
        </p:spPr>
      </p:pic>
      <p:sp>
        <p:nvSpPr>
          <p:cNvPr id="12" name="TextBox 11"/>
          <p:cNvSpPr txBox="1"/>
          <p:nvPr/>
        </p:nvSpPr>
        <p:spPr>
          <a:xfrm>
            <a:off x="4801212" y="4959706"/>
            <a:ext cx="7332264" cy="1200329"/>
          </a:xfrm>
          <a:prstGeom prst="rect">
            <a:avLst/>
          </a:prstGeom>
          <a:noFill/>
        </p:spPr>
        <p:txBody>
          <a:bodyPr wrap="none" rtlCol="0">
            <a:spAutoFit/>
          </a:bodyPr>
          <a:lstStyle/>
          <a:p>
            <a:r>
              <a:rPr lang="en-CA" b="1" dirty="0" smtClean="0"/>
              <a:t>Remember to DON outside the patient room/OR: in a clean space</a:t>
            </a:r>
          </a:p>
          <a:p>
            <a:endParaRPr lang="en-CA" b="1" dirty="0"/>
          </a:p>
          <a:p>
            <a:r>
              <a:rPr lang="en-CA" b="1" dirty="0" smtClean="0"/>
              <a:t>If have a negative pressure room: the anteroom considered contaminated –</a:t>
            </a:r>
          </a:p>
          <a:p>
            <a:r>
              <a:rPr lang="en-CA" b="1" dirty="0" smtClean="0"/>
              <a:t>Don outside the room/OR</a:t>
            </a:r>
          </a:p>
        </p:txBody>
      </p:sp>
    </p:spTree>
    <p:extLst>
      <p:ext uri="{BB962C8B-B14F-4D97-AF65-F5344CB8AC3E}">
        <p14:creationId xmlns:p14="http://schemas.microsoft.com/office/powerpoint/2010/main" val="1912991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905" y="323756"/>
            <a:ext cx="5814029" cy="61927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COVID: Donning and Doffing PPE</a:t>
            </a:r>
            <a:r>
              <a:rPr lang="en-US" sz="2400" b="1" dirty="0" smtClean="0">
                <a:latin typeface="Calibri" panose="020F0502020204030204" pitchFamily="34" charset="0"/>
                <a:ea typeface="Calibri" panose="020F0502020204030204" pitchFamily="34" charset="0"/>
                <a:cs typeface="Times New Roman" panose="02020603050405020304" pitchFamily="18" charset="0"/>
              </a:rPr>
              <a:t>:</a:t>
            </a:r>
            <a:endParaRPr lang="en-CA" sz="2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flipV="1">
            <a:off x="566419" y="1015253"/>
            <a:ext cx="5800507" cy="6981"/>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795871" y="1369085"/>
            <a:ext cx="3403054" cy="5361236"/>
          </a:xfrm>
          <a:prstGeom prst="rect">
            <a:avLst/>
          </a:prstGeom>
        </p:spPr>
      </p:pic>
      <p:sp>
        <p:nvSpPr>
          <p:cNvPr id="9" name="Right Brace 8"/>
          <p:cNvSpPr/>
          <p:nvPr/>
        </p:nvSpPr>
        <p:spPr>
          <a:xfrm>
            <a:off x="4374490" y="1369085"/>
            <a:ext cx="365760" cy="519379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TextBox 9"/>
          <p:cNvSpPr txBox="1"/>
          <p:nvPr/>
        </p:nvSpPr>
        <p:spPr>
          <a:xfrm>
            <a:off x="5238393" y="1465279"/>
            <a:ext cx="6561734" cy="3139321"/>
          </a:xfrm>
          <a:prstGeom prst="rect">
            <a:avLst/>
          </a:prstGeom>
          <a:noFill/>
        </p:spPr>
        <p:txBody>
          <a:bodyPr wrap="square" rtlCol="0">
            <a:spAutoFit/>
          </a:bodyPr>
          <a:lstStyle/>
          <a:p>
            <a:r>
              <a:rPr lang="en-CA" b="1" dirty="0" smtClean="0"/>
              <a:t>DOFFING PROCESS</a:t>
            </a:r>
          </a:p>
          <a:p>
            <a:endParaRPr lang="en-CA" b="1" dirty="0"/>
          </a:p>
          <a:p>
            <a:r>
              <a:rPr lang="en-CA" b="1" dirty="0" smtClean="0"/>
              <a:t>This order suggested by Public Health does not account for the need for the extra protective gear an OB would wear at a delivery</a:t>
            </a:r>
          </a:p>
          <a:p>
            <a:endParaRPr lang="en-CA" b="1" dirty="0"/>
          </a:p>
          <a:p>
            <a:r>
              <a:rPr lang="en-CA" b="1" dirty="0" smtClean="0"/>
              <a:t>Principle of Doffing: dirtiest to cleanest</a:t>
            </a:r>
          </a:p>
          <a:p>
            <a:endParaRPr lang="en-CA" b="1" dirty="0"/>
          </a:p>
          <a:p>
            <a:r>
              <a:rPr lang="en-CA" b="1" u="sng" dirty="0" smtClean="0"/>
              <a:t>After a delivery:</a:t>
            </a:r>
          </a:p>
          <a:p>
            <a:pPr marL="342900" indent="-342900">
              <a:buAutoNum type="arabicPeriod"/>
            </a:pPr>
            <a:r>
              <a:rPr lang="en-CA" b="1" dirty="0" smtClean="0"/>
              <a:t>Removes shoe covers</a:t>
            </a:r>
            <a:r>
              <a:rPr lang="en-CA" b="1" dirty="0"/>
              <a:t> </a:t>
            </a:r>
            <a:endParaRPr lang="en-CA" b="1" dirty="0" smtClean="0"/>
          </a:p>
          <a:p>
            <a:pPr marL="342900" indent="-342900">
              <a:buAutoNum type="arabicPeriod"/>
            </a:pPr>
            <a:r>
              <a:rPr lang="en-CA" b="1" dirty="0" smtClean="0"/>
              <a:t>May consider to untie dirty gown with gloves on and then remove gown – gloves often pull off with the gown</a:t>
            </a:r>
          </a:p>
        </p:txBody>
      </p:sp>
      <p:sp>
        <p:nvSpPr>
          <p:cNvPr id="11" name="TextBox 10"/>
          <p:cNvSpPr txBox="1"/>
          <p:nvPr/>
        </p:nvSpPr>
        <p:spPr>
          <a:xfrm>
            <a:off x="5072047" y="5223054"/>
            <a:ext cx="6189067" cy="1200329"/>
          </a:xfrm>
          <a:prstGeom prst="rect">
            <a:avLst/>
          </a:prstGeom>
          <a:noFill/>
        </p:spPr>
        <p:txBody>
          <a:bodyPr wrap="none" rtlCol="0">
            <a:spAutoFit/>
          </a:bodyPr>
          <a:lstStyle/>
          <a:p>
            <a:r>
              <a:rPr lang="en-CA" b="1" dirty="0" smtClean="0"/>
              <a:t>Remember to DOFF inside the patient room/OR: EXCEPT MASK</a:t>
            </a:r>
          </a:p>
          <a:p>
            <a:r>
              <a:rPr lang="en-CA" b="1" dirty="0" smtClean="0"/>
              <a:t>DOFF Mask outside the patient room/OR</a:t>
            </a:r>
          </a:p>
          <a:p>
            <a:endParaRPr lang="en-CA" b="1" dirty="0"/>
          </a:p>
          <a:p>
            <a:r>
              <a:rPr lang="en-CA" b="1" dirty="0" smtClean="0"/>
              <a:t>* If have negative pressure room  DOFF all PPE in the anteroom</a:t>
            </a:r>
            <a:endParaRPr lang="en-CA" b="1" dirty="0"/>
          </a:p>
        </p:txBody>
      </p:sp>
    </p:spTree>
    <p:extLst>
      <p:ext uri="{BB962C8B-B14F-4D97-AF65-F5344CB8AC3E}">
        <p14:creationId xmlns:p14="http://schemas.microsoft.com/office/powerpoint/2010/main" val="2510655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507" y="279821"/>
            <a:ext cx="8016362" cy="59593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Key Points for Newborn to COVID +/PUI mom:</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593313" y="1116824"/>
            <a:ext cx="8404104" cy="2094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3313" y="1378838"/>
            <a:ext cx="8393067" cy="4108817"/>
          </a:xfrm>
          <a:prstGeom prst="rect">
            <a:avLst/>
          </a:prstGeom>
          <a:noFill/>
        </p:spPr>
        <p:txBody>
          <a:bodyPr wrap="none" rtlCol="0">
            <a:spAutoFit/>
          </a:bodyPr>
          <a:lstStyle/>
          <a:p>
            <a:pPr marL="342900" indent="-342900">
              <a:lnSpc>
                <a:spcPct val="150000"/>
              </a:lnSpc>
              <a:buAutoNum type="arabicPeriod"/>
            </a:pPr>
            <a:r>
              <a:rPr lang="en-CA" sz="2000" dirty="0" smtClean="0"/>
              <a:t>Based on: 	No evidence of virus in cord blood</a:t>
            </a:r>
          </a:p>
          <a:p>
            <a:pPr lvl="1">
              <a:lnSpc>
                <a:spcPct val="150000"/>
              </a:lnSpc>
            </a:pPr>
            <a:r>
              <a:rPr lang="en-CA" sz="2000" dirty="0"/>
              <a:t>	</a:t>
            </a:r>
            <a:r>
              <a:rPr lang="en-CA" sz="2000" dirty="0" smtClean="0"/>
              <a:t>	Fetus was exposed to cord blood</a:t>
            </a:r>
          </a:p>
          <a:p>
            <a:pPr lvl="1">
              <a:lnSpc>
                <a:spcPct val="150000"/>
              </a:lnSpc>
            </a:pPr>
            <a:r>
              <a:rPr lang="en-CA" sz="2000" dirty="0"/>
              <a:t>	</a:t>
            </a:r>
            <a:r>
              <a:rPr lang="en-CA" sz="2000" dirty="0" smtClean="0"/>
              <a:t>	Limited evidence of vertical transmission</a:t>
            </a:r>
            <a:endParaRPr lang="en-CA" sz="2000" dirty="0"/>
          </a:p>
          <a:p>
            <a:pPr lvl="1">
              <a:lnSpc>
                <a:spcPct val="150000"/>
              </a:lnSpc>
            </a:pPr>
            <a:endParaRPr lang="en-CA" sz="2000" dirty="0" smtClean="0"/>
          </a:p>
          <a:p>
            <a:pPr marL="342900" indent="-342900">
              <a:lnSpc>
                <a:spcPct val="150000"/>
              </a:lnSpc>
              <a:buAutoNum type="arabicPeriod"/>
            </a:pPr>
            <a:r>
              <a:rPr lang="en-CA" sz="2000" dirty="0" smtClean="0"/>
              <a:t>Support breastfeeding*</a:t>
            </a:r>
          </a:p>
          <a:p>
            <a:pPr marL="342900" indent="-342900">
              <a:lnSpc>
                <a:spcPct val="150000"/>
              </a:lnSpc>
              <a:buAutoNum type="arabicPeriod"/>
            </a:pPr>
            <a:r>
              <a:rPr lang="en-CA" sz="2000" dirty="0" smtClean="0"/>
              <a:t>Support skin to skin</a:t>
            </a:r>
          </a:p>
          <a:p>
            <a:pPr marL="342900" indent="-342900">
              <a:lnSpc>
                <a:spcPct val="150000"/>
              </a:lnSpc>
              <a:buAutoNum type="arabicPeriod"/>
            </a:pPr>
            <a:r>
              <a:rPr lang="en-CA" sz="2000" dirty="0" smtClean="0"/>
              <a:t>Any direct baby care</a:t>
            </a:r>
          </a:p>
          <a:p>
            <a:pPr>
              <a:lnSpc>
                <a:spcPct val="150000"/>
              </a:lnSpc>
            </a:pPr>
            <a:endParaRPr lang="en-CA" sz="2000" dirty="0" smtClean="0"/>
          </a:p>
          <a:p>
            <a:pPr>
              <a:lnSpc>
                <a:spcPct val="150000"/>
              </a:lnSpc>
            </a:pPr>
            <a:r>
              <a:rPr lang="en-CA" sz="1400" dirty="0" smtClean="0"/>
              <a:t>* https</a:t>
            </a:r>
            <a:r>
              <a:rPr lang="en-CA" sz="1400" dirty="0"/>
              <a:t>://www.cps.ca/en/documents/position/breastfeeding-when-mothers-have-suspected-or-proven-covid-19</a:t>
            </a:r>
          </a:p>
        </p:txBody>
      </p:sp>
      <p:sp>
        <p:nvSpPr>
          <p:cNvPr id="7" name="Right Brace 6"/>
          <p:cNvSpPr/>
          <p:nvPr/>
        </p:nvSpPr>
        <p:spPr>
          <a:xfrm>
            <a:off x="3514559" y="3356348"/>
            <a:ext cx="309572" cy="11291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TextBox 7"/>
          <p:cNvSpPr txBox="1"/>
          <p:nvPr/>
        </p:nvSpPr>
        <p:spPr>
          <a:xfrm>
            <a:off x="4121120" y="3736254"/>
            <a:ext cx="2993814" cy="369332"/>
          </a:xfrm>
          <a:prstGeom prst="rect">
            <a:avLst/>
          </a:prstGeom>
          <a:noFill/>
        </p:spPr>
        <p:txBody>
          <a:bodyPr wrap="square" rtlCol="0">
            <a:spAutoFit/>
          </a:bodyPr>
          <a:lstStyle/>
          <a:p>
            <a:r>
              <a:rPr lang="en-CA" dirty="0" smtClean="0"/>
              <a:t>Mother to wear mask </a:t>
            </a:r>
            <a:endParaRPr lang="en-CA" dirty="0"/>
          </a:p>
        </p:txBody>
      </p:sp>
      <p:sp>
        <p:nvSpPr>
          <p:cNvPr id="2" name="TextBox 1"/>
          <p:cNvSpPr txBox="1"/>
          <p:nvPr/>
        </p:nvSpPr>
        <p:spPr>
          <a:xfrm>
            <a:off x="7520026" y="1922085"/>
            <a:ext cx="3874459" cy="369332"/>
          </a:xfrm>
          <a:prstGeom prst="rect">
            <a:avLst/>
          </a:prstGeom>
          <a:noFill/>
        </p:spPr>
        <p:txBody>
          <a:bodyPr wrap="none" rtlCol="0">
            <a:spAutoFit/>
          </a:bodyPr>
          <a:lstStyle/>
          <a:p>
            <a:r>
              <a:rPr lang="en-CA" b="1" dirty="0" smtClean="0"/>
              <a:t>SUPPPORT DELAYED CORD CLAMPING </a:t>
            </a:r>
            <a:endParaRPr lang="en-CA" b="1" dirty="0"/>
          </a:p>
        </p:txBody>
      </p:sp>
      <p:sp>
        <p:nvSpPr>
          <p:cNvPr id="9" name="Right Brace 8"/>
          <p:cNvSpPr/>
          <p:nvPr/>
        </p:nvSpPr>
        <p:spPr>
          <a:xfrm>
            <a:off x="6878332" y="1542179"/>
            <a:ext cx="309572" cy="11291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547205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869" y="167143"/>
            <a:ext cx="8019376" cy="59593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COVID-19 </a:t>
            </a:r>
            <a:r>
              <a:rPr lang="en-US" sz="3200" b="1" dirty="0" smtClean="0">
                <a:latin typeface="Calibri" panose="020F0502020204030204" pitchFamily="34" charset="0"/>
                <a:ea typeface="Calibri" panose="020F0502020204030204" pitchFamily="34" charset="0"/>
                <a:cs typeface="Times New Roman" panose="02020603050405020304" pitchFamily="18" charset="0"/>
              </a:rPr>
              <a:t>&amp; Postpartum </a:t>
            </a:r>
            <a:r>
              <a:rPr lang="en-US" sz="3200" b="1" dirty="0" err="1" smtClean="0">
                <a:latin typeface="Calibri" panose="020F0502020204030204" pitchFamily="34" charset="0"/>
                <a:ea typeface="Calibri" panose="020F0502020204030204" pitchFamily="34" charset="0"/>
                <a:cs typeface="Times New Roman" panose="02020603050405020304" pitchFamily="18" charset="0"/>
              </a:rPr>
              <a:t>Thromboprophylaxis</a:t>
            </a:r>
            <a:r>
              <a:rPr lang="en-US" sz="3200" b="1" dirty="0" smtClean="0">
                <a:latin typeface="Calibri" panose="020F0502020204030204" pitchFamily="34" charset="0"/>
                <a:ea typeface="Calibri" panose="020F0502020204030204" pitchFamily="34" charset="0"/>
                <a:cs typeface="Times New Roman" panose="02020603050405020304" pitchFamily="18" charset="0"/>
              </a:rPr>
              <a:t>:</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397869" y="853089"/>
            <a:ext cx="5800507" cy="6981"/>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511035" y="1252728"/>
            <a:ext cx="8448675" cy="2743200"/>
          </a:xfrm>
          <a:prstGeom prst="rect">
            <a:avLst/>
          </a:prstGeom>
        </p:spPr>
      </p:pic>
      <p:sp>
        <p:nvSpPr>
          <p:cNvPr id="3" name="TextBox 2"/>
          <p:cNvSpPr txBox="1"/>
          <p:nvPr/>
        </p:nvSpPr>
        <p:spPr>
          <a:xfrm>
            <a:off x="782726" y="4368004"/>
            <a:ext cx="9744719" cy="1477328"/>
          </a:xfrm>
          <a:prstGeom prst="rect">
            <a:avLst/>
          </a:prstGeom>
          <a:noFill/>
        </p:spPr>
        <p:txBody>
          <a:bodyPr wrap="none" rtlCol="0">
            <a:spAutoFit/>
          </a:bodyPr>
          <a:lstStyle/>
          <a:p>
            <a:r>
              <a:rPr lang="en-CA" b="1" dirty="0" smtClean="0"/>
              <a:t>Recommend:</a:t>
            </a:r>
          </a:p>
          <a:p>
            <a:pPr marL="342900" indent="-342900">
              <a:buAutoNum type="arabicPeriod"/>
            </a:pPr>
            <a:r>
              <a:rPr lang="en-CA" dirty="0" smtClean="0"/>
              <a:t>OB indications for VTE prophylaxis</a:t>
            </a:r>
          </a:p>
          <a:p>
            <a:pPr marL="342900" indent="-342900">
              <a:buAutoNum type="arabicPeriod"/>
            </a:pPr>
            <a:r>
              <a:rPr lang="en-CA" dirty="0" smtClean="0"/>
              <a:t>If no OB indications:</a:t>
            </a:r>
          </a:p>
          <a:p>
            <a:r>
              <a:rPr lang="en-CA" dirty="0"/>
              <a:t>	</a:t>
            </a:r>
            <a:r>
              <a:rPr lang="en-CA" dirty="0" smtClean="0"/>
              <a:t>a. mild COVID disease – not required</a:t>
            </a:r>
          </a:p>
          <a:p>
            <a:r>
              <a:rPr lang="en-CA" dirty="0"/>
              <a:t>	</a:t>
            </a:r>
            <a:r>
              <a:rPr lang="en-CA" dirty="0" smtClean="0"/>
              <a:t>b. moderate &amp; severe disease- recommend as shown to decreased mortality in GIM patients</a:t>
            </a:r>
            <a:endParaRPr lang="en-CA" dirty="0"/>
          </a:p>
        </p:txBody>
      </p:sp>
    </p:spTree>
    <p:extLst>
      <p:ext uri="{BB962C8B-B14F-4D97-AF65-F5344CB8AC3E}">
        <p14:creationId xmlns:p14="http://schemas.microsoft.com/office/powerpoint/2010/main" val="2873209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0091" y="598806"/>
            <a:ext cx="10690280" cy="4070473"/>
          </a:xfrm>
          <a:prstGeom prst="rect">
            <a:avLst/>
          </a:prstGeom>
        </p:spPr>
        <p:txBody>
          <a:bodyPr wrap="square">
            <a:spAutoFit/>
          </a:bodyPr>
          <a:lstStyle/>
          <a:p>
            <a:pPr>
              <a:lnSpc>
                <a:spcPct val="107000"/>
              </a:lnSpc>
              <a:spcAft>
                <a:spcPts val="800"/>
              </a:spcAft>
            </a:pPr>
            <a:r>
              <a:rPr lang="en-CA" b="1" dirty="0" smtClean="0">
                <a:effectLst/>
                <a:latin typeface="Calibri" panose="020F0502020204030204" pitchFamily="34" charset="0"/>
                <a:ea typeface="Calibri" panose="020F0502020204030204" pitchFamily="34" charset="0"/>
                <a:cs typeface="Times New Roman" panose="02020603050405020304" pitchFamily="18" charset="0"/>
              </a:rPr>
              <a:t>Case </a:t>
            </a:r>
            <a:r>
              <a:rPr lang="en-CA" b="1"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n-CA"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33 </a:t>
            </a:r>
            <a:r>
              <a:rPr lang="en-CA" dirty="0" err="1" smtClean="0">
                <a:effectLst/>
                <a:latin typeface="Calibri" panose="020F0502020204030204" pitchFamily="34" charset="0"/>
                <a:ea typeface="Calibri" panose="020F0502020204030204" pitchFamily="34" charset="0"/>
                <a:cs typeface="Times New Roman" panose="02020603050405020304" pitchFamily="18" charset="0"/>
              </a:rPr>
              <a:t>yo</a:t>
            </a:r>
            <a:r>
              <a:rPr lang="en-CA" dirty="0" smtClean="0">
                <a:effectLst/>
                <a:latin typeface="Calibri" panose="020F0502020204030204" pitchFamily="34" charset="0"/>
                <a:ea typeface="Calibri" panose="020F0502020204030204" pitchFamily="34" charset="0"/>
                <a:cs typeface="Times New Roman" panose="02020603050405020304" pitchFamily="18" charset="0"/>
              </a:rPr>
              <a:t> G1P0   at 39w5d</a:t>
            </a: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Uncomplicated pregnancy followed by family practice </a:t>
            </a:r>
          </a:p>
          <a:p>
            <a:pPr>
              <a:lnSpc>
                <a:spcPct val="107000"/>
              </a:lnSpc>
              <a:spcAft>
                <a:spcPts val="800"/>
              </a:spcAft>
            </a:pPr>
            <a:r>
              <a:rPr lang="en-CA" b="1" dirty="0" smtClean="0">
                <a:effectLst/>
                <a:latin typeface="Calibri" panose="020F0502020204030204" pitchFamily="34" charset="0"/>
                <a:ea typeface="Calibri" panose="020F0502020204030204" pitchFamily="34" charset="0"/>
                <a:cs typeface="Times New Roman" panose="02020603050405020304" pitchFamily="18" charset="0"/>
              </a:rPr>
              <a:t>Presents to hospital with decreased FM</a:t>
            </a: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As part of OTAS assessment, triage RN places FHR monitor- FHR 70-80 BPM, confirmed against maternal HR 110 bpm ………. RN calls </a:t>
            </a:r>
            <a:r>
              <a:rPr lang="en-CA" dirty="0" smtClean="0">
                <a:latin typeface="Calibri" panose="020F0502020204030204" pitchFamily="34" charset="0"/>
                <a:ea typeface="Calibri" panose="020F0502020204030204" pitchFamily="34" charset="0"/>
                <a:cs typeface="Times New Roman" panose="02020603050405020304" pitchFamily="18" charset="0"/>
              </a:rPr>
              <a:t>the OBSTERICAL EMERGENCY CODE</a:t>
            </a: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CA" dirty="0" smtClean="0">
                <a:effectLst/>
                <a:latin typeface="Calibri" panose="020F0502020204030204" pitchFamily="34" charset="0"/>
                <a:ea typeface="Calibri" panose="020F0502020204030204" pitchFamily="34" charset="0"/>
                <a:cs typeface="Times New Roman" panose="02020603050405020304" pitchFamily="18" charset="0"/>
              </a:rPr>
              <a:t>Is this patient a </a:t>
            </a:r>
            <a:r>
              <a:rPr lang="en-CA" dirty="0" smtClean="0">
                <a:effectLst/>
                <a:latin typeface="Calibri" panose="020F0502020204030204" pitchFamily="34" charset="0"/>
                <a:ea typeface="Calibri" panose="020F0502020204030204" pitchFamily="34" charset="0"/>
                <a:cs typeface="Times New Roman" panose="02020603050405020304" pitchFamily="18" charset="0"/>
              </a:rPr>
              <a:t>PUI?</a:t>
            </a: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CA" dirty="0" smtClean="0">
                <a:effectLst/>
                <a:latin typeface="Calibri" panose="020F0502020204030204" pitchFamily="34" charset="0"/>
                <a:ea typeface="Calibri" panose="020F0502020204030204" pitchFamily="34" charset="0"/>
                <a:cs typeface="Times New Roman" panose="02020603050405020304" pitchFamily="18" charset="0"/>
              </a:rPr>
              <a:t>Do we need </a:t>
            </a:r>
            <a:r>
              <a:rPr lang="en-CA" dirty="0" smtClean="0">
                <a:latin typeface="Calibri" panose="020F0502020204030204" pitchFamily="34" charset="0"/>
                <a:ea typeface="Calibri" panose="020F0502020204030204" pitchFamily="34" charset="0"/>
                <a:cs typeface="Times New Roman" panose="02020603050405020304" pitchFamily="18" charset="0"/>
              </a:rPr>
              <a:t>to use PPE to assess the patient?</a:t>
            </a: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CA" dirty="0" smtClean="0">
                <a:effectLst/>
                <a:latin typeface="Calibri" panose="020F0502020204030204" pitchFamily="34" charset="0"/>
                <a:ea typeface="Calibri" panose="020F0502020204030204" pitchFamily="34" charset="0"/>
                <a:cs typeface="Times New Roman" panose="02020603050405020304" pitchFamily="18" charset="0"/>
              </a:rPr>
              <a:t>Once </a:t>
            </a:r>
            <a:r>
              <a:rPr lang="en-CA" dirty="0" smtClean="0">
                <a:effectLst/>
                <a:latin typeface="Calibri" panose="020F0502020204030204" pitchFamily="34" charset="0"/>
                <a:ea typeface="Calibri" panose="020F0502020204030204" pitchFamily="34" charset="0"/>
                <a:cs typeface="Times New Roman" panose="02020603050405020304" pitchFamily="18" charset="0"/>
              </a:rPr>
              <a:t>in OR, FHR still low….For stat C/S with plan for GA  ? </a:t>
            </a:r>
            <a:r>
              <a:rPr lang="en-CA" dirty="0" smtClean="0">
                <a:effectLst/>
                <a:latin typeface="Calibri" panose="020F0502020204030204" pitchFamily="34" charset="0"/>
                <a:ea typeface="Calibri" panose="020F0502020204030204" pitchFamily="34" charset="0"/>
                <a:cs typeface="Times New Roman" panose="02020603050405020304" pitchFamily="18" charset="0"/>
              </a:rPr>
              <a:t>Does anyone require an N95 Mask</a:t>
            </a: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p:cNvCxnSpPr/>
          <p:nvPr/>
        </p:nvCxnSpPr>
        <p:spPr>
          <a:xfrm flipV="1">
            <a:off x="666172" y="1106683"/>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80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819" y="638743"/>
            <a:ext cx="9951110" cy="5062155"/>
          </a:xfrm>
          <a:prstGeom prst="rect">
            <a:avLst/>
          </a:prstGeom>
        </p:spPr>
        <p:txBody>
          <a:bodyPr wrap="square">
            <a:spAutoFit/>
          </a:bodyPr>
          <a:lstStyle/>
          <a:p>
            <a:pPr>
              <a:lnSpc>
                <a:spcPct val="107000"/>
              </a:lnSpc>
              <a:spcAft>
                <a:spcPts val="800"/>
              </a:spcAft>
            </a:pPr>
            <a:r>
              <a:rPr lang="en-CA" b="1" dirty="0" smtClean="0">
                <a:effectLst/>
                <a:latin typeface="Calibri" panose="020F0502020204030204" pitchFamily="34" charset="0"/>
                <a:ea typeface="Calibri" panose="020F0502020204030204" pitchFamily="34" charset="0"/>
                <a:cs typeface="Times New Roman" panose="02020603050405020304" pitchFamily="18" charset="0"/>
              </a:rPr>
              <a:t>Case #1</a:t>
            </a:r>
          </a:p>
          <a:p>
            <a:pPr>
              <a:lnSpc>
                <a:spcPct val="107000"/>
              </a:lnSpc>
              <a:spcAft>
                <a:spcPts val="800"/>
              </a:spcAft>
            </a:pP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33 </a:t>
            </a:r>
            <a:r>
              <a:rPr lang="en-CA" dirty="0" err="1" smtClean="0">
                <a:effectLst/>
                <a:latin typeface="Calibri" panose="020F0502020204030204" pitchFamily="34" charset="0"/>
                <a:ea typeface="Calibri" panose="020F0502020204030204" pitchFamily="34" charset="0"/>
                <a:cs typeface="Times New Roman" panose="02020603050405020304" pitchFamily="18" charset="0"/>
              </a:rPr>
              <a:t>yo</a:t>
            </a:r>
            <a:r>
              <a:rPr lang="en-CA" dirty="0" smtClean="0">
                <a:effectLst/>
                <a:latin typeface="Calibri" panose="020F0502020204030204" pitchFamily="34" charset="0"/>
                <a:ea typeface="Calibri" panose="020F0502020204030204" pitchFamily="34" charset="0"/>
                <a:cs typeface="Times New Roman" panose="02020603050405020304" pitchFamily="18" charset="0"/>
              </a:rPr>
              <a:t> G2P1 at 29w GA</a:t>
            </a:r>
          </a:p>
          <a:p>
            <a:pPr>
              <a:lnSpc>
                <a:spcPct val="107000"/>
              </a:lnSpc>
              <a:spcAft>
                <a:spcPts val="800"/>
              </a:spcAft>
            </a:pPr>
            <a:r>
              <a:rPr lang="en-CA" b="1" dirty="0" smtClean="0">
                <a:effectLst/>
                <a:latin typeface="Calibri" panose="020F0502020204030204" pitchFamily="34" charset="0"/>
                <a:ea typeface="Calibri" panose="020F0502020204030204" pitchFamily="34" charset="0"/>
                <a:cs typeface="Times New Roman" panose="02020603050405020304" pitchFamily="18" charset="0"/>
              </a:rPr>
              <a:t>Presents with temp of 38</a:t>
            </a:r>
            <a:r>
              <a:rPr lang="en-CA" b="1" baseline="30000" dirty="0" smtClean="0">
                <a:effectLst/>
                <a:latin typeface="Calibri" panose="020F0502020204030204" pitchFamily="34" charset="0"/>
                <a:ea typeface="Calibri" panose="020F0502020204030204" pitchFamily="34" charset="0"/>
                <a:cs typeface="Times New Roman" panose="02020603050405020304" pitchFamily="18" charset="0"/>
              </a:rPr>
              <a:t>o</a:t>
            </a:r>
            <a:r>
              <a:rPr lang="en-CA" b="1" dirty="0" smtClean="0">
                <a:effectLst/>
                <a:latin typeface="Calibri" panose="020F0502020204030204" pitchFamily="34" charset="0"/>
                <a:ea typeface="Calibri" panose="020F0502020204030204" pitchFamily="34" charset="0"/>
                <a:cs typeface="Times New Roman" panose="02020603050405020304" pitchFamily="18" charset="0"/>
              </a:rPr>
              <a:t>C, dry cough, shivering, general unwell for 9 days</a:t>
            </a: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NP swab for COVID-19 was taken</a:t>
            </a: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CXR:	 Left low lobe opacity</a:t>
            </a: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mj-lt"/>
              <a:buAutoNum type="arabicPeriod"/>
            </a:pPr>
            <a:r>
              <a:rPr lang="en-CA" dirty="0" smtClean="0">
                <a:effectLst/>
                <a:latin typeface="Calibri" panose="020F0502020204030204" pitchFamily="34" charset="0"/>
                <a:ea typeface="Calibri" panose="020F0502020204030204" pitchFamily="34" charset="0"/>
                <a:cs typeface="Times New Roman" panose="02020603050405020304" pitchFamily="18" charset="0"/>
              </a:rPr>
              <a:t>Should this patient be admitted?      Based on what illness criteria?</a:t>
            </a:r>
          </a:p>
          <a:p>
            <a:pPr marL="342900" lvl="0" indent="-342900">
              <a:lnSpc>
                <a:spcPct val="107000"/>
              </a:lnSpc>
              <a:spcAft>
                <a:spcPts val="0"/>
              </a:spcAft>
              <a:buFont typeface="+mj-lt"/>
              <a:buAutoNum type="arabicPeriod"/>
            </a:pPr>
            <a:r>
              <a:rPr lang="en-CA" dirty="0" smtClean="0">
                <a:effectLst/>
                <a:latin typeface="Calibri" panose="020F0502020204030204" pitchFamily="34" charset="0"/>
                <a:ea typeface="Calibri" panose="020F0502020204030204" pitchFamily="34" charset="0"/>
                <a:cs typeface="Times New Roman" panose="02020603050405020304" pitchFamily="18" charset="0"/>
              </a:rPr>
              <a:t>What bloodwork should be ordered?</a:t>
            </a:r>
          </a:p>
          <a:p>
            <a:pPr marL="342900" lvl="0" indent="-342900">
              <a:lnSpc>
                <a:spcPct val="107000"/>
              </a:lnSpc>
              <a:spcAft>
                <a:spcPts val="0"/>
              </a:spcAft>
              <a:buFont typeface="+mj-lt"/>
              <a:buAutoNum type="arabicPeriod"/>
            </a:pPr>
            <a:r>
              <a:rPr lang="en-CA" dirty="0" smtClean="0">
                <a:latin typeface="Calibri" panose="020F0502020204030204" pitchFamily="34" charset="0"/>
                <a:ea typeface="Calibri" panose="020F0502020204030204" pitchFamily="34" charset="0"/>
                <a:cs typeface="Times New Roman" panose="02020603050405020304" pitchFamily="18" charset="0"/>
              </a:rPr>
              <a:t>Where should she be admitted?</a:t>
            </a: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CA" dirty="0" smtClean="0">
                <a:effectLst/>
                <a:latin typeface="Calibri" panose="020F0502020204030204" pitchFamily="34" charset="0"/>
                <a:ea typeface="Calibri" panose="020F0502020204030204" pitchFamily="34" charset="0"/>
                <a:cs typeface="Times New Roman" panose="02020603050405020304" pitchFamily="18" charset="0"/>
              </a:rPr>
              <a:t>Is there a role for enoxaparin?</a:t>
            </a:r>
          </a:p>
          <a:p>
            <a:pPr marL="342900" lvl="0" indent="-342900">
              <a:lnSpc>
                <a:spcPct val="107000"/>
              </a:lnSpc>
              <a:spcAft>
                <a:spcPts val="0"/>
              </a:spcAft>
              <a:buFont typeface="+mj-lt"/>
              <a:buAutoNum type="arabicPeriod"/>
            </a:pPr>
            <a:r>
              <a:rPr lang="en-CA" dirty="0" smtClean="0">
                <a:effectLst/>
                <a:latin typeface="Calibri" panose="020F0502020204030204" pitchFamily="34" charset="0"/>
                <a:ea typeface="Calibri" panose="020F0502020204030204" pitchFamily="34" charset="0"/>
                <a:cs typeface="Times New Roman" panose="02020603050405020304" pitchFamily="18" charset="0"/>
              </a:rPr>
              <a:t>Is there a role for </a:t>
            </a:r>
            <a:r>
              <a:rPr lang="en-CA" dirty="0" err="1" smtClean="0">
                <a:effectLst/>
                <a:latin typeface="Calibri" panose="020F0502020204030204" pitchFamily="34" charset="0"/>
                <a:ea typeface="Calibri" panose="020F0502020204030204" pitchFamily="34" charset="0"/>
                <a:cs typeface="Times New Roman" panose="02020603050405020304" pitchFamily="18" charset="0"/>
              </a:rPr>
              <a:t>celestone</a:t>
            </a:r>
            <a:r>
              <a:rPr lang="en-CA"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mj-lt"/>
              <a:buAutoNum type="arabicPeriod"/>
            </a:pPr>
            <a:r>
              <a:rPr lang="en-CA" dirty="0" smtClean="0">
                <a:effectLst/>
                <a:latin typeface="Calibri" panose="020F0502020204030204" pitchFamily="34" charset="0"/>
                <a:ea typeface="Calibri" panose="020F0502020204030204" pitchFamily="34" charset="0"/>
                <a:cs typeface="Times New Roman" panose="02020603050405020304" pitchFamily="18" charset="0"/>
              </a:rPr>
              <a:t>If </a:t>
            </a:r>
            <a:r>
              <a:rPr lang="en-CA" dirty="0" smtClean="0">
                <a:effectLst/>
                <a:latin typeface="Calibri" panose="020F0502020204030204" pitchFamily="34" charset="0"/>
                <a:ea typeface="Calibri" panose="020F0502020204030204" pitchFamily="34" charset="0"/>
                <a:cs typeface="Times New Roman" panose="02020603050405020304" pitchFamily="18" charset="0"/>
              </a:rPr>
              <a:t>she is COVID +,    </a:t>
            </a:r>
            <a:r>
              <a:rPr lang="en-CA" dirty="0">
                <a:latin typeface="Calibri" panose="020F0502020204030204" pitchFamily="34" charset="0"/>
                <a:ea typeface="Calibri" panose="020F0502020204030204" pitchFamily="34" charset="0"/>
                <a:cs typeface="Times New Roman" panose="02020603050405020304" pitchFamily="18" charset="0"/>
              </a:rPr>
              <a:t>w</a:t>
            </a:r>
            <a:r>
              <a:rPr lang="en-CA" dirty="0" smtClean="0">
                <a:effectLst/>
                <a:latin typeface="Calibri" panose="020F0502020204030204" pitchFamily="34" charset="0"/>
                <a:ea typeface="Calibri" panose="020F0502020204030204" pitchFamily="34" charset="0"/>
                <a:cs typeface="Times New Roman" panose="02020603050405020304" pitchFamily="18" charset="0"/>
              </a:rPr>
              <a:t>hen </a:t>
            </a:r>
            <a:r>
              <a:rPr lang="en-CA" dirty="0" smtClean="0">
                <a:effectLst/>
                <a:latin typeface="Calibri" panose="020F0502020204030204" pitchFamily="34" charset="0"/>
                <a:ea typeface="Calibri" panose="020F0502020204030204" pitchFamily="34" charset="0"/>
                <a:cs typeface="Times New Roman" panose="02020603050405020304" pitchFamily="18" charset="0"/>
              </a:rPr>
              <a:t>will she be recovered</a:t>
            </a:r>
            <a:r>
              <a:rPr lang="en-CA" dirty="0" smtClean="0">
                <a:effectLst/>
                <a:latin typeface="Calibri" panose="020F0502020204030204" pitchFamily="34" charset="0"/>
                <a:ea typeface="Calibri" panose="020F0502020204030204" pitchFamily="34" charset="0"/>
                <a:cs typeface="Times New Roman" panose="02020603050405020304" pitchFamily="18" charset="0"/>
              </a:rPr>
              <a:t>….w</a:t>
            </a:r>
            <a:r>
              <a:rPr lang="en-CA" dirty="0" smtClean="0">
                <a:latin typeface="Calibri" panose="020F0502020204030204" pitchFamily="34" charset="0"/>
                <a:ea typeface="Calibri" panose="020F0502020204030204" pitchFamily="34" charset="0"/>
                <a:cs typeface="Times New Roman" panose="02020603050405020304" pitchFamily="18" charset="0"/>
              </a:rPr>
              <a:t>ill </a:t>
            </a:r>
            <a:r>
              <a:rPr lang="en-CA" dirty="0" smtClean="0">
                <a:latin typeface="Calibri" panose="020F0502020204030204" pitchFamily="34" charset="0"/>
                <a:ea typeface="Calibri" panose="020F0502020204030204" pitchFamily="34" charset="0"/>
                <a:cs typeface="Times New Roman" panose="02020603050405020304" pitchFamily="18" charset="0"/>
              </a:rPr>
              <a:t>she need any post recovery swab?</a:t>
            </a:r>
          </a:p>
          <a:p>
            <a:pPr marL="342900" lvl="0" indent="-342900">
              <a:lnSpc>
                <a:spcPct val="107000"/>
              </a:lnSpc>
              <a:spcAft>
                <a:spcPts val="800"/>
              </a:spcAft>
              <a:buFont typeface="+mj-lt"/>
              <a:buAutoNum type="arabicPeriod"/>
            </a:pPr>
            <a:r>
              <a:rPr lang="en-CA" dirty="0" smtClean="0">
                <a:effectLst/>
                <a:latin typeface="Calibri" panose="020F0502020204030204" pitchFamily="34" charset="0"/>
                <a:ea typeface="Calibri" panose="020F0502020204030204" pitchFamily="34" charset="0"/>
                <a:cs typeface="Times New Roman" panose="02020603050405020304" pitchFamily="18" charset="0"/>
              </a:rPr>
              <a:t>Will she need any post recovery </a:t>
            </a:r>
            <a:r>
              <a:rPr lang="en-CA" dirty="0" smtClean="0">
                <a:effectLst/>
                <a:latin typeface="Calibri" panose="020F0502020204030204" pitchFamily="34" charset="0"/>
                <a:ea typeface="Calibri" panose="020F0502020204030204" pitchFamily="34" charset="0"/>
                <a:cs typeface="Times New Roman" panose="02020603050405020304" pitchFamily="18" charset="0"/>
              </a:rPr>
              <a:t>fetal </a:t>
            </a:r>
            <a:r>
              <a:rPr lang="en-CA" dirty="0" smtClean="0">
                <a:effectLst/>
                <a:latin typeface="Calibri" panose="020F0502020204030204" pitchFamily="34" charset="0"/>
                <a:ea typeface="Calibri" panose="020F0502020204030204" pitchFamily="34" charset="0"/>
                <a:cs typeface="Times New Roman" panose="02020603050405020304" pitchFamily="18" charset="0"/>
              </a:rPr>
              <a:t>follow up?</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p:cNvCxnSpPr/>
          <p:nvPr/>
        </p:nvCxnSpPr>
        <p:spPr>
          <a:xfrm flipV="1">
            <a:off x="771942" y="1052913"/>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384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798" y="336140"/>
            <a:ext cx="9611285" cy="61927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UNIVERSAL PRECAUTIONS FOR ANY NON-COVID BIRTH:</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496331" y="1066800"/>
            <a:ext cx="7864887" cy="1554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2106" y="1607128"/>
            <a:ext cx="9568132" cy="3139321"/>
          </a:xfrm>
          <a:prstGeom prst="rect">
            <a:avLst/>
          </a:prstGeom>
          <a:noFill/>
        </p:spPr>
        <p:txBody>
          <a:bodyPr wrap="none" rtlCol="0">
            <a:spAutoFit/>
          </a:bodyPr>
          <a:lstStyle/>
          <a:p>
            <a:r>
              <a:rPr lang="en-CA" b="1" dirty="0" smtClean="0"/>
              <a:t>This is the Universal standard of Personal Protection Equipment at </a:t>
            </a:r>
            <a:r>
              <a:rPr lang="en-CA" b="1" dirty="0" smtClean="0"/>
              <a:t>ANY</a:t>
            </a:r>
            <a:r>
              <a:rPr lang="en-CA" b="1" dirty="0" smtClean="0"/>
              <a:t> </a:t>
            </a:r>
            <a:r>
              <a:rPr lang="en-CA" b="1" dirty="0" smtClean="0"/>
              <a:t>Birth:   </a:t>
            </a:r>
            <a:r>
              <a:rPr lang="en-CA" b="1" dirty="0" smtClean="0">
                <a:solidFill>
                  <a:srgbClr val="FF0000"/>
                </a:solidFill>
              </a:rPr>
              <a:t>not COVID +/PUI !!! </a:t>
            </a:r>
          </a:p>
          <a:p>
            <a:endParaRPr lang="en-CA" dirty="0"/>
          </a:p>
          <a:p>
            <a:endParaRPr lang="en-CA" dirty="0" smtClean="0"/>
          </a:p>
          <a:p>
            <a:r>
              <a:rPr lang="en-CA" i="1" dirty="0" smtClean="0"/>
              <a:t>Goal is to protect against any pathogen contamination at a birth:</a:t>
            </a:r>
            <a:endParaRPr lang="en-CA" i="1" dirty="0"/>
          </a:p>
          <a:p>
            <a:endParaRPr lang="en-CA" dirty="0" smtClean="0"/>
          </a:p>
          <a:p>
            <a:pPr marL="285750" indent="-285750">
              <a:buFont typeface="Arial" panose="020B0604020202020204" pitchFamily="34" charset="0"/>
              <a:buChar char="•"/>
            </a:pPr>
            <a:r>
              <a:rPr lang="en-CA" dirty="0" smtClean="0"/>
              <a:t>SHOES COVERS</a:t>
            </a:r>
          </a:p>
          <a:p>
            <a:pPr marL="285750" indent="-285750">
              <a:buFont typeface="Arial" panose="020B0604020202020204" pitchFamily="34" charset="0"/>
              <a:buChar char="•"/>
            </a:pPr>
            <a:r>
              <a:rPr lang="en-CA" dirty="0" smtClean="0"/>
              <a:t>WATER IMPERMEABLE GOWN</a:t>
            </a:r>
          </a:p>
          <a:p>
            <a:pPr marL="285750" indent="-285750">
              <a:buFont typeface="Arial" panose="020B0604020202020204" pitchFamily="34" charset="0"/>
              <a:buChar char="•"/>
            </a:pPr>
            <a:r>
              <a:rPr lang="en-CA" dirty="0" smtClean="0"/>
              <a:t>HAT (MAY USE OWN FABRIC CAP)</a:t>
            </a:r>
          </a:p>
          <a:p>
            <a:pPr marL="285750" indent="-285750">
              <a:buFont typeface="Arial" panose="020B0604020202020204" pitchFamily="34" charset="0"/>
              <a:buChar char="•"/>
            </a:pPr>
            <a:r>
              <a:rPr lang="en-CA" dirty="0" smtClean="0"/>
              <a:t>MASK</a:t>
            </a:r>
          </a:p>
          <a:p>
            <a:pPr marL="285750" indent="-285750">
              <a:buFont typeface="Arial" panose="020B0604020202020204" pitchFamily="34" charset="0"/>
              <a:buChar char="•"/>
            </a:pPr>
            <a:r>
              <a:rPr lang="en-CA" dirty="0" smtClean="0"/>
              <a:t>EYE PROTECTION (MAY USE OWN GOGGLES)</a:t>
            </a:r>
          </a:p>
          <a:p>
            <a:pPr marL="285750" indent="-285750">
              <a:buFont typeface="Arial" panose="020B0604020202020204" pitchFamily="34" charset="0"/>
              <a:buChar char="•"/>
            </a:pPr>
            <a:r>
              <a:rPr lang="en-CA" dirty="0" smtClean="0"/>
              <a:t>STERILE GLOVES</a:t>
            </a:r>
            <a:endParaRPr lang="en-CA" dirty="0"/>
          </a:p>
        </p:txBody>
      </p:sp>
      <p:sp>
        <p:nvSpPr>
          <p:cNvPr id="8" name="Oval 7"/>
          <p:cNvSpPr/>
          <p:nvPr/>
        </p:nvSpPr>
        <p:spPr>
          <a:xfrm>
            <a:off x="6269182" y="2708564"/>
            <a:ext cx="4315691" cy="24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r>
              <a:rPr lang="en-CA" dirty="0" smtClean="0"/>
              <a:t>In the OR at a C/S, the glove and gowns will be donned using sterile technique after the scrub</a:t>
            </a:r>
            <a:endParaRPr lang="en-CA" dirty="0"/>
          </a:p>
        </p:txBody>
      </p:sp>
      <p:sp>
        <p:nvSpPr>
          <p:cNvPr id="2" name="TextBox 1"/>
          <p:cNvSpPr txBox="1"/>
          <p:nvPr/>
        </p:nvSpPr>
        <p:spPr>
          <a:xfrm>
            <a:off x="694944" y="5991149"/>
            <a:ext cx="819648" cy="369332"/>
          </a:xfrm>
          <a:prstGeom prst="rect">
            <a:avLst/>
          </a:prstGeom>
          <a:noFill/>
        </p:spPr>
        <p:txBody>
          <a:bodyPr wrap="none" rtlCol="0">
            <a:spAutoFit/>
          </a:bodyPr>
          <a:lstStyle/>
          <a:p>
            <a:r>
              <a:rPr lang="en-CA" dirty="0" smtClean="0"/>
              <a:t>NOTE: </a:t>
            </a:r>
            <a:endParaRPr lang="en-CA" dirty="0"/>
          </a:p>
        </p:txBody>
      </p:sp>
    </p:spTree>
    <p:extLst>
      <p:ext uri="{BB962C8B-B14F-4D97-AF65-F5344CB8AC3E}">
        <p14:creationId xmlns:p14="http://schemas.microsoft.com/office/powerpoint/2010/main" val="1460416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80512"/>
            <a:ext cx="12192000" cy="4496976"/>
          </a:xfrm>
          <a:prstGeom prst="rect">
            <a:avLst/>
          </a:prstGeom>
        </p:spPr>
      </p:pic>
      <p:sp>
        <p:nvSpPr>
          <p:cNvPr id="5" name="TextBox 4"/>
          <p:cNvSpPr txBox="1"/>
          <p:nvPr/>
        </p:nvSpPr>
        <p:spPr>
          <a:xfrm>
            <a:off x="1998675" y="5762737"/>
            <a:ext cx="7374391" cy="369332"/>
          </a:xfrm>
          <a:prstGeom prst="rect">
            <a:avLst/>
          </a:prstGeom>
          <a:noFill/>
        </p:spPr>
        <p:txBody>
          <a:bodyPr wrap="none" rtlCol="0">
            <a:spAutoFit/>
          </a:bodyPr>
          <a:lstStyle/>
          <a:p>
            <a:r>
              <a:rPr lang="en-CA" b="1" dirty="0" smtClean="0"/>
              <a:t>Procedures for which an N95 Mask should be </a:t>
            </a:r>
            <a:r>
              <a:rPr lang="en-CA" b="1" dirty="0" smtClean="0"/>
              <a:t>worn by the anesthesia team  </a:t>
            </a:r>
            <a:endParaRPr lang="en-CA" b="1" dirty="0"/>
          </a:p>
        </p:txBody>
      </p:sp>
      <p:sp>
        <p:nvSpPr>
          <p:cNvPr id="6" name="Right Arrow 5"/>
          <p:cNvSpPr/>
          <p:nvPr/>
        </p:nvSpPr>
        <p:spPr>
          <a:xfrm flipH="1">
            <a:off x="5960534" y="2228426"/>
            <a:ext cx="758613" cy="189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496331" y="248717"/>
            <a:ext cx="3521798" cy="646331"/>
          </a:xfrm>
          <a:prstGeom prst="rect">
            <a:avLst/>
          </a:prstGeom>
          <a:noFill/>
        </p:spPr>
        <p:txBody>
          <a:bodyPr wrap="none" rtlCol="0">
            <a:spAutoFit/>
          </a:bodyPr>
          <a:lstStyle/>
          <a:p>
            <a:r>
              <a:rPr lang="en-CA" sz="3600" b="1" dirty="0" smtClean="0"/>
              <a:t>PPE at an AGMP: </a:t>
            </a:r>
            <a:endParaRPr lang="en-CA" sz="3600" b="1" dirty="0"/>
          </a:p>
        </p:txBody>
      </p:sp>
      <p:cxnSp>
        <p:nvCxnSpPr>
          <p:cNvPr id="7" name="Straight Connector 6"/>
          <p:cNvCxnSpPr/>
          <p:nvPr/>
        </p:nvCxnSpPr>
        <p:spPr>
          <a:xfrm flipV="1">
            <a:off x="496331" y="895048"/>
            <a:ext cx="7864887" cy="155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757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698" y="345440"/>
            <a:ext cx="6949332" cy="5865707"/>
          </a:xfrm>
          <a:prstGeom prst="rect">
            <a:avLst/>
          </a:prstGeom>
        </p:spPr>
      </p:pic>
      <p:sp>
        <p:nvSpPr>
          <p:cNvPr id="5" name="Right Arrow 4"/>
          <p:cNvSpPr/>
          <p:nvPr/>
        </p:nvSpPr>
        <p:spPr>
          <a:xfrm flipH="1">
            <a:off x="3122507" y="2560319"/>
            <a:ext cx="758613" cy="189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ight Arrow 5"/>
          <p:cNvSpPr/>
          <p:nvPr/>
        </p:nvSpPr>
        <p:spPr>
          <a:xfrm flipH="1">
            <a:off x="2116667" y="2777065"/>
            <a:ext cx="758613" cy="189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ight Arrow 6"/>
          <p:cNvSpPr/>
          <p:nvPr/>
        </p:nvSpPr>
        <p:spPr>
          <a:xfrm flipH="1">
            <a:off x="5716694" y="4023359"/>
            <a:ext cx="758613" cy="189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ight Arrow 7"/>
          <p:cNvSpPr/>
          <p:nvPr/>
        </p:nvSpPr>
        <p:spPr>
          <a:xfrm flipH="1">
            <a:off x="5825067" y="5682827"/>
            <a:ext cx="758613" cy="1896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0309012" y="6475121"/>
            <a:ext cx="1765227" cy="261610"/>
          </a:xfrm>
          <a:prstGeom prst="rect">
            <a:avLst/>
          </a:prstGeom>
          <a:noFill/>
        </p:spPr>
        <p:txBody>
          <a:bodyPr wrap="none" rtlCol="0">
            <a:spAutoFit/>
          </a:bodyPr>
          <a:lstStyle/>
          <a:p>
            <a:r>
              <a:rPr lang="en-CA" sz="1100" b="1" dirty="0" smtClean="0"/>
              <a:t>Public Health Ontario 2020</a:t>
            </a:r>
            <a:endParaRPr lang="en-CA" sz="1100" b="1" dirty="0"/>
          </a:p>
        </p:txBody>
      </p:sp>
    </p:spTree>
    <p:extLst>
      <p:ext uri="{BB962C8B-B14F-4D97-AF65-F5344CB8AC3E}">
        <p14:creationId xmlns:p14="http://schemas.microsoft.com/office/powerpoint/2010/main" val="1295821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026" y="1073771"/>
            <a:ext cx="9548775" cy="3181384"/>
          </a:xfrm>
          <a:prstGeom prst="rect">
            <a:avLst/>
          </a:prstGeom>
        </p:spPr>
        <p:txBody>
          <a:bodyPr wrap="square">
            <a:spAutoFit/>
          </a:bodyPr>
          <a:lstStyle/>
          <a:p>
            <a:pPr>
              <a:lnSpc>
                <a:spcPct val="107000"/>
              </a:lnSpc>
              <a:spcAft>
                <a:spcPts val="800"/>
              </a:spcAft>
            </a:pPr>
            <a:r>
              <a:rPr lang="en-CA" b="1" dirty="0" smtClean="0">
                <a:effectLst/>
                <a:latin typeface="Calibri" panose="020F0502020204030204" pitchFamily="34" charset="0"/>
                <a:ea typeface="Calibri" panose="020F0502020204030204" pitchFamily="34" charset="0"/>
                <a:cs typeface="Times New Roman" panose="02020603050405020304" pitchFamily="18" charset="0"/>
              </a:rPr>
              <a:t>Case </a:t>
            </a:r>
            <a:r>
              <a:rPr lang="en-CA" b="1"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CA"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32yo G1P0  at 27w GA</a:t>
            </a: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Presents to triage with meconium stained AFV after ? ROM, no contractions</a:t>
            </a:r>
          </a:p>
          <a:p>
            <a:pPr>
              <a:lnSpc>
                <a:spcPct val="107000"/>
              </a:lnSpc>
              <a:spcAft>
                <a:spcPts val="800"/>
              </a:spcAft>
            </a:pPr>
            <a:r>
              <a:rPr lang="en-CA" b="1" dirty="0" smtClean="0">
                <a:effectLst/>
                <a:latin typeface="Calibri" panose="020F0502020204030204" pitchFamily="34" charset="0"/>
                <a:ea typeface="Calibri" panose="020F0502020204030204" pitchFamily="34" charset="0"/>
                <a:cs typeface="Times New Roman" panose="02020603050405020304" pitchFamily="18" charset="0"/>
              </a:rPr>
              <a:t>In triage: No FHR detected. Consult OB: confirm diagnosis of IUFD</a:t>
            </a: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 how should labor be induced</a:t>
            </a: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 in labor develops fever: is this patient now a </a:t>
            </a:r>
            <a:r>
              <a:rPr lang="en-CA" dirty="0" smtClean="0">
                <a:effectLst/>
                <a:latin typeface="Calibri" panose="020F0502020204030204" pitchFamily="34" charset="0"/>
                <a:ea typeface="Calibri" panose="020F0502020204030204" pitchFamily="34" charset="0"/>
                <a:cs typeface="Times New Roman" panose="02020603050405020304" pitchFamily="18" charset="0"/>
              </a:rPr>
              <a:t>PUI</a:t>
            </a: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p:cNvCxnSpPr/>
          <p:nvPr/>
        </p:nvCxnSpPr>
        <p:spPr>
          <a:xfrm flipV="1">
            <a:off x="832427" y="1480766"/>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693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131" y="285977"/>
            <a:ext cx="7283404" cy="61927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Key Points for TOP: Antenatal Unit </a:t>
            </a:r>
            <a:r>
              <a:rPr lang="en-US" sz="3200" b="1" u="sng" dirty="0" smtClean="0">
                <a:latin typeface="Calibri" panose="020F0502020204030204" pitchFamily="34" charset="0"/>
                <a:ea typeface="Calibri" panose="020F0502020204030204" pitchFamily="34" charset="0"/>
                <a:cs typeface="Times New Roman" panose="02020603050405020304" pitchFamily="18" charset="0"/>
              </a:rPr>
              <a:t>or</a:t>
            </a:r>
            <a:r>
              <a:rPr lang="en-US" sz="3200" b="1" dirty="0" smtClean="0">
                <a:latin typeface="Calibri" panose="020F0502020204030204" pitchFamily="34" charset="0"/>
                <a:ea typeface="Calibri" panose="020F0502020204030204" pitchFamily="34" charset="0"/>
                <a:cs typeface="Times New Roman" panose="02020603050405020304" pitchFamily="18" charset="0"/>
              </a:rPr>
              <a:t> L&amp;D</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471393" y="926377"/>
            <a:ext cx="8404104" cy="2094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86208" y="1238330"/>
            <a:ext cx="5895237" cy="646331"/>
          </a:xfrm>
          <a:prstGeom prst="rect">
            <a:avLst/>
          </a:prstGeom>
          <a:noFill/>
        </p:spPr>
        <p:txBody>
          <a:bodyPr wrap="square" rtlCol="0">
            <a:spAutoFit/>
          </a:bodyPr>
          <a:lstStyle/>
          <a:p>
            <a:pPr algn="ctr"/>
            <a:r>
              <a:rPr lang="en-CA" b="1" dirty="0" smtClean="0"/>
              <a:t>Patient is screened at </a:t>
            </a:r>
            <a:r>
              <a:rPr lang="en-CA" b="1" dirty="0" smtClean="0"/>
              <a:t>hospital entry </a:t>
            </a:r>
            <a:r>
              <a:rPr lang="en-CA" b="1" dirty="0" smtClean="0"/>
              <a:t>&amp; </a:t>
            </a:r>
          </a:p>
          <a:p>
            <a:pPr algn="ctr"/>
            <a:r>
              <a:rPr lang="en-CA" b="1" dirty="0" smtClean="0"/>
              <a:t>on </a:t>
            </a:r>
            <a:r>
              <a:rPr lang="en-CA" b="1" dirty="0" smtClean="0"/>
              <a:t>admission </a:t>
            </a:r>
            <a:r>
              <a:rPr lang="en-CA" b="1" dirty="0" smtClean="0"/>
              <a:t>to unit (with </a:t>
            </a:r>
            <a:r>
              <a:rPr lang="en-CA" b="1" dirty="0" smtClean="0"/>
              <a:t>maternal temp check)</a:t>
            </a:r>
            <a:endParaRPr lang="en-CA" b="1" dirty="0"/>
          </a:p>
        </p:txBody>
      </p:sp>
      <p:sp>
        <p:nvSpPr>
          <p:cNvPr id="7" name="TextBox 6"/>
          <p:cNvSpPr txBox="1"/>
          <p:nvPr/>
        </p:nvSpPr>
        <p:spPr>
          <a:xfrm>
            <a:off x="112404" y="2217744"/>
            <a:ext cx="5909087" cy="4247317"/>
          </a:xfrm>
          <a:prstGeom prst="rect">
            <a:avLst/>
          </a:prstGeom>
          <a:noFill/>
        </p:spPr>
        <p:txBody>
          <a:bodyPr wrap="square" rtlCol="0">
            <a:spAutoFit/>
          </a:bodyPr>
          <a:lstStyle/>
          <a:p>
            <a:r>
              <a:rPr lang="en-CA" dirty="0" smtClean="0"/>
              <a:t>Screen negative (asymptomatic)</a:t>
            </a:r>
          </a:p>
          <a:p>
            <a:endParaRPr lang="en-CA" dirty="0"/>
          </a:p>
          <a:p>
            <a:r>
              <a:rPr lang="en-CA" dirty="0" smtClean="0"/>
              <a:t>Proceed to IOL</a:t>
            </a:r>
          </a:p>
          <a:p>
            <a:endParaRPr lang="en-CA" dirty="0"/>
          </a:p>
          <a:p>
            <a:r>
              <a:rPr lang="en-CA" b="1" dirty="0" smtClean="0"/>
              <a:t>1</a:t>
            </a:r>
            <a:r>
              <a:rPr lang="en-CA" b="1" baseline="30000" dirty="0" smtClean="0"/>
              <a:t>st</a:t>
            </a:r>
            <a:r>
              <a:rPr lang="en-CA" b="1" dirty="0" smtClean="0"/>
              <a:t> dose of </a:t>
            </a:r>
            <a:r>
              <a:rPr lang="en-CA" b="1" dirty="0" err="1" smtClean="0"/>
              <a:t>misoprostil</a:t>
            </a:r>
            <a:r>
              <a:rPr lang="en-CA" b="1" dirty="0" smtClean="0"/>
              <a:t> with </a:t>
            </a:r>
            <a:r>
              <a:rPr lang="en-CA" b="1" dirty="0" err="1" smtClean="0"/>
              <a:t>Tyelenol</a:t>
            </a:r>
            <a:r>
              <a:rPr lang="en-CA" b="1" dirty="0" smtClean="0"/>
              <a:t> (1g) </a:t>
            </a:r>
            <a:r>
              <a:rPr lang="en-CA" b="1" dirty="0" err="1" smtClean="0"/>
              <a:t>po</a:t>
            </a:r>
            <a:endParaRPr lang="en-CA" b="1" dirty="0" smtClean="0"/>
          </a:p>
          <a:p>
            <a:endParaRPr lang="en-CA" dirty="0"/>
          </a:p>
          <a:p>
            <a:r>
              <a:rPr lang="en-CA" dirty="0" smtClean="0"/>
              <a:t>Dose </a:t>
            </a:r>
            <a:r>
              <a:rPr lang="en-CA" dirty="0" err="1" smtClean="0"/>
              <a:t>misoprostil</a:t>
            </a:r>
            <a:r>
              <a:rPr lang="en-CA" dirty="0" smtClean="0"/>
              <a:t> q 4h</a:t>
            </a:r>
          </a:p>
          <a:p>
            <a:r>
              <a:rPr lang="en-CA" dirty="0" smtClean="0"/>
              <a:t>Dose </a:t>
            </a:r>
            <a:r>
              <a:rPr lang="en-CA" dirty="0" err="1" smtClean="0"/>
              <a:t>Tyelenol</a:t>
            </a:r>
            <a:r>
              <a:rPr lang="en-CA" dirty="0" smtClean="0"/>
              <a:t> q6h (standing, regardless of maternal temp)</a:t>
            </a:r>
          </a:p>
          <a:p>
            <a:endParaRPr lang="en-CA" dirty="0"/>
          </a:p>
          <a:p>
            <a:r>
              <a:rPr lang="en-CA" dirty="0" smtClean="0"/>
              <a:t>If temp &gt; 37.8oC:</a:t>
            </a:r>
          </a:p>
          <a:p>
            <a:r>
              <a:rPr lang="en-CA" dirty="0" smtClean="0"/>
              <a:t>bolus 500cc over 30 min</a:t>
            </a:r>
          </a:p>
          <a:p>
            <a:r>
              <a:rPr lang="en-CA" dirty="0" smtClean="0"/>
              <a:t>Recheck temp 30 min after bolus complete</a:t>
            </a:r>
          </a:p>
          <a:p>
            <a:r>
              <a:rPr lang="en-CA" dirty="0" smtClean="0"/>
              <a:t>If remains &gt;37.8oC… patient is now a PUI</a:t>
            </a:r>
          </a:p>
          <a:p>
            <a:endParaRPr lang="en-CA" dirty="0"/>
          </a:p>
          <a:p>
            <a:r>
              <a:rPr lang="en-CA" dirty="0" smtClean="0"/>
              <a:t>NP swab and Droplet/Contact Precautions</a:t>
            </a:r>
            <a:endParaRPr lang="en-CA" dirty="0"/>
          </a:p>
        </p:txBody>
      </p:sp>
      <p:sp>
        <p:nvSpPr>
          <p:cNvPr id="8" name="TextBox 7"/>
          <p:cNvSpPr txBox="1"/>
          <p:nvPr/>
        </p:nvSpPr>
        <p:spPr>
          <a:xfrm>
            <a:off x="6282913" y="2217743"/>
            <a:ext cx="5909087" cy="2862322"/>
          </a:xfrm>
          <a:prstGeom prst="rect">
            <a:avLst/>
          </a:prstGeom>
          <a:noFill/>
        </p:spPr>
        <p:txBody>
          <a:bodyPr wrap="square" rtlCol="0">
            <a:spAutoFit/>
          </a:bodyPr>
          <a:lstStyle/>
          <a:p>
            <a:r>
              <a:rPr lang="en-CA" dirty="0" smtClean="0"/>
              <a:t>Screen positive (symptomatic).. Patient is a PUI</a:t>
            </a:r>
          </a:p>
          <a:p>
            <a:endParaRPr lang="en-CA" dirty="0"/>
          </a:p>
          <a:p>
            <a:r>
              <a:rPr lang="en-CA" dirty="0" smtClean="0"/>
              <a:t>NP Swab and Droplet/ Contact Precaution</a:t>
            </a:r>
          </a:p>
          <a:p>
            <a:endParaRPr lang="en-CA" dirty="0"/>
          </a:p>
          <a:p>
            <a:r>
              <a:rPr lang="en-CA" b="1" dirty="0" smtClean="0"/>
              <a:t>1</a:t>
            </a:r>
            <a:r>
              <a:rPr lang="en-CA" b="1" baseline="30000" dirty="0" smtClean="0"/>
              <a:t>st</a:t>
            </a:r>
            <a:r>
              <a:rPr lang="en-CA" b="1" dirty="0" smtClean="0"/>
              <a:t> dose of </a:t>
            </a:r>
            <a:r>
              <a:rPr lang="en-CA" b="1" dirty="0" err="1" smtClean="0"/>
              <a:t>misoprostil</a:t>
            </a:r>
            <a:r>
              <a:rPr lang="en-CA" b="1" dirty="0" smtClean="0"/>
              <a:t> + </a:t>
            </a:r>
            <a:r>
              <a:rPr lang="en-CA" b="1" dirty="0" err="1" smtClean="0"/>
              <a:t>Tyelenol</a:t>
            </a:r>
            <a:r>
              <a:rPr lang="en-CA" b="1" dirty="0" smtClean="0"/>
              <a:t> (1g) </a:t>
            </a:r>
            <a:r>
              <a:rPr lang="en-CA" b="1" dirty="0" err="1" smtClean="0"/>
              <a:t>po</a:t>
            </a:r>
            <a:endParaRPr lang="en-CA" b="1" dirty="0" smtClean="0"/>
          </a:p>
          <a:p>
            <a:endParaRPr lang="en-CA" dirty="0"/>
          </a:p>
          <a:p>
            <a:r>
              <a:rPr lang="en-CA" dirty="0" smtClean="0"/>
              <a:t>Dose </a:t>
            </a:r>
            <a:r>
              <a:rPr lang="en-CA" dirty="0" err="1" smtClean="0"/>
              <a:t>misoprostil</a:t>
            </a:r>
            <a:r>
              <a:rPr lang="en-CA" dirty="0" smtClean="0"/>
              <a:t> q 4h</a:t>
            </a:r>
          </a:p>
          <a:p>
            <a:r>
              <a:rPr lang="en-CA" dirty="0" smtClean="0"/>
              <a:t>Dose </a:t>
            </a:r>
            <a:r>
              <a:rPr lang="en-CA" dirty="0" err="1" smtClean="0"/>
              <a:t>Tyelenol</a:t>
            </a:r>
            <a:r>
              <a:rPr lang="en-CA" dirty="0" smtClean="0"/>
              <a:t> q6h (standing, regardless of maternal temp)</a:t>
            </a:r>
          </a:p>
          <a:p>
            <a:endParaRPr lang="en-CA" dirty="0"/>
          </a:p>
          <a:p>
            <a:endParaRPr lang="en-CA" dirty="0"/>
          </a:p>
        </p:txBody>
      </p:sp>
      <p:cxnSp>
        <p:nvCxnSpPr>
          <p:cNvPr id="10" name="Straight Arrow Connector 9"/>
          <p:cNvCxnSpPr/>
          <p:nvPr/>
        </p:nvCxnSpPr>
        <p:spPr>
          <a:xfrm>
            <a:off x="926252" y="2567093"/>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26252" y="4473787"/>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26252" y="3122506"/>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26252" y="3660986"/>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08426" y="3122506"/>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308426" y="2567093"/>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26252" y="5814906"/>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308426" y="3660986"/>
            <a:ext cx="0" cy="2573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229013" y="1951124"/>
            <a:ext cx="128692" cy="182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669682" y="1947939"/>
            <a:ext cx="128291" cy="1856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36267" y="5418667"/>
            <a:ext cx="5154506" cy="369332"/>
          </a:xfrm>
          <a:prstGeom prst="rect">
            <a:avLst/>
          </a:prstGeom>
          <a:noFill/>
        </p:spPr>
        <p:txBody>
          <a:bodyPr wrap="square" rtlCol="0">
            <a:spAutoFit/>
          </a:bodyPr>
          <a:lstStyle/>
          <a:p>
            <a:r>
              <a:rPr lang="en-CA" dirty="0" smtClean="0"/>
              <a:t>* Can substitute ASA (325mg) if allergy</a:t>
            </a:r>
            <a:endParaRPr lang="en-CA" dirty="0"/>
          </a:p>
        </p:txBody>
      </p:sp>
    </p:spTree>
    <p:extLst>
      <p:ext uri="{BB962C8B-B14F-4D97-AF65-F5344CB8AC3E}">
        <p14:creationId xmlns:p14="http://schemas.microsoft.com/office/powerpoint/2010/main" val="1914607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614" y="487358"/>
            <a:ext cx="10556942" cy="4777205"/>
          </a:xfrm>
          <a:prstGeom prst="rect">
            <a:avLst/>
          </a:prstGeom>
        </p:spPr>
        <p:txBody>
          <a:bodyPr wrap="square">
            <a:spAutoFit/>
          </a:bodyPr>
          <a:lstStyle/>
          <a:p>
            <a:pPr>
              <a:lnSpc>
                <a:spcPct val="107000"/>
              </a:lnSpc>
              <a:spcAft>
                <a:spcPts val="800"/>
              </a:spcAft>
            </a:pPr>
            <a:r>
              <a:rPr lang="en-CA" b="1" dirty="0" smtClean="0">
                <a:effectLst/>
                <a:latin typeface="Calibri" panose="020F0502020204030204" pitchFamily="34" charset="0"/>
                <a:ea typeface="Calibri" panose="020F0502020204030204" pitchFamily="34" charset="0"/>
                <a:cs typeface="Times New Roman" panose="02020603050405020304" pitchFamily="18" charset="0"/>
              </a:rPr>
              <a:t>Case </a:t>
            </a:r>
            <a:r>
              <a:rPr lang="en-CA" b="1"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CA"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dirty="0" smtClean="0">
                <a:latin typeface="Calibri" panose="020F0502020204030204" pitchFamily="34" charset="0"/>
                <a:ea typeface="Calibri" panose="020F0502020204030204" pitchFamily="34" charset="0"/>
                <a:cs typeface="Times New Roman" panose="02020603050405020304" pitchFamily="18" charset="0"/>
              </a:rPr>
              <a:t>32 </a:t>
            </a:r>
            <a:r>
              <a:rPr lang="en-CA" dirty="0" err="1" smtClean="0">
                <a:latin typeface="Calibri" panose="020F0502020204030204" pitchFamily="34" charset="0"/>
                <a:ea typeface="Calibri" panose="020F0502020204030204" pitchFamily="34" charset="0"/>
                <a:cs typeface="Times New Roman" panose="02020603050405020304" pitchFamily="18" charset="0"/>
              </a:rPr>
              <a:t>yo</a:t>
            </a:r>
            <a:r>
              <a:rPr lang="en-CA" dirty="0" smtClean="0">
                <a:latin typeface="Calibri" panose="020F0502020204030204" pitchFamily="34" charset="0"/>
                <a:ea typeface="Calibri" panose="020F0502020204030204" pitchFamily="34" charset="0"/>
                <a:cs typeface="Times New Roman" panose="02020603050405020304" pitchFamily="18" charset="0"/>
              </a:rPr>
              <a:t> G2P1    at 33w GA </a:t>
            </a:r>
          </a:p>
          <a:p>
            <a:pPr marL="285750" indent="-285750">
              <a:lnSpc>
                <a:spcPct val="107000"/>
              </a:lnSpc>
              <a:spcAft>
                <a:spcPts val="800"/>
              </a:spcAft>
              <a:buFontTx/>
              <a:buChar char="-"/>
            </a:pPr>
            <a:r>
              <a:rPr lang="en-CA" dirty="0" smtClean="0">
                <a:latin typeface="Calibri" panose="020F0502020204030204" pitchFamily="34" charset="0"/>
                <a:ea typeface="Calibri" panose="020F0502020204030204" pitchFamily="34" charset="0"/>
                <a:cs typeface="Times New Roman" panose="02020603050405020304" pitchFamily="18" charset="0"/>
              </a:rPr>
              <a:t>GDM insulin; no BPP yet in pregnancy</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n-CA" dirty="0" smtClean="0">
                <a:effectLst/>
                <a:latin typeface="Calibri" panose="020F0502020204030204" pitchFamily="34" charset="0"/>
                <a:ea typeface="Calibri" panose="020F0502020204030204" pitchFamily="34" charset="0"/>
                <a:cs typeface="Times New Roman" panose="02020603050405020304" pitchFamily="18" charset="0"/>
              </a:rPr>
              <a:t>Telephone pre-screen before booked </a:t>
            </a:r>
            <a:r>
              <a:rPr lang="en-CA" dirty="0" smtClean="0">
                <a:effectLst/>
                <a:latin typeface="Calibri" panose="020F0502020204030204" pitchFamily="34" charset="0"/>
                <a:ea typeface="Calibri" panose="020F0502020204030204" pitchFamily="34" charset="0"/>
                <a:cs typeface="Times New Roman" panose="02020603050405020304" pitchFamily="18" charset="0"/>
              </a:rPr>
              <a:t>OB </a:t>
            </a:r>
            <a:r>
              <a:rPr lang="en-CA" dirty="0" smtClean="0">
                <a:effectLst/>
                <a:latin typeface="Calibri" panose="020F0502020204030204" pitchFamily="34" charset="0"/>
                <a:ea typeface="Calibri" panose="020F0502020204030204" pitchFamily="34" charset="0"/>
                <a:cs typeface="Times New Roman" panose="02020603050405020304" pitchFamily="18" charset="0"/>
              </a:rPr>
              <a:t>visit: runny nose</a:t>
            </a:r>
          </a:p>
          <a:p>
            <a:pPr>
              <a:lnSpc>
                <a:spcPct val="107000"/>
              </a:lnSpc>
              <a:spcAft>
                <a:spcPts val="800"/>
              </a:spcAft>
            </a:pP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 </a:t>
            </a:r>
            <a:r>
              <a:rPr lang="en-CA" dirty="0" smtClean="0">
                <a:latin typeface="Calibri" panose="020F0502020204030204" pitchFamily="34" charset="0"/>
                <a:ea typeface="Calibri" panose="020F0502020204030204" pitchFamily="34" charset="0"/>
                <a:cs typeface="Times New Roman" panose="02020603050405020304" pitchFamily="18" charset="0"/>
              </a:rPr>
              <a:t>What should you do</a:t>
            </a: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 </a:t>
            </a:r>
            <a:r>
              <a:rPr lang="en-CA" dirty="0" smtClean="0">
                <a:latin typeface="Calibri" panose="020F0502020204030204" pitchFamily="34" charset="0"/>
                <a:ea typeface="Calibri" panose="020F0502020204030204" pitchFamily="34" charset="0"/>
                <a:cs typeface="Times New Roman" panose="02020603050405020304" pitchFamily="18" charset="0"/>
              </a:rPr>
              <a:t>NP swab positive for COVID</a:t>
            </a: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dirty="0" smtClean="0">
                <a:latin typeface="Calibri" panose="020F0502020204030204" pitchFamily="34" charset="0"/>
                <a:ea typeface="Calibri" panose="020F0502020204030204" pitchFamily="34" charset="0"/>
                <a:cs typeface="Times New Roman" panose="02020603050405020304" pitchFamily="18" charset="0"/>
              </a:rPr>
              <a:t>? You call her for virtual OB visit and to discuss </a:t>
            </a:r>
            <a:r>
              <a:rPr lang="en-CA" dirty="0" smtClean="0">
                <a:latin typeface="Calibri" panose="020F0502020204030204" pitchFamily="34" charset="0"/>
                <a:ea typeface="Calibri" panose="020F0502020204030204" pitchFamily="34" charset="0"/>
                <a:cs typeface="Times New Roman" panose="02020603050405020304" pitchFamily="18" charset="0"/>
              </a:rPr>
              <a:t>COVID diagnosis in pregnancy</a:t>
            </a:r>
            <a:endParaRPr lang="en-CA"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dirty="0">
                <a:latin typeface="Calibri" panose="020F0502020204030204" pitchFamily="34" charset="0"/>
                <a:ea typeface="Calibri" panose="020F0502020204030204" pitchFamily="34" charset="0"/>
                <a:cs typeface="Times New Roman" panose="02020603050405020304" pitchFamily="18" charset="0"/>
              </a:rPr>
              <a:t>	</a:t>
            </a:r>
            <a:r>
              <a:rPr lang="en-CA" dirty="0" smtClean="0">
                <a:latin typeface="Calibri" panose="020F0502020204030204" pitchFamily="34" charset="0"/>
                <a:ea typeface="Calibri" panose="020F0502020204030204" pitchFamily="34" charset="0"/>
                <a:cs typeface="Times New Roman" panose="02020603050405020304" pitchFamily="18" charset="0"/>
              </a:rPr>
              <a:t>a. does she need to be admitted</a:t>
            </a:r>
          </a:p>
          <a:p>
            <a:pPr>
              <a:lnSpc>
                <a:spcPct val="107000"/>
              </a:lnSpc>
              <a:spcAft>
                <a:spcPts val="800"/>
              </a:spcAft>
            </a:pPr>
            <a:r>
              <a:rPr lang="en-CA" dirty="0">
                <a:latin typeface="Calibri" panose="020F0502020204030204" pitchFamily="34" charset="0"/>
                <a:ea typeface="Calibri" panose="020F0502020204030204" pitchFamily="34" charset="0"/>
                <a:cs typeface="Times New Roman" panose="02020603050405020304" pitchFamily="18" charset="0"/>
              </a:rPr>
              <a:t>	</a:t>
            </a:r>
            <a:r>
              <a:rPr lang="en-CA" dirty="0" smtClean="0">
                <a:latin typeface="Calibri" panose="020F0502020204030204" pitchFamily="34" charset="0"/>
                <a:ea typeface="Calibri" panose="020F0502020204030204" pitchFamily="34" charset="0"/>
                <a:cs typeface="Times New Roman" panose="02020603050405020304" pitchFamily="18" charset="0"/>
              </a:rPr>
              <a:t>b. when will she be COVID recovered</a:t>
            </a:r>
          </a:p>
          <a:p>
            <a:pPr>
              <a:lnSpc>
                <a:spcPct val="107000"/>
              </a:lnSpc>
              <a:spcAft>
                <a:spcPts val="800"/>
              </a:spcAft>
            </a:pPr>
            <a:r>
              <a:rPr lang="en-CA" dirty="0">
                <a:latin typeface="Calibri" panose="020F0502020204030204" pitchFamily="34" charset="0"/>
                <a:ea typeface="Calibri" panose="020F0502020204030204" pitchFamily="34" charset="0"/>
                <a:cs typeface="Times New Roman" panose="02020603050405020304" pitchFamily="18" charset="0"/>
              </a:rPr>
              <a:t>	</a:t>
            </a:r>
            <a:r>
              <a:rPr lang="en-CA" dirty="0" smtClean="0">
                <a:latin typeface="Calibri" panose="020F0502020204030204" pitchFamily="34" charset="0"/>
                <a:ea typeface="Calibri" panose="020F0502020204030204" pitchFamily="34" charset="0"/>
                <a:cs typeface="Times New Roman" panose="02020603050405020304" pitchFamily="18" charset="0"/>
              </a:rPr>
              <a:t>c. what is the impact on her baby</a:t>
            </a:r>
            <a:endParaRPr lang="en-CA" dirty="0" smtClean="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648614" y="948751"/>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119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6" t="4662" r="1204"/>
          <a:stretch/>
        </p:blipFill>
        <p:spPr bwMode="auto">
          <a:xfrm>
            <a:off x="4716708" y="307570"/>
            <a:ext cx="6405722" cy="6501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447273" y="1453731"/>
            <a:ext cx="3501814" cy="3793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667395" y="974919"/>
            <a:ext cx="3229346" cy="369332"/>
          </a:xfrm>
          <a:prstGeom prst="rect">
            <a:avLst/>
          </a:prstGeom>
          <a:noFill/>
        </p:spPr>
        <p:txBody>
          <a:bodyPr wrap="none" rtlCol="0">
            <a:spAutoFit/>
          </a:bodyPr>
          <a:lstStyle/>
          <a:p>
            <a:r>
              <a:rPr lang="en-US" b="1" dirty="0" smtClean="0"/>
              <a:t>Outpatient screening algorithm </a:t>
            </a:r>
            <a:endParaRPr lang="en-US" b="1" dirty="0"/>
          </a:p>
        </p:txBody>
      </p:sp>
      <p:sp>
        <p:nvSpPr>
          <p:cNvPr id="7" name="TextBox 6"/>
          <p:cNvSpPr txBox="1"/>
          <p:nvPr/>
        </p:nvSpPr>
        <p:spPr>
          <a:xfrm>
            <a:off x="157534" y="2421331"/>
            <a:ext cx="4414465" cy="3139321"/>
          </a:xfrm>
          <a:prstGeom prst="rect">
            <a:avLst/>
          </a:prstGeom>
          <a:noFill/>
        </p:spPr>
        <p:txBody>
          <a:bodyPr wrap="square" rtlCol="0">
            <a:spAutoFit/>
          </a:bodyPr>
          <a:lstStyle/>
          <a:p>
            <a:r>
              <a:rPr lang="en-CA" b="1" dirty="0" smtClean="0"/>
              <a:t>Key Points:</a:t>
            </a:r>
          </a:p>
          <a:p>
            <a:endParaRPr lang="en-CA" dirty="0"/>
          </a:p>
          <a:p>
            <a:pPr marL="342900" indent="-342900">
              <a:buAutoNum type="arabicPeriod"/>
            </a:pPr>
            <a:r>
              <a:rPr lang="en-CA" dirty="0" smtClean="0"/>
              <a:t>Screen positive patient needs an NP swab</a:t>
            </a:r>
          </a:p>
          <a:p>
            <a:pPr marL="342900" indent="-342900">
              <a:buAutoNum type="arabicPeriod"/>
            </a:pPr>
            <a:r>
              <a:rPr lang="en-CA" dirty="0" smtClean="0"/>
              <a:t>To guide admission use:</a:t>
            </a:r>
          </a:p>
          <a:p>
            <a:r>
              <a:rPr lang="en-CA" dirty="0" smtClean="0"/>
              <a:t> 	illness criteria </a:t>
            </a:r>
          </a:p>
          <a:p>
            <a:r>
              <a:rPr lang="en-CA" dirty="0"/>
              <a:t>	</a:t>
            </a:r>
            <a:r>
              <a:rPr lang="en-CA" dirty="0" smtClean="0"/>
              <a:t>co-morbidities </a:t>
            </a:r>
          </a:p>
          <a:p>
            <a:r>
              <a:rPr lang="en-CA" dirty="0"/>
              <a:t>	</a:t>
            </a:r>
            <a:r>
              <a:rPr lang="en-CA" dirty="0" smtClean="0"/>
              <a:t>physical exam</a:t>
            </a:r>
          </a:p>
          <a:p>
            <a:r>
              <a:rPr lang="en-CA" dirty="0"/>
              <a:t>	</a:t>
            </a:r>
            <a:r>
              <a:rPr lang="en-CA" dirty="0" smtClean="0"/>
              <a:t>investigations</a:t>
            </a:r>
          </a:p>
          <a:p>
            <a:r>
              <a:rPr lang="en-CA" dirty="0" smtClean="0"/>
              <a:t>3. Ensure patient is reliable /safe for</a:t>
            </a:r>
          </a:p>
          <a:p>
            <a:r>
              <a:rPr lang="en-CA" dirty="0"/>
              <a:t> </a:t>
            </a:r>
            <a:r>
              <a:rPr lang="en-CA" dirty="0" smtClean="0"/>
              <a:t>   telephone F/U</a:t>
            </a:r>
          </a:p>
          <a:p>
            <a:r>
              <a:rPr lang="en-CA" dirty="0" smtClean="0"/>
              <a:t>4. Review warning signs with patient</a:t>
            </a:r>
            <a:endParaRPr lang="en-CA" dirty="0"/>
          </a:p>
        </p:txBody>
      </p:sp>
    </p:spTree>
    <p:extLst>
      <p:ext uri="{BB962C8B-B14F-4D97-AF65-F5344CB8AC3E}">
        <p14:creationId xmlns:p14="http://schemas.microsoft.com/office/powerpoint/2010/main" val="1300398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6778" y="369611"/>
            <a:ext cx="8441414" cy="61927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COVID-19 and Pregnancy </a:t>
            </a:r>
            <a:r>
              <a:rPr lang="en-US" sz="3200" b="1" dirty="0" smtClean="0">
                <a:latin typeface="Calibri" panose="020F0502020204030204" pitchFamily="34" charset="0"/>
                <a:ea typeface="Calibri" panose="020F0502020204030204" pitchFamily="34" charset="0"/>
                <a:cs typeface="Times New Roman" panose="02020603050405020304" pitchFamily="18" charset="0"/>
              </a:rPr>
              <a:t>Key Points for Patients:</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flipV="1">
            <a:off x="593313" y="1130785"/>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761" y="1450315"/>
            <a:ext cx="11349531" cy="4619854"/>
          </a:xfrm>
          <a:prstGeom prst="rect">
            <a:avLst/>
          </a:prstGeom>
          <a:noFill/>
        </p:spPr>
        <p:txBody>
          <a:bodyPr wrap="square" rtlCol="0">
            <a:spAutoFit/>
          </a:bodyPr>
          <a:lstStyle/>
          <a:p>
            <a:pPr algn="just">
              <a:lnSpc>
                <a:spcPct val="150000"/>
              </a:lnSpc>
            </a:pPr>
            <a:r>
              <a:rPr lang="en-CA" dirty="0" smtClean="0">
                <a:latin typeface="Calibri" panose="020F0502020204030204" pitchFamily="34" charset="0"/>
                <a:ea typeface="Calibri" panose="020F0502020204030204" pitchFamily="34" charset="0"/>
                <a:cs typeface="Calibri" panose="020F0502020204030204" pitchFamily="34" charset="0"/>
              </a:rPr>
              <a:t>-     Pregnant patients </a:t>
            </a:r>
            <a:r>
              <a:rPr lang="en-CA" dirty="0" smtClean="0">
                <a:latin typeface="Calibri" panose="020F0502020204030204" pitchFamily="34" charset="0"/>
                <a:ea typeface="Calibri" panose="020F0502020204030204" pitchFamily="34" charset="0"/>
                <a:cs typeface="Calibri" panose="020F0502020204030204" pitchFamily="34" charset="0"/>
              </a:rPr>
              <a:t>affected </a:t>
            </a:r>
            <a:r>
              <a:rPr lang="en-CA" dirty="0">
                <a:latin typeface="Calibri" panose="020F0502020204030204" pitchFamily="34" charset="0"/>
                <a:ea typeface="Calibri" panose="020F0502020204030204" pitchFamily="34" charset="0"/>
                <a:cs typeface="Calibri" panose="020F0502020204030204" pitchFamily="34" charset="0"/>
              </a:rPr>
              <a:t>by COVID-19 make full </a:t>
            </a:r>
            <a:r>
              <a:rPr lang="en-CA" dirty="0" smtClean="0">
                <a:latin typeface="Calibri" panose="020F0502020204030204" pitchFamily="34" charset="0"/>
                <a:ea typeface="Calibri" panose="020F0502020204030204" pitchFamily="34" charset="0"/>
                <a:cs typeface="Calibri" panose="020F0502020204030204" pitchFamily="34" charset="0"/>
              </a:rPr>
              <a:t>recovery</a:t>
            </a:r>
            <a:endParaRPr lang="en-CA" dirty="0" smtClean="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Font typeface="Calibri" panose="020F0502020204030204" pitchFamily="34" charset="0"/>
              <a:buChar char="-"/>
            </a:pPr>
            <a:r>
              <a:rPr lang="en-CA" dirty="0" smtClean="0">
                <a:latin typeface="Calibri" panose="020F0502020204030204" pitchFamily="34" charset="0"/>
                <a:ea typeface="Calibri" panose="020F0502020204030204" pitchFamily="34" charset="0"/>
                <a:cs typeface="Calibri" panose="020F0502020204030204" pitchFamily="34" charset="0"/>
              </a:rPr>
              <a:t>15-20</a:t>
            </a:r>
            <a:r>
              <a:rPr lang="en-CA" dirty="0">
                <a:latin typeface="Calibri" panose="020F0502020204030204" pitchFamily="34" charset="0"/>
                <a:ea typeface="Calibri" panose="020F0502020204030204" pitchFamily="34" charset="0"/>
                <a:cs typeface="Calibri" panose="020F0502020204030204" pitchFamily="34" charset="0"/>
              </a:rPr>
              <a:t>% develop a moderate to </a:t>
            </a:r>
            <a:r>
              <a:rPr lang="en-CA" dirty="0" smtClean="0">
                <a:latin typeface="Calibri" panose="020F0502020204030204" pitchFamily="34" charset="0"/>
                <a:ea typeface="Calibri" panose="020F0502020204030204" pitchFamily="34" charset="0"/>
                <a:cs typeface="Calibri" panose="020F0502020204030204" pitchFamily="34" charset="0"/>
              </a:rPr>
              <a:t>severe </a:t>
            </a:r>
            <a:r>
              <a:rPr lang="en-CA" dirty="0" smtClean="0">
                <a:latin typeface="Calibri" panose="020F0502020204030204" pitchFamily="34" charset="0"/>
                <a:ea typeface="Calibri" panose="020F0502020204030204" pitchFamily="34" charset="0"/>
                <a:cs typeface="Calibri" panose="020F0502020204030204" pitchFamily="34" charset="0"/>
              </a:rPr>
              <a:t>illness (2 case reports of maternal death; social media reports …)</a:t>
            </a:r>
          </a:p>
          <a:p>
            <a:pPr marL="342900" lvl="0" indent="-342900" algn="just">
              <a:lnSpc>
                <a:spcPct val="150000"/>
              </a:lnSpc>
              <a:spcAft>
                <a:spcPts val="0"/>
              </a:spcAft>
              <a:buFont typeface="Calibri" panose="020F0502020204030204" pitchFamily="34" charset="0"/>
              <a:buChar char="-"/>
            </a:pPr>
            <a:r>
              <a:rPr lang="en-CA" dirty="0" smtClean="0">
                <a:latin typeface="Calibri" panose="020F0502020204030204" pitchFamily="34" charset="0"/>
                <a:ea typeface="Calibri" panose="020F0502020204030204" pitchFamily="34" charset="0"/>
                <a:cs typeface="Calibri" panose="020F0502020204030204" pitchFamily="34" charset="0"/>
              </a:rPr>
              <a:t>No </a:t>
            </a:r>
            <a:r>
              <a:rPr lang="en-CA" dirty="0">
                <a:latin typeface="Calibri" panose="020F0502020204030204" pitchFamily="34" charset="0"/>
                <a:ea typeface="Calibri" panose="020F0502020204030204" pitchFamily="34" charset="0"/>
                <a:cs typeface="Calibri" panose="020F0502020204030204" pitchFamily="34" charset="0"/>
              </a:rPr>
              <a:t>data to suggest increased risk of T1/T2 SA or teratogenicity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dirty="0" smtClean="0">
                <a:latin typeface="Calibri" panose="020F0502020204030204" pitchFamily="34" charset="0"/>
                <a:ea typeface="Calibri" panose="020F0502020204030204" pitchFamily="34" charset="0"/>
                <a:cs typeface="Calibri" panose="020F0502020204030204" pitchFamily="34" charset="0"/>
              </a:rPr>
              <a:t>Limited evidence </a:t>
            </a:r>
            <a:r>
              <a:rPr lang="en-CA" dirty="0">
                <a:latin typeface="Calibri" panose="020F0502020204030204" pitchFamily="34" charset="0"/>
                <a:ea typeface="Calibri" panose="020F0502020204030204" pitchFamily="34" charset="0"/>
                <a:cs typeface="Calibri" panose="020F0502020204030204" pitchFamily="34" charset="0"/>
              </a:rPr>
              <a:t>suggest vertical transmission is </a:t>
            </a:r>
            <a:r>
              <a:rPr lang="en-CA" dirty="0" smtClean="0">
                <a:latin typeface="Calibri" panose="020F0502020204030204" pitchFamily="34" charset="0"/>
                <a:ea typeface="Calibri" panose="020F0502020204030204" pitchFamily="34" charset="0"/>
                <a:cs typeface="Calibri" panose="020F0502020204030204" pitchFamily="34" charset="0"/>
              </a:rPr>
              <a:t>possible: to date babies born to COVID + moms have been well</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libri" panose="020F0502020204030204" pitchFamily="34" charset="0"/>
              <a:buChar char="-"/>
            </a:pPr>
            <a:r>
              <a:rPr lang="en-CA" dirty="0" smtClean="0">
                <a:latin typeface="Calibri" panose="020F0502020204030204" pitchFamily="34" charset="0"/>
                <a:ea typeface="Calibri" panose="020F0502020204030204" pitchFamily="34" charset="0"/>
                <a:cs typeface="Calibri" panose="020F0502020204030204" pitchFamily="34" charset="0"/>
              </a:rPr>
              <a:t>Limited evidence suggests no increased risk of spontaneous preterm birth (labor)</a:t>
            </a:r>
          </a:p>
          <a:p>
            <a:pPr marL="342900" lvl="0" indent="-342900" algn="just">
              <a:lnSpc>
                <a:spcPct val="150000"/>
              </a:lnSpc>
              <a:spcAft>
                <a:spcPts val="0"/>
              </a:spcAft>
              <a:buFont typeface="Calibri" panose="020F050202020403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S</a:t>
            </a:r>
            <a:r>
              <a:rPr lang="en-CA" dirty="0" smtClean="0">
                <a:latin typeface="Calibri" panose="020F0502020204030204" pitchFamily="34" charset="0"/>
                <a:ea typeface="Calibri" panose="020F0502020204030204" pitchFamily="34" charset="0"/>
                <a:cs typeface="Calibri" panose="020F0502020204030204" pitchFamily="34" charset="0"/>
              </a:rPr>
              <a:t>everal </a:t>
            </a:r>
            <a:r>
              <a:rPr lang="en-CA" dirty="0">
                <a:latin typeface="Calibri" panose="020F0502020204030204" pitchFamily="34" charset="0"/>
                <a:ea typeface="Calibri" panose="020F0502020204030204" pitchFamily="34" charset="0"/>
                <a:cs typeface="Calibri" panose="020F0502020204030204" pitchFamily="34" charset="0"/>
              </a:rPr>
              <a:t>cases of </a:t>
            </a:r>
            <a:r>
              <a:rPr lang="en-CA" u="sng" dirty="0">
                <a:latin typeface="Calibri" panose="020F0502020204030204" pitchFamily="34" charset="0"/>
                <a:ea typeface="Calibri" panose="020F0502020204030204" pitchFamily="34" charset="0"/>
                <a:cs typeface="Calibri" panose="020F0502020204030204" pitchFamily="34" charset="0"/>
              </a:rPr>
              <a:t>preterm birth</a:t>
            </a:r>
            <a:r>
              <a:rPr lang="en-CA" dirty="0">
                <a:latin typeface="Calibri" panose="020F0502020204030204" pitchFamily="34" charset="0"/>
                <a:ea typeface="Calibri" panose="020F0502020204030204" pitchFamily="34" charset="0"/>
                <a:cs typeface="Calibri" panose="020F0502020204030204" pitchFamily="34" charset="0"/>
              </a:rPr>
              <a:t>: </a:t>
            </a:r>
            <a:r>
              <a:rPr lang="en-CA" dirty="0" smtClean="0">
                <a:latin typeface="Calibri" panose="020F0502020204030204" pitchFamily="34" charset="0"/>
                <a:ea typeface="Calibri" panose="020F0502020204030204" pitchFamily="34" charset="0"/>
                <a:cs typeface="Calibri" panose="020F0502020204030204" pitchFamily="34" charset="0"/>
              </a:rPr>
              <a:t> indicated for </a:t>
            </a:r>
            <a:r>
              <a:rPr lang="en-CA" dirty="0">
                <a:latin typeface="Calibri" panose="020F0502020204030204" pitchFamily="34" charset="0"/>
                <a:ea typeface="Calibri" panose="020F0502020204030204" pitchFamily="34" charset="0"/>
                <a:cs typeface="Calibri" panose="020F0502020204030204" pitchFamily="34" charset="0"/>
              </a:rPr>
              <a:t>maternal health concerns </a:t>
            </a:r>
            <a:r>
              <a:rPr lang="en-CA" u="sng" dirty="0">
                <a:latin typeface="Calibri" panose="020F0502020204030204" pitchFamily="34" charset="0"/>
                <a:ea typeface="Calibri" panose="020F0502020204030204" pitchFamily="34" charset="0"/>
                <a:cs typeface="Calibri" panose="020F0502020204030204" pitchFamily="34" charset="0"/>
              </a:rPr>
              <a:t>OR</a:t>
            </a:r>
            <a:r>
              <a:rPr lang="en-CA" dirty="0">
                <a:latin typeface="Calibri" panose="020F0502020204030204" pitchFamily="34" charset="0"/>
                <a:ea typeface="Calibri" panose="020F0502020204030204" pitchFamily="34" charset="0"/>
                <a:cs typeface="Calibri" panose="020F0502020204030204" pitchFamily="34" charset="0"/>
              </a:rPr>
              <a:t> fetal health concerns.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Calibri" panose="020F0502020204030204" pitchFamily="34" charset="0"/>
              <a:buChar char="-"/>
            </a:pPr>
            <a:r>
              <a:rPr lang="en-CA" dirty="0" smtClean="0">
                <a:latin typeface="Calibri" panose="020F0502020204030204" pitchFamily="34" charset="0"/>
                <a:ea typeface="Calibri" panose="020F0502020204030204" pitchFamily="34" charset="0"/>
                <a:cs typeface="Calibri" panose="020F0502020204030204" pitchFamily="34" charset="0"/>
              </a:rPr>
              <a:t>No data to suggest increased risk of IUFD</a:t>
            </a:r>
          </a:p>
          <a:p>
            <a:pPr marL="342900" indent="-342900" algn="just">
              <a:lnSpc>
                <a:spcPct val="150000"/>
              </a:lnSpc>
              <a:buFont typeface="Calibri" panose="020F0502020204030204" pitchFamily="34" charset="0"/>
              <a:buChar char="-"/>
            </a:pPr>
            <a:r>
              <a:rPr lang="en-CA" dirty="0" smtClean="0">
                <a:latin typeface="Calibri" panose="020F0502020204030204" pitchFamily="34" charset="0"/>
                <a:ea typeface="Calibri" panose="020F0502020204030204" pitchFamily="34" charset="0"/>
                <a:cs typeface="Calibri" panose="020F0502020204030204" pitchFamily="34" charset="0"/>
              </a:rPr>
              <a:t>Based on data from SARS and MERS and other respiratory infection in pregnancy:</a:t>
            </a:r>
          </a:p>
          <a:p>
            <a:pPr algn="just">
              <a:lnSpc>
                <a:spcPct val="150000"/>
              </a:lnSpc>
            </a:pPr>
            <a:r>
              <a:rPr lang="en-CA" dirty="0">
                <a:latin typeface="Calibri" panose="020F0502020204030204" pitchFamily="34" charset="0"/>
                <a:ea typeface="Calibri" panose="020F0502020204030204" pitchFamily="34" charset="0"/>
                <a:cs typeface="Calibri" panose="020F0502020204030204" pitchFamily="34" charset="0"/>
              </a:rPr>
              <a:t>	</a:t>
            </a:r>
            <a:r>
              <a:rPr lang="en-CA" dirty="0" smtClean="0">
                <a:latin typeface="Calibri" panose="020F0502020204030204" pitchFamily="34" charset="0"/>
                <a:ea typeface="Calibri" panose="020F0502020204030204" pitchFamily="34" charset="0"/>
                <a:cs typeface="Calibri" panose="020F0502020204030204" pitchFamily="34" charset="0"/>
              </a:rPr>
              <a:t>- minimal effect on long-term fetal growth/wellbeing</a:t>
            </a:r>
          </a:p>
          <a:p>
            <a:pPr algn="just">
              <a:lnSpc>
                <a:spcPct val="150000"/>
              </a:lnSpc>
            </a:pPr>
            <a:r>
              <a:rPr lang="en-CA" dirty="0">
                <a:latin typeface="Calibri" panose="020F0502020204030204" pitchFamily="34" charset="0"/>
                <a:ea typeface="Calibri" panose="020F0502020204030204" pitchFamily="34" charset="0"/>
                <a:cs typeface="Calibri" panose="020F0502020204030204" pitchFamily="34" charset="0"/>
              </a:rPr>
              <a:t>	</a:t>
            </a:r>
            <a:r>
              <a:rPr lang="en-CA" dirty="0" smtClean="0">
                <a:latin typeface="Calibri" panose="020F0502020204030204" pitchFamily="34" charset="0"/>
                <a:ea typeface="Calibri" panose="020F0502020204030204" pitchFamily="34" charset="0"/>
                <a:cs typeface="Calibri" panose="020F0502020204030204" pitchFamily="34" charset="0"/>
              </a:rPr>
              <a:t>- suggest F/U OB scan once recovered</a:t>
            </a:r>
            <a:endParaRPr lang="en-CA" dirty="0" smtClean="0">
              <a:latin typeface="Calibri" panose="020F0502020204030204" pitchFamily="34" charset="0"/>
              <a:ea typeface="Calibri" panose="020F0502020204030204" pitchFamily="34" charset="0"/>
              <a:cs typeface="Calibri" panose="020F0502020204030204" pitchFamily="34" charset="0"/>
            </a:endParaRPr>
          </a:p>
          <a:p>
            <a:pPr marL="457200">
              <a:lnSpc>
                <a:spcPct val="150000"/>
              </a:lnSpc>
              <a:spcAft>
                <a:spcPts val="800"/>
              </a:spcAft>
            </a:pPr>
            <a:r>
              <a:rPr lang="en-CA"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57195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614" y="487358"/>
            <a:ext cx="10556942" cy="4378250"/>
          </a:xfrm>
          <a:prstGeom prst="rect">
            <a:avLst/>
          </a:prstGeom>
        </p:spPr>
        <p:txBody>
          <a:bodyPr wrap="square">
            <a:spAutoFit/>
          </a:bodyPr>
          <a:lstStyle/>
          <a:p>
            <a:pPr>
              <a:lnSpc>
                <a:spcPct val="107000"/>
              </a:lnSpc>
              <a:spcAft>
                <a:spcPts val="800"/>
              </a:spcAft>
            </a:pPr>
            <a:r>
              <a:rPr lang="en-CA" b="1" dirty="0" smtClean="0">
                <a:effectLst/>
                <a:latin typeface="Calibri" panose="020F0502020204030204" pitchFamily="34" charset="0"/>
                <a:ea typeface="Calibri" panose="020F0502020204030204" pitchFamily="34" charset="0"/>
                <a:cs typeface="Times New Roman" panose="02020603050405020304" pitchFamily="18" charset="0"/>
              </a:rPr>
              <a:t>Case </a:t>
            </a:r>
            <a:r>
              <a:rPr lang="en-CA" b="1" dirty="0" smtClean="0">
                <a:effectLst/>
                <a:latin typeface="Calibri" panose="020F0502020204030204" pitchFamily="34" charset="0"/>
                <a:ea typeface="Calibri" panose="020F0502020204030204" pitchFamily="34" charset="0"/>
                <a:cs typeface="Times New Roman" panose="02020603050405020304" pitchFamily="18" charset="0"/>
              </a:rPr>
              <a:t>#7</a:t>
            </a:r>
            <a:endParaRPr lang="en-CA"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dirty="0" smtClean="0">
                <a:latin typeface="Calibri" panose="020F0502020204030204" pitchFamily="34" charset="0"/>
                <a:ea typeface="Calibri" panose="020F0502020204030204" pitchFamily="34" charset="0"/>
                <a:cs typeface="Times New Roman" panose="02020603050405020304" pitchFamily="18" charset="0"/>
              </a:rPr>
              <a:t>32 </a:t>
            </a:r>
            <a:r>
              <a:rPr lang="en-CA" dirty="0" err="1" smtClean="0">
                <a:latin typeface="Calibri" panose="020F0502020204030204" pitchFamily="34" charset="0"/>
                <a:ea typeface="Calibri" panose="020F0502020204030204" pitchFamily="34" charset="0"/>
                <a:cs typeface="Times New Roman" panose="02020603050405020304" pitchFamily="18" charset="0"/>
              </a:rPr>
              <a:t>yo</a:t>
            </a:r>
            <a:r>
              <a:rPr lang="en-CA" dirty="0" smtClean="0">
                <a:latin typeface="Calibri" panose="020F0502020204030204" pitchFamily="34" charset="0"/>
                <a:ea typeface="Calibri" panose="020F0502020204030204" pitchFamily="34" charset="0"/>
                <a:cs typeface="Times New Roman" panose="02020603050405020304" pitchFamily="18" charset="0"/>
              </a:rPr>
              <a:t> G2P1    at 39w GA </a:t>
            </a:r>
          </a:p>
          <a:p>
            <a:pPr marL="285750" indent="-285750">
              <a:lnSpc>
                <a:spcPct val="107000"/>
              </a:lnSpc>
              <a:spcAft>
                <a:spcPts val="800"/>
              </a:spcAft>
              <a:buFontTx/>
              <a:buChar char="-"/>
            </a:pPr>
            <a:r>
              <a:rPr lang="en-CA" dirty="0" smtClean="0">
                <a:latin typeface="Calibri" panose="020F0502020204030204" pitchFamily="34" charset="0"/>
                <a:ea typeface="Calibri" panose="020F0502020204030204" pitchFamily="34" charset="0"/>
                <a:cs typeface="Times New Roman" panose="02020603050405020304" pitchFamily="18" charset="0"/>
              </a:rPr>
              <a:t>Presents with UC q 3min, ROM for clear fluid, GBS negative</a:t>
            </a:r>
          </a:p>
          <a:p>
            <a:pPr marL="285750" indent="-285750">
              <a:lnSpc>
                <a:spcPct val="107000"/>
              </a:lnSpc>
              <a:spcAft>
                <a:spcPts val="800"/>
              </a:spcAft>
              <a:buFontTx/>
              <a:buChar char="-"/>
            </a:pPr>
            <a:r>
              <a:rPr lang="en-CA" dirty="0" err="1" smtClean="0">
                <a:latin typeface="Calibri" panose="020F0502020204030204" pitchFamily="34" charset="0"/>
                <a:ea typeface="Calibri" panose="020F0502020204030204" pitchFamily="34" charset="0"/>
                <a:cs typeface="Times New Roman" panose="02020603050405020304" pitchFamily="18" charset="0"/>
              </a:rPr>
              <a:t>OBHx</a:t>
            </a:r>
            <a:r>
              <a:rPr lang="en-CA" dirty="0" smtClean="0">
                <a:latin typeface="Calibri" panose="020F0502020204030204" pitchFamily="34" charset="0"/>
                <a:ea typeface="Calibri" panose="020F0502020204030204" pitchFamily="34" charset="0"/>
                <a:cs typeface="Times New Roman" panose="02020603050405020304" pitchFamily="18" charset="0"/>
              </a:rPr>
              <a:t>: 	diagnosed with COVID at 31w GA</a:t>
            </a:r>
          </a:p>
          <a:p>
            <a:pPr>
              <a:lnSpc>
                <a:spcPct val="107000"/>
              </a:lnSpc>
              <a:spcAft>
                <a:spcPts val="800"/>
              </a:spcAft>
            </a:pPr>
            <a:endParaRPr lang="en-CA"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dirty="0" smtClean="0">
                <a:latin typeface="Calibri" panose="020F0502020204030204" pitchFamily="34" charset="0"/>
                <a:ea typeface="Calibri" panose="020F0502020204030204" pitchFamily="34" charset="0"/>
                <a:cs typeface="Times New Roman" panose="02020603050405020304" pitchFamily="18" charset="0"/>
              </a:rPr>
              <a:t>? Any special precautions</a:t>
            </a:r>
          </a:p>
          <a:p>
            <a:pPr>
              <a:lnSpc>
                <a:spcPct val="107000"/>
              </a:lnSpc>
              <a:spcAft>
                <a:spcPts val="800"/>
              </a:spcAft>
            </a:pPr>
            <a:r>
              <a:rPr lang="en-CA" dirty="0" smtClean="0">
                <a:latin typeface="Calibri" panose="020F0502020204030204" pitchFamily="34" charset="0"/>
                <a:ea typeface="Calibri" panose="020F0502020204030204" pitchFamily="34" charset="0"/>
                <a:cs typeface="Times New Roman" panose="02020603050405020304" pitchFamily="18" charset="0"/>
              </a:rPr>
              <a:t>? What will you wear at the delivery</a:t>
            </a:r>
          </a:p>
          <a:p>
            <a:pPr>
              <a:lnSpc>
                <a:spcPct val="107000"/>
              </a:lnSpc>
              <a:spcAft>
                <a:spcPts val="800"/>
              </a:spcAft>
            </a:pPr>
            <a:r>
              <a:rPr lang="en-CA" dirty="0" smtClean="0">
                <a:latin typeface="Calibri" panose="020F0502020204030204" pitchFamily="34" charset="0"/>
                <a:ea typeface="Calibri" panose="020F0502020204030204" pitchFamily="34" charset="0"/>
                <a:cs typeface="Times New Roman" panose="02020603050405020304" pitchFamily="18" charset="0"/>
              </a:rPr>
              <a:t>? Are there any special tests</a:t>
            </a:r>
          </a:p>
          <a:p>
            <a:pPr>
              <a:lnSpc>
                <a:spcPct val="107000"/>
              </a:lnSpc>
              <a:spcAft>
                <a:spcPts val="800"/>
              </a:spcAft>
            </a:pPr>
            <a:r>
              <a:rPr lang="en-CA" dirty="0" smtClean="0">
                <a:latin typeface="Calibri" panose="020F0502020204030204" pitchFamily="34" charset="0"/>
                <a:ea typeface="Calibri" panose="020F0502020204030204" pitchFamily="34" charset="0"/>
                <a:cs typeface="Times New Roman" panose="02020603050405020304" pitchFamily="18" charset="0"/>
              </a:rPr>
              <a:t>? Can she BF, skin to skin</a:t>
            </a:r>
          </a:p>
        </p:txBody>
      </p:sp>
      <p:cxnSp>
        <p:nvCxnSpPr>
          <p:cNvPr id="5" name="Straight Connector 4"/>
          <p:cNvCxnSpPr/>
          <p:nvPr/>
        </p:nvCxnSpPr>
        <p:spPr>
          <a:xfrm flipV="1">
            <a:off x="648614" y="948751"/>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428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869" y="260822"/>
            <a:ext cx="6493124" cy="61927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Having a baby after </a:t>
            </a:r>
            <a:r>
              <a:rPr lang="en-US" sz="3200" b="1" dirty="0" smtClean="0">
                <a:latin typeface="Calibri" panose="020F0502020204030204" pitchFamily="34" charset="0"/>
                <a:ea typeface="Calibri" panose="020F0502020204030204" pitchFamily="34" charset="0"/>
                <a:cs typeface="Times New Roman" panose="02020603050405020304" pitchFamily="18" charset="0"/>
              </a:rPr>
              <a:t>COVID infection </a:t>
            </a:r>
            <a:r>
              <a:rPr lang="en-US" sz="3200" b="1" dirty="0" smtClean="0">
                <a:latin typeface="Calibri" panose="020F0502020204030204" pitchFamily="34" charset="0"/>
                <a:ea typeface="Calibri" panose="020F0502020204030204" pitchFamily="34" charset="0"/>
                <a:cs typeface="Times New Roman" panose="02020603050405020304" pitchFamily="18" charset="0"/>
              </a:rPr>
              <a:t>!</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97869" y="1394378"/>
            <a:ext cx="10823169" cy="3639458"/>
          </a:xfrm>
          <a:prstGeom prst="rect">
            <a:avLst/>
          </a:prstGeom>
        </p:spPr>
        <p:txBody>
          <a:bodyPr wrap="square">
            <a:spAutoFit/>
          </a:bodyPr>
          <a:lstStyle/>
          <a:p>
            <a:r>
              <a:rPr lang="en-US" b="1" dirty="0" smtClean="0"/>
              <a:t>In the current state:</a:t>
            </a:r>
          </a:p>
          <a:p>
            <a:pPr marL="342900" indent="-342900">
              <a:lnSpc>
                <a:spcPts val="2100"/>
              </a:lnSpc>
              <a:buAutoNum type="arabicPeriod"/>
            </a:pPr>
            <a:r>
              <a:rPr lang="en-US" dirty="0" smtClean="0"/>
              <a:t>Screening at hospital entry</a:t>
            </a:r>
            <a:endParaRPr lang="en-US" dirty="0" smtClean="0"/>
          </a:p>
          <a:p>
            <a:pPr marL="342900" indent="-342900">
              <a:lnSpc>
                <a:spcPts val="2100"/>
              </a:lnSpc>
              <a:buAutoNum type="arabicPeriod"/>
            </a:pPr>
            <a:r>
              <a:rPr lang="en-US" dirty="0" smtClean="0"/>
              <a:t>Screened with maternal temp in </a:t>
            </a:r>
            <a:r>
              <a:rPr lang="en-US" dirty="0" smtClean="0"/>
              <a:t>OB triage / labor</a:t>
            </a:r>
            <a:endParaRPr lang="en-US" dirty="0"/>
          </a:p>
          <a:p>
            <a:pPr marL="342900" indent="-342900">
              <a:lnSpc>
                <a:spcPts val="2100"/>
              </a:lnSpc>
              <a:buAutoNum type="arabicPeriod"/>
            </a:pPr>
            <a:r>
              <a:rPr lang="en-US" dirty="0" smtClean="0"/>
              <a:t>Treat as any screen negative patient</a:t>
            </a:r>
            <a:endParaRPr lang="en-US" dirty="0" smtClean="0"/>
          </a:p>
          <a:p>
            <a:pPr marL="342900" indent="-342900">
              <a:lnSpc>
                <a:spcPts val="2100"/>
              </a:lnSpc>
              <a:buAutoNum type="arabicPeriod"/>
            </a:pPr>
            <a:r>
              <a:rPr lang="en-US" dirty="0" smtClean="0"/>
              <a:t>No “special precautions” for Labor &amp; </a:t>
            </a:r>
            <a:r>
              <a:rPr lang="en-US" dirty="0" smtClean="0"/>
              <a:t>Delivery unless indicated by screening </a:t>
            </a:r>
            <a:endParaRPr lang="en-US" dirty="0" smtClean="0"/>
          </a:p>
          <a:p>
            <a:pPr>
              <a:lnSpc>
                <a:spcPts val="2100"/>
              </a:lnSpc>
            </a:pPr>
            <a:r>
              <a:rPr lang="en-US" dirty="0" smtClean="0"/>
              <a:t>5. </a:t>
            </a:r>
            <a:r>
              <a:rPr lang="en-US" dirty="0"/>
              <a:t> </a:t>
            </a:r>
            <a:r>
              <a:rPr lang="en-US" dirty="0" smtClean="0"/>
              <a:t> Use </a:t>
            </a:r>
            <a:r>
              <a:rPr lang="en-US" dirty="0"/>
              <a:t>universal precautions with the delivery:</a:t>
            </a:r>
          </a:p>
          <a:p>
            <a:endParaRPr lang="en-US" dirty="0" smtClean="0"/>
          </a:p>
          <a:p>
            <a:r>
              <a:rPr lang="en-US" b="1" dirty="0" smtClean="0"/>
              <a:t>OB provider</a:t>
            </a:r>
            <a:r>
              <a:rPr lang="en-US" dirty="0" smtClean="0"/>
              <a:t>: </a:t>
            </a:r>
            <a:r>
              <a:rPr lang="en-US" dirty="0"/>
              <a:t>surgical mask, hat, eye protection, gloves and gown, shoe covers</a:t>
            </a:r>
          </a:p>
          <a:p>
            <a:r>
              <a:rPr lang="en-US" b="1" dirty="0" smtClean="0"/>
              <a:t>Anesthesia: </a:t>
            </a:r>
            <a:r>
              <a:rPr lang="en-US" dirty="0"/>
              <a:t>surgical mask, eye protection, gloves, gown and N95 mask if she requires intubation</a:t>
            </a:r>
          </a:p>
          <a:p>
            <a:r>
              <a:rPr lang="en-US" b="1" dirty="0"/>
              <a:t>RN</a:t>
            </a:r>
            <a:r>
              <a:rPr lang="en-US" dirty="0"/>
              <a:t>:  surgical mask, hat, eye protection, gloves and gown, shoe covers</a:t>
            </a:r>
          </a:p>
          <a:p>
            <a:endParaRPr lang="en-US" dirty="0"/>
          </a:p>
          <a:p>
            <a:pPr>
              <a:lnSpc>
                <a:spcPts val="2100"/>
              </a:lnSpc>
            </a:pPr>
            <a:r>
              <a:rPr lang="en-US" dirty="0" smtClean="0"/>
              <a:t>6. </a:t>
            </a:r>
            <a:r>
              <a:rPr lang="en-US" dirty="0"/>
              <a:t>Baby will NOT have an NP swab. </a:t>
            </a:r>
          </a:p>
          <a:p>
            <a:pPr>
              <a:lnSpc>
                <a:spcPts val="2100"/>
              </a:lnSpc>
            </a:pPr>
            <a:r>
              <a:rPr lang="en-US" dirty="0"/>
              <a:t>7</a:t>
            </a:r>
            <a:r>
              <a:rPr lang="en-US" dirty="0" smtClean="0"/>
              <a:t>. </a:t>
            </a:r>
            <a:r>
              <a:rPr lang="en-US" dirty="0"/>
              <a:t>Mother &amp;</a:t>
            </a:r>
            <a:r>
              <a:rPr lang="en-US" dirty="0" smtClean="0"/>
              <a:t> </a:t>
            </a:r>
            <a:r>
              <a:rPr lang="en-US" dirty="0"/>
              <a:t>partner will NOT mask when having contact with baby (Skin to skin, BF...).</a:t>
            </a:r>
          </a:p>
        </p:txBody>
      </p:sp>
    </p:spTree>
    <p:extLst>
      <p:ext uri="{BB962C8B-B14F-4D97-AF65-F5344CB8AC3E}">
        <p14:creationId xmlns:p14="http://schemas.microsoft.com/office/powerpoint/2010/main" val="435610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8016" y="1361045"/>
            <a:ext cx="11000720" cy="4838119"/>
          </a:xfrm>
          <a:prstGeom prst="rect">
            <a:avLst/>
          </a:prstGeom>
        </p:spPr>
        <p:txBody>
          <a:bodyPr wrap="square">
            <a:spAutoFit/>
          </a:bodyPr>
          <a:lstStyle/>
          <a:p>
            <a:pPr lvl="0" algn="just">
              <a:lnSpc>
                <a:spcPct val="107000"/>
              </a:lnSpc>
              <a:spcAft>
                <a:spcPts val="0"/>
              </a:spcAft>
            </a:pPr>
            <a:r>
              <a:rPr lang="en-CA" b="1" u="sng" dirty="0" smtClean="0">
                <a:latin typeface="Calibri" panose="020F0502020204030204" pitchFamily="34" charset="0"/>
                <a:ea typeface="Calibri" panose="020F0502020204030204" pitchFamily="34" charset="0"/>
                <a:cs typeface="Calibri" panose="020F0502020204030204" pitchFamily="34" charset="0"/>
              </a:rPr>
              <a:t>Patient presents to triage with COVID symptoms AND/OR an OBS concern:</a:t>
            </a:r>
          </a:p>
          <a:p>
            <a:pPr lvl="0" algn="just">
              <a:lnSpc>
                <a:spcPct val="107000"/>
              </a:lnSpc>
              <a:spcAft>
                <a:spcPts val="0"/>
              </a:spcAft>
            </a:pPr>
            <a:endParaRPr lang="en-CA" sz="1400" b="1" u="sng" dirty="0">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0"/>
              </a:spcAft>
            </a:pPr>
            <a:r>
              <a:rPr lang="en-CA" sz="1400" b="1" u="sng" dirty="0" smtClean="0">
                <a:latin typeface="Calibri" panose="020F0502020204030204" pitchFamily="34" charset="0"/>
                <a:ea typeface="Calibri" panose="020F0502020204030204" pitchFamily="34" charset="0"/>
                <a:cs typeface="Calibri" panose="020F0502020204030204" pitchFamily="34" charset="0"/>
              </a:rPr>
              <a:t>Criteria for discharge home from triage:</a:t>
            </a:r>
            <a:endParaRPr lang="en-CA" sz="1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0"/>
              </a:spcAft>
              <a:buAutoNum type="arabicPeriod"/>
            </a:pPr>
            <a:r>
              <a:rPr lang="en-CA" sz="1400" dirty="0" smtClean="0">
                <a:latin typeface="Calibri" panose="020F0502020204030204" pitchFamily="34" charset="0"/>
                <a:ea typeface="Calibri" panose="020F0502020204030204" pitchFamily="34" charset="0"/>
                <a:cs typeface="Calibri" panose="020F0502020204030204" pitchFamily="34" charset="0"/>
              </a:rPr>
              <a:t>Stable vital signs (HR &lt; 100, RR 15-20, temp &lt; 38oC, O2 sat &gt; 94% on RA)</a:t>
            </a:r>
          </a:p>
          <a:p>
            <a:pPr marL="342900" lvl="0" indent="-342900" algn="just">
              <a:lnSpc>
                <a:spcPct val="107000"/>
              </a:lnSpc>
              <a:spcAft>
                <a:spcPts val="0"/>
              </a:spcAft>
              <a:buAutoNum type="arabicPeriod"/>
            </a:pPr>
            <a:r>
              <a:rPr lang="en-CA" sz="1400" dirty="0" smtClean="0">
                <a:latin typeface="Calibri" panose="020F0502020204030204" pitchFamily="34" charset="0"/>
                <a:ea typeface="Calibri" panose="020F0502020204030204" pitchFamily="34" charset="0"/>
                <a:cs typeface="Calibri" panose="020F0502020204030204" pitchFamily="34" charset="0"/>
              </a:rPr>
              <a:t>No oxygen requirement</a:t>
            </a:r>
          </a:p>
          <a:p>
            <a:pPr marL="342900" lvl="0" indent="-342900" algn="just">
              <a:lnSpc>
                <a:spcPct val="107000"/>
              </a:lnSpc>
              <a:spcAft>
                <a:spcPts val="0"/>
              </a:spcAft>
              <a:buAutoNum type="arabicPeriod"/>
            </a:pPr>
            <a:r>
              <a:rPr lang="en-CA" sz="1400" dirty="0" smtClean="0">
                <a:latin typeface="Calibri" panose="020F0502020204030204" pitchFamily="34" charset="0"/>
                <a:ea typeface="Calibri" panose="020F0502020204030204" pitchFamily="34" charset="0"/>
                <a:cs typeface="Calibri" panose="020F0502020204030204" pitchFamily="34" charset="0"/>
              </a:rPr>
              <a:t>No shortness of breath or work of breathing</a:t>
            </a:r>
          </a:p>
          <a:p>
            <a:pPr marL="342900" lvl="0" indent="-342900" algn="just">
              <a:lnSpc>
                <a:spcPct val="107000"/>
              </a:lnSpc>
              <a:spcAft>
                <a:spcPts val="0"/>
              </a:spcAft>
              <a:buAutoNum type="arabicPeriod"/>
            </a:pPr>
            <a:r>
              <a:rPr lang="en-CA" sz="1400" dirty="0" smtClean="0">
                <a:latin typeface="Calibri" panose="020F0502020204030204" pitchFamily="34" charset="0"/>
                <a:ea typeface="Calibri" panose="020F0502020204030204" pitchFamily="34" charset="0"/>
                <a:cs typeface="Calibri" panose="020F0502020204030204" pitchFamily="34" charset="0"/>
              </a:rPr>
              <a:t>Suitable for phone call follow up (through Public Health)</a:t>
            </a:r>
          </a:p>
          <a:p>
            <a:pPr marL="342900" lvl="0" indent="-342900" algn="just">
              <a:lnSpc>
                <a:spcPct val="107000"/>
              </a:lnSpc>
              <a:spcAft>
                <a:spcPts val="0"/>
              </a:spcAft>
              <a:buAutoNum type="arabicPeriod"/>
            </a:pPr>
            <a:r>
              <a:rPr lang="en-CA" sz="1400" dirty="0" smtClean="0">
                <a:latin typeface="Calibri" panose="020F0502020204030204" pitchFamily="34" charset="0"/>
                <a:ea typeface="Calibri" panose="020F0502020204030204" pitchFamily="34" charset="0"/>
                <a:cs typeface="Calibri" panose="020F0502020204030204" pitchFamily="34" charset="0"/>
              </a:rPr>
              <a:t>No acute obstetrical concerns </a:t>
            </a:r>
            <a:endParaRPr lang="en-CA" sz="14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0"/>
              </a:spcAft>
              <a:buAutoNum type="arabicPeriod"/>
            </a:pPr>
            <a:r>
              <a:rPr lang="en-CA" sz="1400" dirty="0" smtClean="0">
                <a:latin typeface="Calibri" panose="020F0502020204030204" pitchFamily="34" charset="0"/>
                <a:ea typeface="Calibri" panose="020F0502020204030204" pitchFamily="34" charset="0"/>
                <a:cs typeface="Calibri" panose="020F0502020204030204" pitchFamily="34" charset="0"/>
              </a:rPr>
              <a:t>No other concerning co-morbidities</a:t>
            </a:r>
            <a:endParaRPr lang="en-CA" sz="1400"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0"/>
              </a:spcAft>
              <a:buFont typeface="Courier New" panose="02070309020205020404" pitchFamily="49" charset="0"/>
              <a:buChar char="o"/>
            </a:pPr>
            <a:endParaRPr lang="en-CA" sz="1200" dirty="0">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800"/>
              </a:spcAft>
            </a:pPr>
            <a:endParaRPr lang="en-CA" sz="1400" b="1" dirty="0">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0"/>
              </a:spcAft>
            </a:pPr>
            <a:r>
              <a:rPr lang="en-CA" sz="1400" b="1" u="sng" dirty="0" smtClean="0">
                <a:latin typeface="Calibri" panose="020F0502020204030204" pitchFamily="34" charset="0"/>
                <a:ea typeface="Calibri" panose="020F0502020204030204" pitchFamily="34" charset="0"/>
                <a:cs typeface="Calibri" panose="020F0502020204030204" pitchFamily="34" charset="0"/>
              </a:rPr>
              <a:t>COVID Indications </a:t>
            </a:r>
            <a:r>
              <a:rPr lang="en-CA" sz="1400" b="1" u="sng" dirty="0">
                <a:latin typeface="Calibri" panose="020F0502020204030204" pitchFamily="34" charset="0"/>
                <a:ea typeface="Calibri" panose="020F0502020204030204" pitchFamily="34" charset="0"/>
                <a:cs typeface="Calibri" panose="020F0502020204030204" pitchFamily="34" charset="0"/>
              </a:rPr>
              <a:t>for admission: (based on illness assessment +/- co-morbidity)</a:t>
            </a:r>
            <a:endParaRPr lang="en-CA" sz="1400" b="1"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Calibri" panose="020F0502020204030204" pitchFamily="34" charset="0"/>
              </a:rPr>
              <a:t>Shortness of breath (unable to walk across room, speak full sentence)</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Calibri" panose="020F0502020204030204" pitchFamily="34" charset="0"/>
              </a:rPr>
              <a:t>Cough with blood</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Calibri" panose="020F0502020204030204" pitchFamily="34" charset="0"/>
              </a:rPr>
              <a:t>Chest pain</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Calibri" panose="020F0502020204030204" pitchFamily="34" charset="0"/>
              </a:rPr>
              <a:t>S/S dehydration</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Calibri" panose="020F0502020204030204" pitchFamily="34" charset="0"/>
              </a:rPr>
              <a:t>Decreased level of consciousness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Calibri" panose="020F0502020204030204" pitchFamily="34" charset="0"/>
              </a:rPr>
              <a:t>Oxygen saturation &lt; 94%</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sz="1400" dirty="0">
                <a:latin typeface="Calibri" panose="020F0502020204030204" pitchFamily="34" charset="0"/>
                <a:ea typeface="Calibri" panose="020F0502020204030204" pitchFamily="34" charset="0"/>
                <a:cs typeface="Calibri" panose="020F0502020204030204" pitchFamily="34" charset="0"/>
              </a:rPr>
              <a:t>CXR consistent with pneumonia (ground glass opacities)</a:t>
            </a:r>
          </a:p>
          <a:p>
            <a:pPr lvl="0" algn="just">
              <a:lnSpc>
                <a:spcPct val="107000"/>
              </a:lnSpc>
              <a:spcAft>
                <a:spcPts val="800"/>
              </a:spcAft>
            </a:pPr>
            <a:endParaRPr lang="en-CA" sz="1400" b="1" dirty="0" smtClean="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397869" y="292500"/>
            <a:ext cx="5537927" cy="61927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COVID-19 </a:t>
            </a:r>
            <a:r>
              <a:rPr lang="en-US" sz="3200" b="1" dirty="0" smtClean="0">
                <a:latin typeface="Calibri" panose="020F0502020204030204" pitchFamily="34" charset="0"/>
                <a:ea typeface="Calibri" panose="020F0502020204030204" pitchFamily="34" charset="0"/>
                <a:cs typeface="Times New Roman" panose="02020603050405020304" pitchFamily="18" charset="0"/>
              </a:rPr>
              <a:t>&amp; Triage Assessment</a:t>
            </a:r>
            <a:r>
              <a:rPr lang="en-US" sz="3200" b="1" dirty="0" smtClean="0">
                <a:latin typeface="Calibri" panose="020F0502020204030204" pitchFamily="34" charset="0"/>
                <a:ea typeface="Calibri" panose="020F0502020204030204" pitchFamily="34" charset="0"/>
                <a:cs typeface="Times New Roman" panose="02020603050405020304" pitchFamily="18" charset="0"/>
              </a:rPr>
              <a:t>:</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974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049" y="1390290"/>
            <a:ext cx="11297108" cy="5204053"/>
          </a:xfrm>
          <a:prstGeom prst="rect">
            <a:avLst/>
          </a:prstGeom>
        </p:spPr>
        <p:txBody>
          <a:bodyPr wrap="square">
            <a:spAutoFit/>
          </a:bodyPr>
          <a:lstStyle/>
          <a:p>
            <a:pPr algn="just">
              <a:lnSpc>
                <a:spcPct val="107000"/>
              </a:lnSpc>
            </a:pPr>
            <a:r>
              <a:rPr lang="en-CA" b="1" u="sng" dirty="0">
                <a:latin typeface="Calibri" panose="020F0502020204030204" pitchFamily="34" charset="0"/>
                <a:ea typeface="Calibri" panose="020F0502020204030204" pitchFamily="34" charset="0"/>
                <a:cs typeface="Calibri" panose="020F0502020204030204" pitchFamily="34" charset="0"/>
              </a:rPr>
              <a:t>Admission Investigations: </a:t>
            </a:r>
            <a:endParaRPr lang="en-CA" b="1"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en-CA" sz="1600"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CA" sz="1600" dirty="0">
                <a:latin typeface="Calibri" panose="020F0502020204030204" pitchFamily="34" charset="0"/>
                <a:ea typeface="Calibri" panose="020F0502020204030204" pitchFamily="34" charset="0"/>
                <a:cs typeface="Calibri" panose="020F0502020204030204" pitchFamily="34" charset="0"/>
              </a:rPr>
              <a:t> </a:t>
            </a:r>
            <a:r>
              <a:rPr lang="en-CA" dirty="0">
                <a:latin typeface="Calibri" panose="020F0502020204030204" pitchFamily="34" charset="0"/>
                <a:ea typeface="Calibri" panose="020F0502020204030204" pitchFamily="34" charset="0"/>
                <a:cs typeface="Calibri" panose="020F0502020204030204" pitchFamily="34" charset="0"/>
              </a:rPr>
              <a:t>Baseline at admission, repeat as indicated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COVID NP swab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dirty="0" smtClean="0">
                <a:latin typeface="Calibri" panose="020F0502020204030204" pitchFamily="34" charset="0"/>
                <a:ea typeface="Calibri" panose="020F0502020204030204" pitchFamily="34" charset="0"/>
                <a:cs typeface="Calibri" panose="020F0502020204030204" pitchFamily="34" charset="0"/>
              </a:rPr>
              <a:t>Routine </a:t>
            </a:r>
            <a:r>
              <a:rPr lang="en-CA" dirty="0">
                <a:latin typeface="Calibri" panose="020F0502020204030204" pitchFamily="34" charset="0"/>
                <a:ea typeface="Calibri" panose="020F0502020204030204" pitchFamily="34" charset="0"/>
                <a:cs typeface="Calibri" panose="020F0502020204030204" pitchFamily="34" charset="0"/>
              </a:rPr>
              <a:t>bloodwork: </a:t>
            </a:r>
            <a:r>
              <a:rPr lang="en-CA" dirty="0" err="1">
                <a:latin typeface="Calibri" panose="020F0502020204030204" pitchFamily="34" charset="0"/>
                <a:ea typeface="Calibri" panose="020F0502020204030204" pitchFamily="34" charset="0"/>
                <a:cs typeface="Calibri" panose="020F0502020204030204" pitchFamily="34" charset="0"/>
              </a:rPr>
              <a:t>lytes</a:t>
            </a:r>
            <a:r>
              <a:rPr lang="en-CA" dirty="0">
                <a:latin typeface="Calibri" panose="020F0502020204030204" pitchFamily="34" charset="0"/>
                <a:ea typeface="Calibri" panose="020F0502020204030204" pitchFamily="34" charset="0"/>
                <a:cs typeface="Calibri" panose="020F0502020204030204" pitchFamily="34" charset="0"/>
              </a:rPr>
              <a:t>, </a:t>
            </a:r>
            <a:r>
              <a:rPr lang="en-CA" dirty="0" smtClean="0">
                <a:latin typeface="Calibri" panose="020F0502020204030204" pitchFamily="34" charset="0"/>
                <a:ea typeface="Calibri" panose="020F0502020204030204" pitchFamily="34" charset="0"/>
                <a:cs typeface="Calibri" panose="020F0502020204030204" pitchFamily="34" charset="0"/>
              </a:rPr>
              <a:t>creatinine, lactate</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Prognostic bloodwork: CBC, PT, PTT, CRP, LDH, ferritin, fibrinogen, d-dimer </a:t>
            </a:r>
            <a:r>
              <a:rPr lang="en-CA" sz="900" dirty="0">
                <a:latin typeface="Calibri" panose="020F0502020204030204" pitchFamily="34" charset="0"/>
                <a:ea typeface="Calibri" panose="020F0502020204030204" pitchFamily="34" charset="0"/>
                <a:cs typeface="Calibri" panose="020F0502020204030204" pitchFamily="34" charset="0"/>
              </a:rPr>
              <a:t>(not to be used to detect risk of VTE as in non-pregnant population)</a:t>
            </a:r>
            <a:endParaRPr lang="en-CA" sz="9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dirty="0" smtClean="0">
                <a:latin typeface="Calibri" panose="020F0502020204030204" pitchFamily="34" charset="0"/>
                <a:ea typeface="Calibri" panose="020F0502020204030204" pitchFamily="34" charset="0"/>
                <a:cs typeface="Calibri" panose="020F0502020204030204" pitchFamily="34" charset="0"/>
              </a:rPr>
              <a:t>Lactate, Venous blood </a:t>
            </a:r>
            <a:r>
              <a:rPr lang="en-CA" dirty="0">
                <a:latin typeface="Calibri" panose="020F0502020204030204" pitchFamily="34" charset="0"/>
                <a:ea typeface="Calibri" panose="020F0502020204030204" pitchFamily="34" charset="0"/>
                <a:cs typeface="Calibri" panose="020F0502020204030204" pitchFamily="34" charset="0"/>
              </a:rPr>
              <a:t>gas </a:t>
            </a:r>
            <a:r>
              <a:rPr lang="en-CA" dirty="0" smtClean="0">
                <a:latin typeface="Calibri" panose="020F0502020204030204" pitchFamily="34" charset="0"/>
                <a:ea typeface="Calibri" panose="020F0502020204030204" pitchFamily="34" charset="0"/>
                <a:cs typeface="Calibri" panose="020F0502020204030204" pitchFamily="34" charset="0"/>
              </a:rPr>
              <a:t>(if </a:t>
            </a:r>
            <a:r>
              <a:rPr lang="en-CA" dirty="0">
                <a:latin typeface="Calibri" panose="020F0502020204030204" pitchFamily="34" charset="0"/>
                <a:ea typeface="Calibri" panose="020F0502020204030204" pitchFamily="34" charset="0"/>
                <a:cs typeface="Calibri" panose="020F0502020204030204" pitchFamily="34" charset="0"/>
              </a:rPr>
              <a:t>abnormal proceed to arterial blood gas</a:t>
            </a:r>
            <a:r>
              <a:rPr lang="en-CA" dirty="0" smtClean="0">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07000"/>
              </a:lnSpc>
              <a:spcAft>
                <a:spcPts val="0"/>
              </a:spcAft>
              <a:buFont typeface="Courier New" panose="02070309020205020404" pitchFamily="49" charset="0"/>
              <a:buChar char="o"/>
            </a:pPr>
            <a:r>
              <a:rPr lang="en-CA" dirty="0" smtClean="0">
                <a:latin typeface="Calibri" panose="020F0502020204030204" pitchFamily="34" charset="0"/>
                <a:ea typeface="Calibri" panose="020F0502020204030204" pitchFamily="34" charset="0"/>
                <a:cs typeface="Calibri" panose="020F0502020204030204" pitchFamily="34" charset="0"/>
              </a:rPr>
              <a:t>BNP, troponin… if any concern for cardiac involvement</a:t>
            </a:r>
          </a:p>
          <a:p>
            <a:pPr marL="342900" lvl="0" indent="-342900" algn="just">
              <a:lnSpc>
                <a:spcPct val="107000"/>
              </a:lnSpc>
              <a:spcAft>
                <a:spcPts val="0"/>
              </a:spcAft>
              <a:buFont typeface="Courier New" panose="02070309020205020404" pitchFamily="49" charset="0"/>
              <a:buChar char="o"/>
            </a:pPr>
            <a:r>
              <a:rPr lang="en-CA" dirty="0" smtClean="0">
                <a:latin typeface="Calibri" panose="020F0502020204030204" pitchFamily="34" charset="0"/>
                <a:ea typeface="Calibri" panose="020F0502020204030204" pitchFamily="34" charset="0"/>
                <a:cs typeface="Calibri" panose="020F0502020204030204" pitchFamily="34" charset="0"/>
              </a:rPr>
              <a:t>Urine PCR , uric acid +/- PLGF – if any concern for PET</a:t>
            </a:r>
          </a:p>
          <a:p>
            <a:pPr marL="342900" lvl="0" indent="-342900" algn="just">
              <a:lnSpc>
                <a:spcPct val="107000"/>
              </a:lnSpc>
              <a:spcAft>
                <a:spcPts val="0"/>
              </a:spcAft>
              <a:buFont typeface="Courier New" panose="02070309020205020404" pitchFamily="49" charset="0"/>
              <a:buChar char="o"/>
            </a:pPr>
            <a:r>
              <a:rPr lang="en-CA" dirty="0" smtClean="0">
                <a:latin typeface="Calibri" panose="020F0502020204030204" pitchFamily="34" charset="0"/>
                <a:ea typeface="Calibri" panose="020F0502020204030204" pitchFamily="34" charset="0"/>
                <a:cs typeface="Calibri" panose="020F0502020204030204" pitchFamily="34" charset="0"/>
              </a:rPr>
              <a:t>Cultures: any concern for co-infections</a:t>
            </a:r>
            <a:endParaRPr lang="en-CA" dirty="0" smtClean="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buFont typeface="Courier New" panose="02070309020205020404" pitchFamily="49" charset="0"/>
              <a:buChar char="o"/>
            </a:pPr>
            <a:r>
              <a:rPr lang="en-CA" dirty="0" smtClean="0">
                <a:latin typeface="Calibri" panose="020F0502020204030204" pitchFamily="34" charset="0"/>
                <a:ea typeface="Calibri" panose="020F0502020204030204" pitchFamily="34" charset="0"/>
                <a:cs typeface="Calibri" panose="020F0502020204030204" pitchFamily="34" charset="0"/>
              </a:rPr>
              <a:t>ECG</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CXR</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2D ECHO (maternal) if severe illness/ICU admission/underlying cardiac </a:t>
            </a:r>
            <a:r>
              <a:rPr lang="en-CA" dirty="0" smtClean="0">
                <a:latin typeface="Calibri" panose="020F0502020204030204" pitchFamily="34" charset="0"/>
                <a:ea typeface="Calibri" panose="020F0502020204030204" pitchFamily="34" charset="0"/>
                <a:cs typeface="Calibri" panose="020F0502020204030204" pitchFamily="34" charset="0"/>
              </a:rPr>
              <a:t>condition  </a:t>
            </a:r>
          </a:p>
          <a:p>
            <a:pPr lvl="0" algn="just">
              <a:lnSpc>
                <a:spcPct val="107000"/>
              </a:lnSpc>
              <a:spcAft>
                <a:spcPts val="0"/>
              </a:spcAft>
            </a:pPr>
            <a:r>
              <a:rPr lang="en-CA" sz="1200" dirty="0" smtClean="0">
                <a:latin typeface="Calibri" panose="020F0502020204030204" pitchFamily="34" charset="0"/>
                <a:ea typeface="Calibri" panose="020F0502020204030204" pitchFamily="34" charset="0"/>
                <a:cs typeface="Calibri" panose="020F0502020204030204" pitchFamily="34" charset="0"/>
              </a:rPr>
              <a:t>	** if known cardiac disease consult with Cardiology to determine if should get an ECHO</a:t>
            </a:r>
            <a:endParaRPr lang="en-C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en-CA" dirty="0">
                <a:latin typeface="Calibri" panose="020F0502020204030204" pitchFamily="34" charset="0"/>
                <a:ea typeface="Calibri" panose="020F0502020204030204" pitchFamily="34" charset="0"/>
                <a:cs typeface="Calibri" panose="020F0502020204030204" pitchFamily="34" charset="0"/>
              </a:rPr>
              <a:t>CT scan only if clinically indicated (rule out pulmonary embolism) </a:t>
            </a:r>
            <a:endParaRPr lang="en-CA"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Courier New" panose="02070309020205020404" pitchFamily="49" charset="0"/>
              <a:buChar char="o"/>
            </a:pPr>
            <a:endParaRPr lang="en-CA" dirty="0">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800"/>
              </a:spcAft>
            </a:pPr>
            <a:r>
              <a:rPr lang="en-CA" dirty="0" smtClean="0">
                <a:latin typeface="Calibri" panose="020F0502020204030204" pitchFamily="34" charset="0"/>
                <a:ea typeface="Calibri" panose="020F0502020204030204" pitchFamily="34" charset="0"/>
                <a:cs typeface="Calibri" panose="020F0502020204030204" pitchFamily="34" charset="0"/>
              </a:rPr>
              <a:t>* </a:t>
            </a:r>
            <a:r>
              <a:rPr lang="en-CA" b="1" dirty="0">
                <a:latin typeface="Calibri" panose="020F0502020204030204" pitchFamily="34" charset="0"/>
                <a:ea typeface="Calibri" panose="020F0502020204030204" pitchFamily="34" charset="0"/>
                <a:cs typeface="Calibri" panose="020F0502020204030204" pitchFamily="34" charset="0"/>
              </a:rPr>
              <a:t>Consultation with ID , OB Medicine and ACCESS (ICU)</a:t>
            </a:r>
            <a:endParaRPr lang="en-CA"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3049" y="258778"/>
            <a:ext cx="4764702" cy="61927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COVID-19 &amp; Investigations:</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97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8035636" y="3258589"/>
            <a:ext cx="4156364" cy="1363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5925" y="1143232"/>
            <a:ext cx="11501610" cy="3139321"/>
          </a:xfrm>
          <a:prstGeom prst="rect">
            <a:avLst/>
          </a:prstGeom>
        </p:spPr>
        <p:txBody>
          <a:bodyPr wrap="square">
            <a:spAutoFit/>
          </a:bodyPr>
          <a:lstStyle/>
          <a:p>
            <a:endParaRPr lang="en-CA" b="1" dirty="0"/>
          </a:p>
          <a:p>
            <a:r>
              <a:rPr lang="en-CA" b="1" dirty="0" smtClean="0"/>
              <a:t>Surveillance &amp; Warning signs</a:t>
            </a:r>
          </a:p>
          <a:p>
            <a:endParaRPr lang="en-CA" sz="1400" b="1" dirty="0" smtClean="0"/>
          </a:p>
          <a:p>
            <a:pPr marL="171450" indent="-171450">
              <a:buFontTx/>
              <a:buChar char="-"/>
            </a:pPr>
            <a:r>
              <a:rPr lang="en-CA" sz="1600" i="1" dirty="0" smtClean="0"/>
              <a:t>Vitals </a:t>
            </a:r>
            <a:r>
              <a:rPr lang="en-CA" sz="1600" i="1" dirty="0"/>
              <a:t>with O2 saturation q4h- </a:t>
            </a:r>
            <a:r>
              <a:rPr lang="en-CA" sz="1600" i="1" dirty="0" smtClean="0"/>
              <a:t>if requiring oxygen support increase vitals to q hourly with 1:1 RN care </a:t>
            </a:r>
          </a:p>
          <a:p>
            <a:pPr marL="171450" indent="-171450">
              <a:buFontTx/>
              <a:buChar char="-"/>
            </a:pPr>
            <a:endParaRPr lang="en-CA" sz="1200" dirty="0"/>
          </a:p>
          <a:p>
            <a:pPr marL="171450" indent="-171450">
              <a:buFontTx/>
              <a:buChar char="-"/>
            </a:pPr>
            <a:r>
              <a:rPr lang="en-CA" sz="1200" b="1" u="sng" dirty="0" smtClean="0"/>
              <a:t>If requires</a:t>
            </a:r>
            <a:r>
              <a:rPr lang="en-CA" sz="1200" dirty="0" smtClean="0"/>
              <a:t>: 	       New use of oxygen support		</a:t>
            </a:r>
            <a:r>
              <a:rPr lang="en-CA" sz="1200" dirty="0"/>
              <a:t> </a:t>
            </a:r>
            <a:r>
              <a:rPr lang="en-CA" sz="1200" dirty="0" smtClean="0"/>
              <a:t>          </a:t>
            </a:r>
            <a:r>
              <a:rPr lang="en-CA" sz="1200" b="1" dirty="0" smtClean="0"/>
              <a:t>** WARNING SIGN OF RESPIRATORY </a:t>
            </a:r>
            <a:r>
              <a:rPr lang="en-CA" sz="1200" b="1" dirty="0" smtClean="0"/>
              <a:t>DETERIORATION: COVID SPECIFIC</a:t>
            </a:r>
            <a:endParaRPr lang="en-CA" sz="1200" b="1" dirty="0" smtClean="0"/>
          </a:p>
          <a:p>
            <a:pPr lvl="2"/>
            <a:r>
              <a:rPr lang="en-CA" sz="1200" dirty="0"/>
              <a:t> </a:t>
            </a:r>
            <a:r>
              <a:rPr lang="en-CA" sz="1200" dirty="0" smtClean="0"/>
              <a:t>      RR </a:t>
            </a:r>
            <a:r>
              <a:rPr lang="en-CA" sz="1200" dirty="0"/>
              <a:t>increases despite normal O2 </a:t>
            </a:r>
            <a:r>
              <a:rPr lang="en-CA" sz="1200" dirty="0" smtClean="0"/>
              <a:t>saturation</a:t>
            </a:r>
          </a:p>
          <a:p>
            <a:pPr lvl="2"/>
            <a:r>
              <a:rPr lang="en-CA" sz="1200" dirty="0"/>
              <a:t> </a:t>
            </a:r>
            <a:r>
              <a:rPr lang="en-CA" sz="1200" dirty="0" smtClean="0"/>
              <a:t>      Increasing </a:t>
            </a:r>
            <a:r>
              <a:rPr lang="en-CA" sz="1200" dirty="0"/>
              <a:t>amount of oxygen to maintain saturation &gt;94</a:t>
            </a:r>
            <a:r>
              <a:rPr lang="en-CA" sz="1200" dirty="0" smtClean="0"/>
              <a:t>%</a:t>
            </a:r>
            <a:endParaRPr lang="en-CA" sz="1200" dirty="0"/>
          </a:p>
          <a:p>
            <a:endParaRPr lang="en-CA" sz="1200" dirty="0" smtClean="0"/>
          </a:p>
          <a:p>
            <a:r>
              <a:rPr lang="en-CA" sz="1200" dirty="0" smtClean="0"/>
              <a:t>- </a:t>
            </a:r>
            <a:r>
              <a:rPr lang="en-CA" sz="1200" dirty="0"/>
              <a:t> </a:t>
            </a:r>
            <a:r>
              <a:rPr lang="en-CA" sz="1200" dirty="0" smtClean="0"/>
              <a:t> </a:t>
            </a:r>
            <a:r>
              <a:rPr lang="en-CA" sz="1200" b="1" u="sng" dirty="0" smtClean="0"/>
              <a:t>Warning </a:t>
            </a:r>
            <a:r>
              <a:rPr lang="en-CA" sz="1200" b="1" u="sng" dirty="0"/>
              <a:t>signs of maternal </a:t>
            </a:r>
            <a:r>
              <a:rPr lang="en-CA" sz="1200" b="1" u="sng" dirty="0" smtClean="0"/>
              <a:t>deterioration</a:t>
            </a:r>
            <a:endParaRPr lang="en-CA" sz="1200" b="1" u="sng" dirty="0"/>
          </a:p>
          <a:p>
            <a:r>
              <a:rPr lang="en-CA" sz="1200" dirty="0"/>
              <a:t>	</a:t>
            </a:r>
            <a:r>
              <a:rPr lang="en-CA" sz="1200" dirty="0" smtClean="0"/>
              <a:t>Increased </a:t>
            </a:r>
            <a:r>
              <a:rPr lang="en-CA" sz="1200" dirty="0"/>
              <a:t>O2 demands by 50% over 1-2h</a:t>
            </a:r>
          </a:p>
          <a:p>
            <a:r>
              <a:rPr lang="en-CA" sz="1200" dirty="0"/>
              <a:t>	</a:t>
            </a:r>
            <a:r>
              <a:rPr lang="en-CA" sz="1200" dirty="0" smtClean="0"/>
              <a:t>O2 </a:t>
            </a:r>
            <a:r>
              <a:rPr lang="en-CA" sz="1200" dirty="0"/>
              <a:t>sat &lt; 94% despite O2 support</a:t>
            </a:r>
          </a:p>
          <a:p>
            <a:r>
              <a:rPr lang="en-CA" sz="1200" dirty="0" smtClean="0"/>
              <a:t>                         &gt;</a:t>
            </a:r>
            <a:r>
              <a:rPr lang="en-CA" sz="1200" dirty="0"/>
              <a:t>4.0L O2 by </a:t>
            </a:r>
            <a:r>
              <a:rPr lang="en-CA" sz="1200" dirty="0" smtClean="0"/>
              <a:t>facemask</a:t>
            </a:r>
          </a:p>
          <a:p>
            <a:pPr marL="228600" indent="-228600">
              <a:buAutoNum type="alphaLcPeriod" startAt="3"/>
            </a:pPr>
            <a:endParaRPr lang="en-CA" sz="1200" dirty="0"/>
          </a:p>
          <a:p>
            <a:endParaRPr lang="en-CA"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69" y="4621876"/>
            <a:ext cx="91440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5195454" y="2144683"/>
            <a:ext cx="66502" cy="160435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492635" y="4216738"/>
            <a:ext cx="5017143" cy="369332"/>
          </a:xfrm>
          <a:prstGeom prst="rect">
            <a:avLst/>
          </a:prstGeom>
          <a:noFill/>
        </p:spPr>
        <p:txBody>
          <a:bodyPr wrap="none" rtlCol="0">
            <a:spAutoFit/>
          </a:bodyPr>
          <a:lstStyle/>
          <a:p>
            <a:r>
              <a:rPr lang="en-US" b="1" dirty="0" smtClean="0"/>
              <a:t>MEOWS: Maternal Early Obstetrical Warning Score</a:t>
            </a:r>
            <a:endParaRPr lang="en-US" b="1" dirty="0"/>
          </a:p>
        </p:txBody>
      </p:sp>
      <p:sp>
        <p:nvSpPr>
          <p:cNvPr id="7" name="TextBox 6"/>
          <p:cNvSpPr txBox="1"/>
          <p:nvPr/>
        </p:nvSpPr>
        <p:spPr>
          <a:xfrm>
            <a:off x="9659389" y="4621876"/>
            <a:ext cx="184731" cy="369332"/>
          </a:xfrm>
          <a:prstGeom prst="rect">
            <a:avLst/>
          </a:prstGeom>
          <a:noFill/>
        </p:spPr>
        <p:txBody>
          <a:bodyPr wrap="none" rtlCol="0">
            <a:spAutoFit/>
          </a:bodyPr>
          <a:lstStyle/>
          <a:p>
            <a:endParaRPr lang="en-US" dirty="0"/>
          </a:p>
        </p:txBody>
      </p:sp>
      <p:sp>
        <p:nvSpPr>
          <p:cNvPr id="9" name="Rectangle 8"/>
          <p:cNvSpPr/>
          <p:nvPr/>
        </p:nvSpPr>
        <p:spPr>
          <a:xfrm>
            <a:off x="8462356" y="3539630"/>
            <a:ext cx="3574473" cy="861774"/>
          </a:xfrm>
          <a:prstGeom prst="rect">
            <a:avLst/>
          </a:prstGeom>
        </p:spPr>
        <p:txBody>
          <a:bodyPr wrap="square">
            <a:spAutoFit/>
          </a:bodyPr>
          <a:lstStyle/>
          <a:p>
            <a:r>
              <a:rPr lang="en-CA" sz="1000" b="1" dirty="0">
                <a:latin typeface="+mn-lt"/>
              </a:rPr>
              <a:t>Valid &amp; </a:t>
            </a:r>
            <a:r>
              <a:rPr lang="en-CA" sz="1000" b="1" dirty="0" smtClean="0">
                <a:latin typeface="+mn-lt"/>
              </a:rPr>
              <a:t>Accurate &amp; Applicable For Maternal Illness Assessment</a:t>
            </a:r>
            <a:endParaRPr lang="en-CA" sz="1000" dirty="0">
              <a:latin typeface="+mn-lt"/>
            </a:endParaRPr>
          </a:p>
          <a:p>
            <a:pPr marL="285750" indent="-285750">
              <a:buFontTx/>
              <a:buChar char="-"/>
            </a:pPr>
            <a:r>
              <a:rPr lang="en-CA" sz="1000" dirty="0">
                <a:latin typeface="+mn-lt"/>
              </a:rPr>
              <a:t>High rate of </a:t>
            </a:r>
            <a:r>
              <a:rPr lang="en-CA" sz="1000" dirty="0" smtClean="0">
                <a:latin typeface="+mn-lt"/>
              </a:rPr>
              <a:t>detection </a:t>
            </a:r>
            <a:r>
              <a:rPr lang="en-CA" sz="1000" dirty="0">
                <a:latin typeface="+mn-lt"/>
              </a:rPr>
              <a:t>(sensitive; true positive)</a:t>
            </a:r>
          </a:p>
          <a:p>
            <a:pPr marL="288925" indent="-288925">
              <a:buFontTx/>
              <a:buChar char="-"/>
            </a:pPr>
            <a:r>
              <a:rPr lang="en-CA" sz="1000" dirty="0" smtClean="0">
                <a:latin typeface="+mn-lt"/>
              </a:rPr>
              <a:t>High </a:t>
            </a:r>
            <a:r>
              <a:rPr lang="en-CA" sz="1000" dirty="0">
                <a:latin typeface="+mn-lt"/>
              </a:rPr>
              <a:t>negative predictive rate (specific; true negative</a:t>
            </a:r>
            <a:r>
              <a:rPr lang="en-CA" sz="1000" dirty="0" smtClean="0">
                <a:latin typeface="+mn-lt"/>
              </a:rPr>
              <a:t>)</a:t>
            </a:r>
          </a:p>
          <a:p>
            <a:pPr marL="288925" indent="-288925">
              <a:buFontTx/>
              <a:buChar char="-"/>
            </a:pPr>
            <a:r>
              <a:rPr lang="en-CA" sz="1000" dirty="0">
                <a:latin typeface="+mn-lt"/>
              </a:rPr>
              <a:t>Low rate of false positive (alert fatigue</a:t>
            </a:r>
            <a:r>
              <a:rPr lang="en-CA" sz="1000" dirty="0" smtClean="0">
                <a:latin typeface="+mn-lt"/>
              </a:rPr>
              <a:t>)</a:t>
            </a:r>
          </a:p>
          <a:p>
            <a:pPr marL="288925" indent="-288925">
              <a:buFontTx/>
              <a:buChar char="-"/>
            </a:pPr>
            <a:r>
              <a:rPr lang="en-CA" sz="1000" dirty="0" smtClean="0">
                <a:latin typeface="+mn-lt"/>
              </a:rPr>
              <a:t>Tailored to the clinic setting, patient population</a:t>
            </a:r>
            <a:endParaRPr lang="en-CA" sz="1000" dirty="0">
              <a:latin typeface="+mn-lt"/>
            </a:endParaRPr>
          </a:p>
        </p:txBody>
      </p:sp>
      <p:sp>
        <p:nvSpPr>
          <p:cNvPr id="10" name="TextBox 9"/>
          <p:cNvSpPr txBox="1"/>
          <p:nvPr/>
        </p:nvSpPr>
        <p:spPr>
          <a:xfrm>
            <a:off x="9541869" y="5369736"/>
            <a:ext cx="1876655" cy="523220"/>
          </a:xfrm>
          <a:prstGeom prst="rect">
            <a:avLst/>
          </a:prstGeom>
          <a:noFill/>
        </p:spPr>
        <p:txBody>
          <a:bodyPr wrap="square" rtlCol="0">
            <a:spAutoFit/>
          </a:bodyPr>
          <a:lstStyle/>
          <a:p>
            <a:r>
              <a:rPr lang="en-US" sz="1400" b="1" dirty="0" smtClean="0"/>
              <a:t>2 yellow or 1 red alert triggers MD evaluation</a:t>
            </a:r>
            <a:endParaRPr lang="en-US" sz="1400" b="1" dirty="0"/>
          </a:p>
        </p:txBody>
      </p:sp>
      <p:sp>
        <p:nvSpPr>
          <p:cNvPr id="12" name="Rectangle 11"/>
          <p:cNvSpPr/>
          <p:nvPr/>
        </p:nvSpPr>
        <p:spPr>
          <a:xfrm>
            <a:off x="300907" y="214887"/>
            <a:ext cx="6689075" cy="61927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COVID-19 Admission and Surveillance:</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600493" y="373075"/>
            <a:ext cx="3818031" cy="1199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Location depends on the local facility: Antenatal ward in level III centre Medicine ward in community setting</a:t>
            </a:r>
            <a:endParaRPr lang="en-CA" dirty="0"/>
          </a:p>
        </p:txBody>
      </p:sp>
    </p:spTree>
    <p:extLst>
      <p:ext uri="{BB962C8B-B14F-4D97-AF65-F5344CB8AC3E}">
        <p14:creationId xmlns:p14="http://schemas.microsoft.com/office/powerpoint/2010/main" val="2192490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92" y="136380"/>
            <a:ext cx="6541021" cy="61927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COVID-19 </a:t>
            </a:r>
            <a:r>
              <a:rPr lang="en-US" sz="3200" b="1" dirty="0" smtClean="0">
                <a:latin typeface="Calibri" panose="020F0502020204030204" pitchFamily="34" charset="0"/>
                <a:ea typeface="Calibri" panose="020F0502020204030204" pitchFamily="34" charset="0"/>
                <a:cs typeface="Times New Roman" panose="02020603050405020304" pitchFamily="18" charset="0"/>
              </a:rPr>
              <a:t>&amp; Antenatal Management</a:t>
            </a:r>
            <a:r>
              <a:rPr lang="en-US" sz="3200" b="1" dirty="0" smtClean="0">
                <a:latin typeface="Calibri" panose="020F0502020204030204" pitchFamily="34" charset="0"/>
                <a:ea typeface="Calibri" panose="020F0502020204030204" pitchFamily="34" charset="0"/>
                <a:cs typeface="Times New Roman" panose="02020603050405020304" pitchFamily="18" charset="0"/>
              </a:rPr>
              <a:t>:</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397869" y="853089"/>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6119" y="988605"/>
            <a:ext cx="9666749" cy="3785652"/>
          </a:xfrm>
          <a:prstGeom prst="rect">
            <a:avLst/>
          </a:prstGeom>
          <a:noFill/>
        </p:spPr>
        <p:txBody>
          <a:bodyPr wrap="none" rtlCol="0">
            <a:spAutoFit/>
          </a:bodyPr>
          <a:lstStyle/>
          <a:p>
            <a:r>
              <a:rPr lang="en-CA" b="1" u="sng" dirty="0" smtClean="0"/>
              <a:t>Role for </a:t>
            </a:r>
            <a:r>
              <a:rPr lang="en-CA" b="1" u="sng" dirty="0" err="1" smtClean="0"/>
              <a:t>thromboprophylaxis</a:t>
            </a:r>
            <a:r>
              <a:rPr lang="en-CA" b="1" u="sng" dirty="0" smtClean="0"/>
              <a:t>:</a:t>
            </a:r>
          </a:p>
          <a:p>
            <a:endParaRPr lang="en-CA" dirty="0"/>
          </a:p>
          <a:p>
            <a:pPr marL="285750" indent="-285750">
              <a:buFontTx/>
              <a:buChar char="-"/>
            </a:pPr>
            <a:r>
              <a:rPr lang="en-CA" dirty="0" smtClean="0"/>
              <a:t>Any pregnant patient admitted to hospital for any indication is at risk for VTE</a:t>
            </a:r>
          </a:p>
          <a:p>
            <a:pPr marL="285750" indent="-285750">
              <a:buFontTx/>
              <a:buChar char="-"/>
            </a:pPr>
            <a:r>
              <a:rPr lang="en-CA" dirty="0" smtClean="0"/>
              <a:t>In COVID- “hypercoagulable” state</a:t>
            </a:r>
          </a:p>
          <a:p>
            <a:pPr marL="285750" indent="-285750">
              <a:buFontTx/>
              <a:buChar char="-"/>
            </a:pPr>
            <a:r>
              <a:rPr lang="en-CA" dirty="0" smtClean="0"/>
              <a:t>In GIM population, use of enoxaparin decreased mortality in patients with COVID severe illness</a:t>
            </a:r>
          </a:p>
          <a:p>
            <a:pPr marL="285750" indent="-285750">
              <a:buFontTx/>
              <a:buChar char="-"/>
            </a:pPr>
            <a:endParaRPr lang="en-CA" dirty="0" smtClean="0"/>
          </a:p>
          <a:p>
            <a:r>
              <a:rPr lang="en-CA" u="sng" dirty="0" smtClean="0"/>
              <a:t>Recommend</a:t>
            </a:r>
            <a:r>
              <a:rPr lang="en-CA" dirty="0" smtClean="0"/>
              <a:t>: VTE prophylaxis for pregnant patients admitted with moderate to severe disease COVID</a:t>
            </a:r>
          </a:p>
          <a:p>
            <a:r>
              <a:rPr lang="en-CA" dirty="0"/>
              <a:t>	</a:t>
            </a:r>
            <a:r>
              <a:rPr lang="en-CA" dirty="0" smtClean="0"/>
              <a:t>       - duration depends on clinical scenario</a:t>
            </a:r>
          </a:p>
          <a:p>
            <a:endParaRPr lang="en-CA" dirty="0"/>
          </a:p>
          <a:p>
            <a:r>
              <a:rPr lang="en-CA" sz="1200" u="sng" dirty="0" err="1"/>
              <a:t>i</a:t>
            </a:r>
            <a:r>
              <a:rPr lang="en-CA" sz="1200" u="sng" dirty="0" err="1" smtClean="0"/>
              <a:t>e</a:t>
            </a:r>
            <a:r>
              <a:rPr lang="en-CA" sz="1200" dirty="0" smtClean="0"/>
              <a:t>:        moderate disease &amp; delivered by C/S in patient with elevated BMI:            duration based on OB recommendations</a:t>
            </a:r>
          </a:p>
          <a:p>
            <a:r>
              <a:rPr lang="en-CA" sz="1200" dirty="0"/>
              <a:t> </a:t>
            </a:r>
            <a:r>
              <a:rPr lang="en-CA" sz="1200" dirty="0" smtClean="0"/>
              <a:t>           moderate disease admitted for COVID care &amp; no other co-morbidities:      duration of admission</a:t>
            </a:r>
          </a:p>
          <a:p>
            <a:endParaRPr lang="en-CA" u="sng" dirty="0"/>
          </a:p>
          <a:p>
            <a:r>
              <a:rPr lang="en-CA" b="1" u="sng" dirty="0" smtClean="0"/>
              <a:t>Role for </a:t>
            </a:r>
            <a:r>
              <a:rPr lang="en-CA" b="1" u="sng" dirty="0" err="1" smtClean="0"/>
              <a:t>Celestone</a:t>
            </a:r>
            <a:r>
              <a:rPr lang="en-CA" b="1" u="sng" dirty="0" smtClean="0"/>
              <a:t>:</a:t>
            </a:r>
          </a:p>
          <a:p>
            <a:endParaRPr lang="en-CA" b="1" dirty="0"/>
          </a:p>
        </p:txBody>
      </p:sp>
      <p:sp>
        <p:nvSpPr>
          <p:cNvPr id="7" name="Rectangle 6"/>
          <p:cNvSpPr/>
          <p:nvPr/>
        </p:nvSpPr>
        <p:spPr>
          <a:xfrm>
            <a:off x="449073" y="4722983"/>
            <a:ext cx="9407347" cy="523220"/>
          </a:xfrm>
          <a:prstGeom prst="rect">
            <a:avLst/>
          </a:prstGeom>
        </p:spPr>
        <p:txBody>
          <a:bodyPr wrap="square">
            <a:spAutoFit/>
          </a:bodyPr>
          <a:lstStyle/>
          <a:p>
            <a:r>
              <a:rPr lang="en-CA" sz="1400" b="1" dirty="0" smtClean="0"/>
              <a:t>Corticosteroid </a:t>
            </a:r>
            <a:r>
              <a:rPr lang="en-CA" sz="1400" b="1" dirty="0"/>
              <a:t>Guidance for Pregnancy during COVID-19 Pandemic</a:t>
            </a:r>
          </a:p>
          <a:p>
            <a:r>
              <a:rPr lang="en-CA" sz="1400" b="1" dirty="0"/>
              <a:t>Jennifer Jury McIntosh, DO, </a:t>
            </a:r>
            <a:r>
              <a:rPr lang="en-CA" sz="1400" b="1" dirty="0" smtClean="0"/>
              <a:t>MD   DOI </a:t>
            </a:r>
            <a:r>
              <a:rPr lang="en-CA" sz="1400" b="1" dirty="0"/>
              <a:t>https://doi.org/ 10.1055/s-0040-1709684.</a:t>
            </a:r>
          </a:p>
        </p:txBody>
      </p:sp>
      <p:pic>
        <p:nvPicPr>
          <p:cNvPr id="9" name="Picture 8"/>
          <p:cNvPicPr>
            <a:picLocks noChangeAspect="1"/>
          </p:cNvPicPr>
          <p:nvPr/>
        </p:nvPicPr>
        <p:blipFill>
          <a:blip r:embed="rId2"/>
          <a:stretch>
            <a:fillRect/>
          </a:stretch>
        </p:blipFill>
        <p:spPr>
          <a:xfrm>
            <a:off x="368606" y="5221943"/>
            <a:ext cx="6607672" cy="1258604"/>
          </a:xfrm>
          <a:prstGeom prst="rect">
            <a:avLst/>
          </a:prstGeom>
        </p:spPr>
      </p:pic>
      <p:sp>
        <p:nvSpPr>
          <p:cNvPr id="10" name="Right Brace 9"/>
          <p:cNvSpPr/>
          <p:nvPr/>
        </p:nvSpPr>
        <p:spPr>
          <a:xfrm>
            <a:off x="6906891" y="4528109"/>
            <a:ext cx="480971" cy="202631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TextBox 10"/>
          <p:cNvSpPr txBox="1"/>
          <p:nvPr/>
        </p:nvSpPr>
        <p:spPr>
          <a:xfrm>
            <a:off x="7243983" y="4722983"/>
            <a:ext cx="4782206" cy="923330"/>
          </a:xfrm>
          <a:prstGeom prst="rect">
            <a:avLst/>
          </a:prstGeom>
          <a:noFill/>
        </p:spPr>
        <p:txBody>
          <a:bodyPr wrap="square" rtlCol="0">
            <a:spAutoFit/>
          </a:bodyPr>
          <a:lstStyle/>
          <a:p>
            <a:pPr marL="285750" indent="-285750">
              <a:buFontTx/>
              <a:buChar char="-"/>
            </a:pPr>
            <a:r>
              <a:rPr lang="en-CA" dirty="0" smtClean="0">
                <a:solidFill>
                  <a:srgbClr val="000000"/>
                </a:solidFill>
                <a:latin typeface="Calibri" panose="020F0502020204030204" pitchFamily="34" charset="0"/>
              </a:rPr>
              <a:t>lowest </a:t>
            </a:r>
            <a:r>
              <a:rPr lang="en-CA" dirty="0">
                <a:solidFill>
                  <a:srgbClr val="000000"/>
                </a:solidFill>
                <a:latin typeface="Calibri" panose="020F0502020204030204" pitchFamily="34" charset="0"/>
              </a:rPr>
              <a:t>quality of evidence... authors opinion</a:t>
            </a:r>
            <a:r>
              <a:rPr lang="en-CA" dirty="0" smtClean="0">
                <a:solidFill>
                  <a:srgbClr val="000000"/>
                </a:solidFill>
                <a:latin typeface="Calibri" panose="020F0502020204030204" pitchFamily="34" charset="0"/>
              </a:rPr>
              <a:t>...</a:t>
            </a:r>
          </a:p>
          <a:p>
            <a:pPr marL="285750" indent="-285750">
              <a:buFontTx/>
              <a:buChar char="-"/>
            </a:pPr>
            <a:r>
              <a:rPr lang="en-CA" dirty="0" smtClean="0">
                <a:solidFill>
                  <a:srgbClr val="000000"/>
                </a:solidFill>
                <a:latin typeface="Calibri" panose="020F0502020204030204" pitchFamily="34" charset="0"/>
              </a:rPr>
              <a:t>leap from high dose/duration in ICU patient</a:t>
            </a:r>
            <a:endParaRPr lang="en-CA" dirty="0">
              <a:solidFill>
                <a:srgbClr val="000000"/>
              </a:solidFill>
              <a:latin typeface="Calibri" panose="020F0502020204030204" pitchFamily="34" charset="0"/>
            </a:endParaRPr>
          </a:p>
          <a:p>
            <a:r>
              <a:rPr lang="en-CA" dirty="0" smtClean="0">
                <a:solidFill>
                  <a:srgbClr val="000000"/>
                </a:solidFill>
                <a:latin typeface="Calibri" panose="020F0502020204030204" pitchFamily="34" charset="0"/>
              </a:rPr>
              <a:t>         </a:t>
            </a:r>
            <a:r>
              <a:rPr lang="en-CA" dirty="0" smtClean="0"/>
              <a:t> </a:t>
            </a:r>
            <a:endParaRPr lang="en-CA" dirty="0"/>
          </a:p>
        </p:txBody>
      </p:sp>
      <p:sp>
        <p:nvSpPr>
          <p:cNvPr id="12" name="Rectangle 11"/>
          <p:cNvSpPr/>
          <p:nvPr/>
        </p:nvSpPr>
        <p:spPr>
          <a:xfrm>
            <a:off x="7649499" y="5540209"/>
            <a:ext cx="4115052" cy="646331"/>
          </a:xfrm>
          <a:prstGeom prst="rect">
            <a:avLst/>
          </a:prstGeom>
        </p:spPr>
        <p:txBody>
          <a:bodyPr wrap="square">
            <a:spAutoFit/>
          </a:bodyPr>
          <a:lstStyle/>
          <a:p>
            <a:pPr algn="ctr"/>
            <a:r>
              <a:rPr lang="en-CA" b="1" dirty="0">
                <a:solidFill>
                  <a:srgbClr val="000000"/>
                </a:solidFill>
                <a:latin typeface="Calibri" panose="020F0502020204030204" pitchFamily="34" charset="0"/>
              </a:rPr>
              <a:t>SUPPORT THE USE OF CELESTONE IF  </a:t>
            </a:r>
            <a:r>
              <a:rPr lang="en-CA" b="1" dirty="0" smtClean="0">
                <a:solidFill>
                  <a:srgbClr val="000000"/>
                </a:solidFill>
                <a:latin typeface="Calibri" panose="020F0502020204030204" pitchFamily="34" charset="0"/>
              </a:rPr>
              <a:t>AN IDENTIFIED RISK </a:t>
            </a:r>
            <a:r>
              <a:rPr lang="en-CA" b="1" dirty="0">
                <a:solidFill>
                  <a:srgbClr val="000000"/>
                </a:solidFill>
                <a:latin typeface="Calibri" panose="020F0502020204030204" pitchFamily="34" charset="0"/>
              </a:rPr>
              <a:t>FOR </a:t>
            </a:r>
            <a:r>
              <a:rPr lang="en-CA" b="1" dirty="0" smtClean="0">
                <a:solidFill>
                  <a:srgbClr val="000000"/>
                </a:solidFill>
                <a:latin typeface="Calibri" panose="020F0502020204030204" pitchFamily="34" charset="0"/>
              </a:rPr>
              <a:t>PRETERM BIRTH </a:t>
            </a:r>
            <a:endParaRPr lang="en-CA"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658491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591" y="259717"/>
            <a:ext cx="5269776" cy="59593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COVID-19 Recovery Algorithm</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315591" y="1418777"/>
            <a:ext cx="11641230" cy="3950580"/>
          </a:xfrm>
          <a:prstGeom prst="rect">
            <a:avLst/>
          </a:prstGeom>
        </p:spPr>
      </p:pic>
      <p:pic>
        <p:nvPicPr>
          <p:cNvPr id="3" name="Picture 2"/>
          <p:cNvPicPr>
            <a:picLocks noChangeAspect="1"/>
          </p:cNvPicPr>
          <p:nvPr/>
        </p:nvPicPr>
        <p:blipFill>
          <a:blip r:embed="rId3"/>
          <a:stretch>
            <a:fillRect/>
          </a:stretch>
        </p:blipFill>
        <p:spPr>
          <a:xfrm>
            <a:off x="9909086" y="855649"/>
            <a:ext cx="1781175" cy="866775"/>
          </a:xfrm>
          <a:prstGeom prst="rect">
            <a:avLst/>
          </a:prstGeom>
        </p:spPr>
      </p:pic>
    </p:spTree>
    <p:extLst>
      <p:ext uri="{BB962C8B-B14F-4D97-AF65-F5344CB8AC3E}">
        <p14:creationId xmlns:p14="http://schemas.microsoft.com/office/powerpoint/2010/main" val="2046996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591" y="259717"/>
            <a:ext cx="5269776" cy="595932"/>
          </a:xfrm>
          <a:prstGeom prst="rect">
            <a:avLst/>
          </a:prstGeom>
        </p:spPr>
        <p:txBody>
          <a:bodyPr wrap="none">
            <a:spAutoFit/>
          </a:bodyPr>
          <a:lstStyle/>
          <a:p>
            <a:pPr algn="ctr">
              <a:lnSpc>
                <a:spcPct val="107000"/>
              </a:lnSpc>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COVID-19 Recovery Algorithm</a:t>
            </a:r>
            <a:endParaRPr lang="en-CA" sz="3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V="1">
            <a:off x="397869" y="978100"/>
            <a:ext cx="5800507" cy="698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1671" y="1482421"/>
            <a:ext cx="10139082" cy="3416320"/>
          </a:xfrm>
          <a:prstGeom prst="rect">
            <a:avLst/>
          </a:prstGeom>
        </p:spPr>
        <p:txBody>
          <a:bodyPr wrap="square">
            <a:spAutoFit/>
          </a:bodyPr>
          <a:lstStyle/>
          <a:p>
            <a:pPr>
              <a:spcAft>
                <a:spcPts val="0"/>
              </a:spcAft>
            </a:pPr>
            <a:r>
              <a:rPr lang="en-CA" b="1" dirty="0">
                <a:solidFill>
                  <a:srgbClr val="000000"/>
                </a:solidFill>
                <a:latin typeface="Calibri" panose="020F0502020204030204" pitchFamily="34" charset="0"/>
                <a:ea typeface="Times New Roman" panose="02020603050405020304" pitchFamily="18" charset="0"/>
              </a:rPr>
              <a:t>1. COVID diagnosis confirmed. Stays as an outpatient. </a:t>
            </a:r>
            <a:r>
              <a:rPr lang="en-CA" dirty="0">
                <a:solidFill>
                  <a:srgbClr val="000000"/>
                </a:solidFill>
                <a:latin typeface="Calibri" panose="020F0502020204030204" pitchFamily="34" charset="0"/>
                <a:ea typeface="Times New Roman" panose="02020603050405020304" pitchFamily="18" charset="0"/>
              </a:rPr>
              <a:t>Performs 14d self-isolation. Now has no symptoms consider COVID recovered. Does not need a swab for "test of cure". Can come back into medical system as COVID recovered/not infectious/negative.</a:t>
            </a:r>
            <a:endParaRPr lang="en-CA" dirty="0">
              <a:latin typeface="Times New Roman" panose="02020603050405020304" pitchFamily="18" charset="0"/>
              <a:ea typeface="Times New Roman" panose="02020603050405020304" pitchFamily="18" charset="0"/>
            </a:endParaRPr>
          </a:p>
          <a:p>
            <a:pPr>
              <a:spcAft>
                <a:spcPts val="0"/>
              </a:spcAft>
            </a:pPr>
            <a:r>
              <a:rPr lang="en-CA" dirty="0">
                <a:solidFill>
                  <a:srgbClr val="000000"/>
                </a:solidFill>
                <a:latin typeface="Calibri" panose="020F0502020204030204" pitchFamily="34" charset="0"/>
                <a:ea typeface="Times New Roman" panose="02020603050405020304" pitchFamily="18" charset="0"/>
              </a:rPr>
              <a:t> </a:t>
            </a:r>
            <a:endParaRPr lang="en-CA" dirty="0">
              <a:latin typeface="Times New Roman" panose="02020603050405020304" pitchFamily="18" charset="0"/>
              <a:ea typeface="Times New Roman" panose="02020603050405020304" pitchFamily="18" charset="0"/>
            </a:endParaRPr>
          </a:p>
          <a:p>
            <a:pPr>
              <a:spcAft>
                <a:spcPts val="0"/>
              </a:spcAft>
            </a:pPr>
            <a:r>
              <a:rPr lang="en-CA" b="1" dirty="0">
                <a:solidFill>
                  <a:srgbClr val="000000"/>
                </a:solidFill>
                <a:latin typeface="Calibri" panose="020F0502020204030204" pitchFamily="34" charset="0"/>
                <a:ea typeface="Times New Roman" panose="02020603050405020304" pitchFamily="18" charset="0"/>
              </a:rPr>
              <a:t>2. COVID diagnosis confirmed, admitted for COVID support but then discharged before the 14d completed</a:t>
            </a:r>
            <a:r>
              <a:rPr lang="en-CA" dirty="0">
                <a:solidFill>
                  <a:srgbClr val="000000"/>
                </a:solidFill>
                <a:latin typeface="Calibri" panose="020F0502020204030204" pitchFamily="34" charset="0"/>
                <a:ea typeface="Times New Roman" panose="02020603050405020304" pitchFamily="18" charset="0"/>
              </a:rPr>
              <a:t>. Complete 14d self-isolation. Now has no symptoms, consider COVID recovered. Does not need a swab for "test of cure". Can come back into medical system as COVID recovered/not infectious/negative.</a:t>
            </a:r>
            <a:endParaRPr lang="en-CA" dirty="0">
              <a:latin typeface="Times New Roman" panose="02020603050405020304" pitchFamily="18" charset="0"/>
              <a:ea typeface="Times New Roman" panose="02020603050405020304" pitchFamily="18" charset="0"/>
            </a:endParaRPr>
          </a:p>
          <a:p>
            <a:pPr>
              <a:spcAft>
                <a:spcPts val="0"/>
              </a:spcAft>
            </a:pPr>
            <a:r>
              <a:rPr lang="en-CA" dirty="0">
                <a:solidFill>
                  <a:srgbClr val="000000"/>
                </a:solidFill>
                <a:latin typeface="Calibri" panose="020F0502020204030204" pitchFamily="34" charset="0"/>
                <a:ea typeface="Times New Roman" panose="02020603050405020304" pitchFamily="18" charset="0"/>
              </a:rPr>
              <a:t> </a:t>
            </a:r>
            <a:endParaRPr lang="en-CA" dirty="0">
              <a:latin typeface="Times New Roman" panose="02020603050405020304" pitchFamily="18" charset="0"/>
              <a:ea typeface="Times New Roman" panose="02020603050405020304" pitchFamily="18" charset="0"/>
            </a:endParaRPr>
          </a:p>
          <a:p>
            <a:pPr>
              <a:spcAft>
                <a:spcPts val="0"/>
              </a:spcAft>
            </a:pPr>
            <a:r>
              <a:rPr lang="en-CA" dirty="0">
                <a:solidFill>
                  <a:srgbClr val="000000"/>
                </a:solidFill>
                <a:latin typeface="Calibri" panose="020F0502020204030204" pitchFamily="34" charset="0"/>
                <a:ea typeface="Times New Roman" panose="02020603050405020304" pitchFamily="18" charset="0"/>
              </a:rPr>
              <a:t>3. </a:t>
            </a:r>
            <a:r>
              <a:rPr lang="en-CA" b="1" dirty="0">
                <a:solidFill>
                  <a:srgbClr val="000000"/>
                </a:solidFill>
                <a:latin typeface="Calibri" panose="020F0502020204030204" pitchFamily="34" charset="0"/>
                <a:ea typeface="Times New Roman" panose="02020603050405020304" pitchFamily="18" charset="0"/>
              </a:rPr>
              <a:t> COVID diagnosis confirmed, admitted for COVID support and/or OB indication and is NOT discharged. </a:t>
            </a:r>
            <a:r>
              <a:rPr lang="en-CA" dirty="0">
                <a:solidFill>
                  <a:srgbClr val="000000"/>
                </a:solidFill>
                <a:latin typeface="Calibri" panose="020F0502020204030204" pitchFamily="34" charset="0"/>
                <a:ea typeface="Times New Roman" panose="02020603050405020304" pitchFamily="18" charset="0"/>
              </a:rPr>
              <a:t>At day 14 and with no symptoms we should perform 2 sets of NP swabs separated by 24h- both need to be negative and then she will be clear and released from droplet precaution (as per IPAC at MSH)  Then she will be treated by us as COVID recovered/not infectious/negative. </a:t>
            </a:r>
            <a:endParaRPr lang="en-CA"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19953" y="5100935"/>
            <a:ext cx="10766612" cy="923330"/>
          </a:xfrm>
          <a:prstGeom prst="rect">
            <a:avLst/>
          </a:prstGeom>
        </p:spPr>
        <p:txBody>
          <a:bodyPr wrap="square">
            <a:spAutoFit/>
          </a:bodyPr>
          <a:lstStyle/>
          <a:p>
            <a:endParaRPr lang="en-CA" dirty="0"/>
          </a:p>
          <a:p>
            <a:endParaRPr lang="en-CA" dirty="0" smtClean="0"/>
          </a:p>
          <a:p>
            <a:r>
              <a:rPr lang="en-CA" b="1" dirty="0" smtClean="0"/>
              <a:t>*** If still antepartum: </a:t>
            </a:r>
            <a:r>
              <a:rPr lang="en-CA" dirty="0" smtClean="0"/>
              <a:t>	Ongoing </a:t>
            </a:r>
            <a:r>
              <a:rPr lang="en-CA" dirty="0"/>
              <a:t>fetal surveillance within 14d of discharge: BPP with Doppler and </a:t>
            </a:r>
            <a:r>
              <a:rPr lang="en-CA" dirty="0" smtClean="0"/>
              <a:t>EFW</a:t>
            </a:r>
            <a:endParaRPr lang="en-CA" dirty="0"/>
          </a:p>
        </p:txBody>
      </p:sp>
    </p:spTree>
    <p:extLst>
      <p:ext uri="{BB962C8B-B14F-4D97-AF65-F5344CB8AC3E}">
        <p14:creationId xmlns:p14="http://schemas.microsoft.com/office/powerpoint/2010/main" val="890989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614" y="487359"/>
            <a:ext cx="10556942" cy="5974071"/>
          </a:xfrm>
          <a:prstGeom prst="rect">
            <a:avLst/>
          </a:prstGeom>
        </p:spPr>
        <p:txBody>
          <a:bodyPr wrap="square">
            <a:spAutoFit/>
          </a:bodyPr>
          <a:lstStyle/>
          <a:p>
            <a:pPr>
              <a:lnSpc>
                <a:spcPct val="107000"/>
              </a:lnSpc>
              <a:spcAft>
                <a:spcPts val="800"/>
              </a:spcAft>
            </a:pPr>
            <a:r>
              <a:rPr lang="en-CA" b="1" dirty="0" smtClean="0">
                <a:effectLst/>
                <a:latin typeface="Calibri" panose="020F0502020204030204" pitchFamily="34" charset="0"/>
                <a:ea typeface="Calibri" panose="020F0502020204030204" pitchFamily="34" charset="0"/>
                <a:cs typeface="Times New Roman" panose="02020603050405020304" pitchFamily="18" charset="0"/>
              </a:rPr>
              <a:t>Case </a:t>
            </a:r>
            <a:r>
              <a:rPr lang="en-CA" b="1"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CA"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dirty="0" smtClean="0">
                <a:latin typeface="Calibri" panose="020F0502020204030204" pitchFamily="34" charset="0"/>
                <a:ea typeface="Calibri" panose="020F0502020204030204" pitchFamily="34" charset="0"/>
                <a:cs typeface="Times New Roman" panose="02020603050405020304" pitchFamily="18" charset="0"/>
              </a:rPr>
              <a:t>40 </a:t>
            </a:r>
            <a:r>
              <a:rPr lang="en-CA" dirty="0" err="1" smtClean="0">
                <a:latin typeface="Calibri" panose="020F0502020204030204" pitchFamily="34" charset="0"/>
                <a:ea typeface="Calibri" panose="020F0502020204030204" pitchFamily="34" charset="0"/>
                <a:cs typeface="Times New Roman" panose="02020603050405020304" pitchFamily="18" charset="0"/>
              </a:rPr>
              <a:t>yo</a:t>
            </a:r>
            <a:r>
              <a:rPr lang="en-CA" dirty="0" smtClean="0">
                <a:latin typeface="Calibri" panose="020F0502020204030204" pitchFamily="34" charset="0"/>
                <a:ea typeface="Calibri" panose="020F0502020204030204" pitchFamily="34" charset="0"/>
                <a:cs typeface="Times New Roman" panose="02020603050405020304" pitchFamily="18" charset="0"/>
              </a:rPr>
              <a:t> G2P1    at 27w GA </a:t>
            </a:r>
          </a:p>
          <a:p>
            <a:pPr>
              <a:lnSpc>
                <a:spcPct val="107000"/>
              </a:lnSpc>
              <a:spcAft>
                <a:spcPts val="800"/>
              </a:spcAft>
            </a:pPr>
            <a:r>
              <a:rPr lang="en-CA" dirty="0" smtClean="0">
                <a:latin typeface="Calibri" panose="020F0502020204030204" pitchFamily="34" charset="0"/>
                <a:ea typeface="Calibri" panose="020F0502020204030204" pitchFamily="34" charset="0"/>
                <a:cs typeface="Times New Roman" panose="02020603050405020304" pitchFamily="18" charset="0"/>
              </a:rPr>
              <a:t>Works in seniors home</a:t>
            </a:r>
          </a:p>
          <a:p>
            <a:pPr>
              <a:lnSpc>
                <a:spcPct val="107000"/>
              </a:lnSpc>
              <a:spcAft>
                <a:spcPts val="800"/>
              </a:spcAft>
            </a:pPr>
            <a:r>
              <a:rPr lang="en-CA" b="1" dirty="0" smtClean="0">
                <a:effectLst/>
                <a:latin typeface="Calibri" panose="020F0502020204030204" pitchFamily="34" charset="0"/>
                <a:ea typeface="Calibri" panose="020F0502020204030204" pitchFamily="34" charset="0"/>
                <a:cs typeface="Times New Roman" panose="02020603050405020304" pitchFamily="18" charset="0"/>
              </a:rPr>
              <a:t>Presents with 4d </a:t>
            </a:r>
            <a:r>
              <a:rPr lang="en-CA" b="1" dirty="0" err="1" smtClean="0">
                <a:effectLst/>
                <a:latin typeface="Calibri" panose="020F0502020204030204" pitchFamily="34" charset="0"/>
                <a:ea typeface="Calibri" panose="020F0502020204030204" pitchFamily="34" charset="0"/>
                <a:cs typeface="Times New Roman" panose="02020603050405020304" pitchFamily="18" charset="0"/>
              </a:rPr>
              <a:t>Hx</a:t>
            </a:r>
            <a:r>
              <a:rPr lang="en-CA" b="1" dirty="0" smtClean="0">
                <a:effectLst/>
                <a:latin typeface="Calibri" panose="020F0502020204030204" pitchFamily="34" charset="0"/>
                <a:ea typeface="Calibri" panose="020F0502020204030204" pitchFamily="34" charset="0"/>
                <a:cs typeface="Times New Roman" panose="02020603050405020304" pitchFamily="18" charset="0"/>
              </a:rPr>
              <a:t> of cough, malaise, fever</a:t>
            </a:r>
          </a:p>
          <a:p>
            <a:pPr>
              <a:lnSpc>
                <a:spcPct val="107000"/>
              </a:lnSpc>
              <a:spcAft>
                <a:spcPts val="800"/>
              </a:spcAft>
            </a:pPr>
            <a:r>
              <a:rPr lang="en-CA" b="1" dirty="0" err="1" smtClean="0">
                <a:latin typeface="Calibri" panose="020F0502020204030204" pitchFamily="34" charset="0"/>
                <a:ea typeface="Calibri" panose="020F0502020204030204" pitchFamily="34" charset="0"/>
                <a:cs typeface="Times New Roman" panose="02020603050405020304" pitchFamily="18" charset="0"/>
              </a:rPr>
              <a:t>PMHx</a:t>
            </a:r>
            <a:r>
              <a:rPr lang="en-CA" b="1" dirty="0" smtClean="0">
                <a:latin typeface="Calibri" panose="020F0502020204030204" pitchFamily="34" charset="0"/>
                <a:ea typeface="Calibri" panose="020F0502020204030204" pitchFamily="34" charset="0"/>
                <a:cs typeface="Times New Roman" panose="02020603050405020304" pitchFamily="18" charset="0"/>
              </a:rPr>
              <a:t>: Sickle cell disease (Rx with exchange transfusion; no VOC in pregnancy) </a:t>
            </a:r>
            <a:endParaRPr lang="en-CA"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 </a:t>
            </a:r>
            <a:r>
              <a:rPr lang="en-CA" dirty="0" smtClean="0">
                <a:latin typeface="Calibri" panose="020F0502020204030204" pitchFamily="34" charset="0"/>
                <a:ea typeface="Calibri" panose="020F0502020204030204" pitchFamily="34" charset="0"/>
                <a:cs typeface="Times New Roman" panose="02020603050405020304" pitchFamily="18" charset="0"/>
              </a:rPr>
              <a:t>Does she have COVID</a:t>
            </a: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 How do you make the diagnosis</a:t>
            </a:r>
          </a:p>
          <a:p>
            <a:pPr>
              <a:lnSpc>
                <a:spcPct val="107000"/>
              </a:lnSpc>
              <a:spcAft>
                <a:spcPts val="800"/>
              </a:spcAft>
            </a:pPr>
            <a:r>
              <a:rPr lang="en-CA" dirty="0" smtClean="0">
                <a:latin typeface="Calibri" panose="020F0502020204030204" pitchFamily="34" charset="0"/>
                <a:ea typeface="Calibri" panose="020F0502020204030204" pitchFamily="34" charset="0"/>
                <a:cs typeface="Times New Roman" panose="02020603050405020304" pitchFamily="18" charset="0"/>
              </a:rPr>
              <a:t>? Should she be admitted</a:t>
            </a:r>
          </a:p>
          <a:p>
            <a:pPr>
              <a:lnSpc>
                <a:spcPct val="107000"/>
              </a:lnSpc>
              <a:spcAft>
                <a:spcPts val="800"/>
              </a:spcAft>
            </a:pPr>
            <a:r>
              <a:rPr lang="en-CA" dirty="0" smtClean="0">
                <a:latin typeface="Calibri" panose="020F0502020204030204" pitchFamily="34" charset="0"/>
                <a:ea typeface="Calibri" panose="020F0502020204030204" pitchFamily="34" charset="0"/>
                <a:cs typeface="Times New Roman" panose="02020603050405020304" pitchFamily="18" charset="0"/>
              </a:rPr>
              <a:t>? Should she have antibiotics</a:t>
            </a: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 What are the maternal warning signs of deterioration</a:t>
            </a:r>
          </a:p>
          <a:p>
            <a:pPr>
              <a:lnSpc>
                <a:spcPct val="107000"/>
              </a:lnSpc>
              <a:spcAft>
                <a:spcPts val="800"/>
              </a:spcAft>
            </a:pPr>
            <a:r>
              <a:rPr lang="en-CA" dirty="0" smtClean="0">
                <a:latin typeface="Calibri" panose="020F0502020204030204" pitchFamily="34" charset="0"/>
                <a:ea typeface="Calibri" panose="020F0502020204030204" pitchFamily="34" charset="0"/>
                <a:cs typeface="Times New Roman" panose="02020603050405020304" pitchFamily="18" charset="0"/>
              </a:rPr>
              <a:t>? What are the indications for ICU admission</a:t>
            </a:r>
          </a:p>
          <a:p>
            <a:pPr>
              <a:lnSpc>
                <a:spcPct val="107000"/>
              </a:lnSpc>
              <a:spcAft>
                <a:spcPts val="800"/>
              </a:spcAft>
            </a:pPr>
            <a:r>
              <a:rPr lang="en-CA" dirty="0" smtClean="0">
                <a:effectLst/>
                <a:latin typeface="Calibri" panose="020F0502020204030204" pitchFamily="34" charset="0"/>
                <a:ea typeface="Calibri" panose="020F0502020204030204" pitchFamily="34" charset="0"/>
                <a:cs typeface="Times New Roman" panose="02020603050405020304" pitchFamily="18" charset="0"/>
              </a:rPr>
              <a:t>? Should she be delivered</a:t>
            </a:r>
          </a:p>
          <a:p>
            <a:pPr>
              <a:lnSpc>
                <a:spcPct val="107000"/>
              </a:lnSpc>
              <a:spcAft>
                <a:spcPts val="800"/>
              </a:spcAft>
            </a:pPr>
            <a:endParaRPr lang="en-CA"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p:cNvCxnSpPr/>
          <p:nvPr/>
        </p:nvCxnSpPr>
        <p:spPr>
          <a:xfrm flipV="1">
            <a:off x="648614" y="948752"/>
            <a:ext cx="5800507" cy="6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543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10559</TotalTime>
  <Words>2043</Words>
  <Application>Microsoft Office PowerPoint</Application>
  <PresentationFormat>Widescreen</PresentationFormat>
  <Paragraphs>361</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Courier New</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Sinai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Parsons, Lauren</dc:creator>
  <cp:lastModifiedBy>Wendy Whittle</cp:lastModifiedBy>
  <cp:revision>104</cp:revision>
  <dcterms:created xsi:type="dcterms:W3CDTF">2020-03-27T15:17:08Z</dcterms:created>
  <dcterms:modified xsi:type="dcterms:W3CDTF">2020-04-27T20:13:13Z</dcterms:modified>
</cp:coreProperties>
</file>