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8.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9.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0.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1.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2.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3.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4.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5.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6.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7.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8.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9.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30.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31.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32.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33.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36"/>
  </p:notesMasterIdLst>
  <p:handoutMasterIdLst>
    <p:handoutMasterId r:id="rId37"/>
  </p:handoutMasterIdLst>
  <p:sldIdLst>
    <p:sldId id="571" r:id="rId3"/>
    <p:sldId id="560" r:id="rId4"/>
    <p:sldId id="611" r:id="rId5"/>
    <p:sldId id="653" r:id="rId6"/>
    <p:sldId id="654" r:id="rId7"/>
    <p:sldId id="623" r:id="rId8"/>
    <p:sldId id="629" r:id="rId9"/>
    <p:sldId id="637" r:id="rId10"/>
    <p:sldId id="643" r:id="rId11"/>
    <p:sldId id="624" r:id="rId12"/>
    <p:sldId id="630" r:id="rId13"/>
    <p:sldId id="638" r:id="rId14"/>
    <p:sldId id="644" r:id="rId15"/>
    <p:sldId id="626" r:id="rId16"/>
    <p:sldId id="631" r:id="rId17"/>
    <p:sldId id="639" r:id="rId18"/>
    <p:sldId id="645" r:id="rId19"/>
    <p:sldId id="628" r:id="rId20"/>
    <p:sldId id="632" r:id="rId21"/>
    <p:sldId id="640" r:id="rId22"/>
    <p:sldId id="646" r:id="rId23"/>
    <p:sldId id="649" r:id="rId24"/>
    <p:sldId id="650" r:id="rId25"/>
    <p:sldId id="651" r:id="rId26"/>
    <p:sldId id="652" r:id="rId27"/>
    <p:sldId id="633" r:id="rId28"/>
    <p:sldId id="634" r:id="rId29"/>
    <p:sldId id="641" r:id="rId30"/>
    <p:sldId id="647" r:id="rId31"/>
    <p:sldId id="635" r:id="rId32"/>
    <p:sldId id="636" r:id="rId33"/>
    <p:sldId id="642" r:id="rId34"/>
    <p:sldId id="648" r:id="rId35"/>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modifyVerifier cryptProviderType="rsaAES" cryptAlgorithmClass="hash" cryptAlgorithmType="typeAny" cryptAlgorithmSid="14" spinCount="100000" saltData="NQWtrMbRljXctX0ESmfB9w==" hashData="LInSEL1i11Dd+FgzYXBqCJWNxy3N6Gtw/Dl/WbCnnQ1c8E/zKLA46MWoyJuWkDb4r3oNIcUoKLH6QbIkMwdib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o, Grace(Qun)" initials="MG" lastIdx="1" clrIdx="0"/>
  <p:cmAuthor id="1" name="Sprague, Ann" initials="SA"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5F5F5"/>
    <a:srgbClr val="FF7C3B"/>
    <a:srgbClr val="FF9933"/>
    <a:srgbClr val="9966FF"/>
    <a:srgbClr val="FFBB7D"/>
    <a:srgbClr val="D60093"/>
    <a:srgbClr val="006600"/>
    <a:srgbClr val="FF99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1348" autoAdjust="0"/>
    <p:restoredTop sz="86418" autoAdjust="0"/>
  </p:normalViewPr>
  <p:slideViewPr>
    <p:cSldViewPr>
      <p:cViewPr varScale="1">
        <p:scale>
          <a:sx n="108" d="100"/>
          <a:sy n="108" d="100"/>
        </p:scale>
        <p:origin x="1200" y="1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11418"/>
    </p:cViewPr>
  </p:sorterViewPr>
  <p:notesViewPr>
    <p:cSldViewPr showGuides="1">
      <p:cViewPr varScale="1">
        <p:scale>
          <a:sx n="98" d="100"/>
          <a:sy n="98" d="100"/>
        </p:scale>
        <p:origin x="4256" y="20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BORNSAS\X\WK_BIS\Analysts\Laura\SOON\SOON%20Dashboard\Raw%20Output\Redo%20low%20risk_final.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BORNSAS\X\WK_BIS\Analysts\Laura\SOON\SOON%20Dashboard\Raw%20Output\Redo%20low%20risk_final.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BORNSAS\X\WK_BIS\Analysts\Laura\SOON\SOON%20Dashboard\Raw%20Output\Redo%20low%20risk_final.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BORNSAS\X\WK_BIS\Analysts\Laura\SOON\SOON%20Dashboard\Raw%20Output\Redo%20low%20risk_final.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BORNSAS\X\WK_BIS\Analysts\Laura\SOON\SOON%20Dashboard\Raw%20Output\VBAC%20Output.xml"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BORNSAS\X\WK_BIS\Analysts\Laura\SOON\SOON%20Dashboard\Raw%20Output\VBAC%20Output.xml"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BORNSAS\X\WK_BIS\Analysts\Laura\SOON\SOON%20Dashboard\Raw%20Output\VBAC%20Output.xml"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BORNSAS\X\WK_BIS\Analysts\Laura\SOON\SOON%20Dashboard\Raw%20Output\VBAC%20Output.xml"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_V2.xlsm"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_V2.xlsm"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_V2.xlsm"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_V2.xlsm"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_V2.xlsm"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_V2.xlsm"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_V2.xlsm" TargetMode="External"/><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BORNSAS\X\WK_BIS\Analysts\Laura\SOON\SOON%20Dashboard\Raw%20Output\Fiscal%20Output_graphs.xlsm"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'Table 1'!$E$34</c:f>
              <c:strCache>
                <c:ptCount val="1"/>
                <c:pt idx="0">
                  <c:v>2018-2019</c:v>
                </c:pt>
              </c:strCache>
            </c:strRef>
          </c:tx>
          <c:spPr>
            <a:solidFill>
              <a:srgbClr val="FF6600"/>
            </a:solidFill>
            <a:ln>
              <a:noFill/>
            </a:ln>
            <a:effectLst/>
          </c:spPr>
          <c:invertIfNegative val="0"/>
          <c:dPt>
            <c:idx val="13"/>
            <c:invertIfNegative val="0"/>
            <c:bubble3D val="0"/>
            <c:spPr>
              <a:pattFill prst="dkDnDiag">
                <a:fgClr>
                  <a:srgbClr val="FF6600"/>
                </a:fgClr>
                <a:bgClr>
                  <a:srgbClr val="FFFFFF"/>
                </a:bgClr>
              </a:pattFill>
              <a:ln>
                <a:noFill/>
              </a:ln>
              <a:effectLst/>
            </c:spPr>
            <c:extLst>
              <c:ext xmlns:c16="http://schemas.microsoft.com/office/drawing/2014/chart" uri="{C3380CC4-5D6E-409C-BE32-E72D297353CC}">
                <c16:uniqueId val="{00000001-A879-4C3F-985B-195D9262700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1'!$D$35:$D$59</c:f>
              <c:strCache>
                <c:ptCount val="25"/>
                <c:pt idx="0">
                  <c:v>Hosp23</c:v>
                </c:pt>
                <c:pt idx="1">
                  <c:v>Hosp03</c:v>
                </c:pt>
                <c:pt idx="2">
                  <c:v>Hosp06</c:v>
                </c:pt>
                <c:pt idx="3">
                  <c:v>Hosp12</c:v>
                </c:pt>
                <c:pt idx="4">
                  <c:v>Hosp25</c:v>
                </c:pt>
                <c:pt idx="5">
                  <c:v>Hosp16</c:v>
                </c:pt>
                <c:pt idx="6">
                  <c:v>Hosp09</c:v>
                </c:pt>
                <c:pt idx="7">
                  <c:v>Hosp04</c:v>
                </c:pt>
                <c:pt idx="8">
                  <c:v>Hosp20</c:v>
                </c:pt>
                <c:pt idx="9">
                  <c:v>Hosp10</c:v>
                </c:pt>
                <c:pt idx="10">
                  <c:v>Hosp01</c:v>
                </c:pt>
                <c:pt idx="11">
                  <c:v>Hosp07</c:v>
                </c:pt>
                <c:pt idx="12">
                  <c:v>Hosp24</c:v>
                </c:pt>
                <c:pt idx="13">
                  <c:v>AllHospON</c:v>
                </c:pt>
                <c:pt idx="14">
                  <c:v>AllHospExcSOON</c:v>
                </c:pt>
                <c:pt idx="15">
                  <c:v>Hosp22</c:v>
                </c:pt>
                <c:pt idx="16">
                  <c:v>Hosp17</c:v>
                </c:pt>
                <c:pt idx="17">
                  <c:v>Hosp08</c:v>
                </c:pt>
                <c:pt idx="18">
                  <c:v>Hosp13</c:v>
                </c:pt>
                <c:pt idx="19">
                  <c:v>Hosp19</c:v>
                </c:pt>
                <c:pt idx="20">
                  <c:v>Hosp15</c:v>
                </c:pt>
                <c:pt idx="21">
                  <c:v>Hosp18</c:v>
                </c:pt>
                <c:pt idx="22">
                  <c:v>Hosp11</c:v>
                </c:pt>
                <c:pt idx="23">
                  <c:v>Hosp02</c:v>
                </c:pt>
                <c:pt idx="24">
                  <c:v>Hosp05</c:v>
                </c:pt>
              </c:strCache>
            </c:strRef>
          </c:cat>
          <c:val>
            <c:numRef>
              <c:f>'Table 1'!$E$35:$E$59</c:f>
              <c:numCache>
                <c:formatCode>##0.0</c:formatCode>
                <c:ptCount val="25"/>
                <c:pt idx="0">
                  <c:v>2.2000000000000002</c:v>
                </c:pt>
                <c:pt idx="1">
                  <c:v>2.6</c:v>
                </c:pt>
                <c:pt idx="2">
                  <c:v>3.1</c:v>
                </c:pt>
                <c:pt idx="3">
                  <c:v>5.5</c:v>
                </c:pt>
                <c:pt idx="4">
                  <c:v>5.8</c:v>
                </c:pt>
                <c:pt idx="5">
                  <c:v>6.1</c:v>
                </c:pt>
                <c:pt idx="6">
                  <c:v>6.8</c:v>
                </c:pt>
                <c:pt idx="7">
                  <c:v>6.9</c:v>
                </c:pt>
                <c:pt idx="8">
                  <c:v>6.9</c:v>
                </c:pt>
                <c:pt idx="9">
                  <c:v>8.1</c:v>
                </c:pt>
                <c:pt idx="10">
                  <c:v>8.3000000000000007</c:v>
                </c:pt>
                <c:pt idx="11">
                  <c:v>8.5</c:v>
                </c:pt>
                <c:pt idx="12">
                  <c:v>8.6999999999999993</c:v>
                </c:pt>
                <c:pt idx="13">
                  <c:v>8.6999999999999993</c:v>
                </c:pt>
                <c:pt idx="14">
                  <c:v>9.1999999999999993</c:v>
                </c:pt>
                <c:pt idx="15">
                  <c:v>9.5</c:v>
                </c:pt>
                <c:pt idx="16">
                  <c:v>10</c:v>
                </c:pt>
                <c:pt idx="17">
                  <c:v>10.1</c:v>
                </c:pt>
                <c:pt idx="18">
                  <c:v>10.199999999999999</c:v>
                </c:pt>
                <c:pt idx="19">
                  <c:v>10.7</c:v>
                </c:pt>
                <c:pt idx="20">
                  <c:v>10.8</c:v>
                </c:pt>
                <c:pt idx="21">
                  <c:v>11.2</c:v>
                </c:pt>
                <c:pt idx="22">
                  <c:v>12</c:v>
                </c:pt>
                <c:pt idx="23">
                  <c:v>13.2</c:v>
                </c:pt>
                <c:pt idx="24">
                  <c:v>13.6</c:v>
                </c:pt>
              </c:numCache>
            </c:numRef>
          </c:val>
          <c:extLst>
            <c:ext xmlns:c16="http://schemas.microsoft.com/office/drawing/2014/chart" uri="{C3380CC4-5D6E-409C-BE32-E72D297353CC}">
              <c16:uniqueId val="{00000002-A879-4C3F-985B-195D9262700F}"/>
            </c:ext>
          </c:extLst>
        </c:ser>
        <c:dLbls>
          <c:dLblPos val="outEnd"/>
          <c:showLegendKey val="0"/>
          <c:showVal val="1"/>
          <c:showCatName val="0"/>
          <c:showSerName val="0"/>
          <c:showPercent val="0"/>
          <c:showBubbleSize val="0"/>
        </c:dLbls>
        <c:gapWidth val="219"/>
        <c:overlap val="-27"/>
        <c:axId val="173861160"/>
        <c:axId val="173863904"/>
      </c:barChart>
      <c:catAx>
        <c:axId val="173861160"/>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63904"/>
        <c:crosses val="autoZero"/>
        <c:auto val="1"/>
        <c:lblAlgn val="ctr"/>
        <c:lblOffset val="100"/>
        <c:noMultiLvlLbl val="0"/>
      </c:catAx>
      <c:valAx>
        <c:axId val="1738639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Rate</a:t>
                </a:r>
                <a:r>
                  <a:rPr lang="en-US" sz="1200" b="1" baseline="0" dirty="0"/>
                  <a:t> (%)</a:t>
                </a:r>
                <a:endParaRPr lang="en-US" sz="1200" b="1" dirty="0"/>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61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3'!$H$1</c:f>
              <c:strCache>
                <c:ptCount val="1"/>
                <c:pt idx="0">
                  <c:v>2016/2017</c:v>
                </c:pt>
              </c:strCache>
            </c:strRef>
          </c:tx>
          <c:spPr>
            <a:solidFill>
              <a:schemeClr val="bg1">
                <a:lumMod val="65000"/>
              </a:schemeClr>
            </a:solidFill>
            <a:ln>
              <a:noFill/>
            </a:ln>
            <a:effectLst/>
          </c:spPr>
          <c:invertIfNegative val="0"/>
          <c:dPt>
            <c:idx val="10"/>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00FC-416C-A9D8-7B6CB0CB7F61}"/>
              </c:ext>
            </c:extLst>
          </c:dPt>
          <c:cat>
            <c:strRef>
              <c:f>'Table 1 3'!$G$2:$G$12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3'!$H$2:$H$12</c:f>
              <c:numCache>
                <c:formatCode>##0.0</c:formatCode>
                <c:ptCount val="11"/>
                <c:pt idx="0">
                  <c:v>1.9</c:v>
                </c:pt>
                <c:pt idx="1">
                  <c:v>1.6</c:v>
                </c:pt>
                <c:pt idx="2">
                  <c:v>4</c:v>
                </c:pt>
                <c:pt idx="3">
                  <c:v>1.8</c:v>
                </c:pt>
                <c:pt idx="4">
                  <c:v>2</c:v>
                </c:pt>
                <c:pt idx="5">
                  <c:v>0.7</c:v>
                </c:pt>
                <c:pt idx="6">
                  <c:v>2.9</c:v>
                </c:pt>
                <c:pt idx="7">
                  <c:v>2.2999999999999998</c:v>
                </c:pt>
                <c:pt idx="8">
                  <c:v>2.2999999999999998</c:v>
                </c:pt>
                <c:pt idx="9">
                  <c:v>2.8</c:v>
                </c:pt>
                <c:pt idx="10">
                  <c:v>2.6</c:v>
                </c:pt>
              </c:numCache>
            </c:numRef>
          </c:val>
          <c:extLst>
            <c:ext xmlns:c16="http://schemas.microsoft.com/office/drawing/2014/chart" uri="{C3380CC4-5D6E-409C-BE32-E72D297353CC}">
              <c16:uniqueId val="{00000002-00FC-416C-A9D8-7B6CB0CB7F61}"/>
            </c:ext>
          </c:extLst>
        </c:ser>
        <c:ser>
          <c:idx val="1"/>
          <c:order val="1"/>
          <c:tx>
            <c:strRef>
              <c:f>'Table 1 3'!$I$1</c:f>
              <c:strCache>
                <c:ptCount val="1"/>
                <c:pt idx="0">
                  <c:v>2017/2018</c:v>
                </c:pt>
              </c:strCache>
            </c:strRef>
          </c:tx>
          <c:spPr>
            <a:solidFill>
              <a:srgbClr val="FF7C3B"/>
            </a:solidFill>
            <a:ln>
              <a:noFill/>
            </a:ln>
            <a:effectLst/>
          </c:spPr>
          <c:invertIfNegative val="0"/>
          <c:dPt>
            <c:idx val="10"/>
            <c:invertIfNegative val="0"/>
            <c:bubble3D val="0"/>
            <c:spPr>
              <a:pattFill prst="dkDnDiag">
                <a:fgClr>
                  <a:srgbClr val="FF7C3B"/>
                </a:fgClr>
                <a:bgClr>
                  <a:schemeClr val="bg1"/>
                </a:bgClr>
              </a:pattFill>
              <a:ln>
                <a:noFill/>
              </a:ln>
              <a:effectLst/>
            </c:spPr>
            <c:extLst>
              <c:ext xmlns:c16="http://schemas.microsoft.com/office/drawing/2014/chart" uri="{C3380CC4-5D6E-409C-BE32-E72D297353CC}">
                <c16:uniqueId val="{00000004-00FC-416C-A9D8-7B6CB0CB7F61}"/>
              </c:ext>
            </c:extLst>
          </c:dPt>
          <c:cat>
            <c:strRef>
              <c:f>'Table 1 3'!$G$2:$G$12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3'!$I$2:$I$12</c:f>
              <c:numCache>
                <c:formatCode>##0.0</c:formatCode>
                <c:ptCount val="11"/>
                <c:pt idx="0">
                  <c:v>1.2</c:v>
                </c:pt>
                <c:pt idx="1">
                  <c:v>2.4</c:v>
                </c:pt>
                <c:pt idx="2">
                  <c:v>3.7</c:v>
                </c:pt>
                <c:pt idx="3">
                  <c:v>2.1</c:v>
                </c:pt>
                <c:pt idx="4">
                  <c:v>3.3</c:v>
                </c:pt>
                <c:pt idx="5">
                  <c:v>0.5</c:v>
                </c:pt>
                <c:pt idx="6">
                  <c:v>2.2999999999999998</c:v>
                </c:pt>
                <c:pt idx="7">
                  <c:v>1.7</c:v>
                </c:pt>
                <c:pt idx="8">
                  <c:v>1.7</c:v>
                </c:pt>
                <c:pt idx="9">
                  <c:v>3</c:v>
                </c:pt>
                <c:pt idx="10">
                  <c:v>2.7</c:v>
                </c:pt>
              </c:numCache>
            </c:numRef>
          </c:val>
          <c:extLst>
            <c:ext xmlns:c16="http://schemas.microsoft.com/office/drawing/2014/chart" uri="{C3380CC4-5D6E-409C-BE32-E72D297353CC}">
              <c16:uniqueId val="{00000005-00FC-416C-A9D8-7B6CB0CB7F61}"/>
            </c:ext>
          </c:extLst>
        </c:ser>
        <c:ser>
          <c:idx val="2"/>
          <c:order val="2"/>
          <c:tx>
            <c:strRef>
              <c:f>'Table 1 3'!$J$1</c:f>
              <c:strCache>
                <c:ptCount val="1"/>
                <c:pt idx="0">
                  <c:v>2018/2019</c:v>
                </c:pt>
              </c:strCache>
            </c:strRef>
          </c:tx>
          <c:spPr>
            <a:solidFill>
              <a:schemeClr val="accent2"/>
            </a:solidFill>
            <a:ln>
              <a:noFill/>
            </a:ln>
            <a:effectLst/>
          </c:spPr>
          <c:invertIfNegative val="0"/>
          <c:dPt>
            <c:idx val="10"/>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00FC-416C-A9D8-7B6CB0CB7F61}"/>
              </c:ext>
            </c:extLst>
          </c:dPt>
          <c:cat>
            <c:strRef>
              <c:f>'Table 1 3'!$G$2:$G$12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3'!$J$2:$J$12</c:f>
              <c:numCache>
                <c:formatCode>##0.0</c:formatCode>
                <c:ptCount val="11"/>
                <c:pt idx="0">
                  <c:v>1.9</c:v>
                </c:pt>
                <c:pt idx="1">
                  <c:v>2.2999999999999998</c:v>
                </c:pt>
                <c:pt idx="2">
                  <c:v>5.4</c:v>
                </c:pt>
                <c:pt idx="3">
                  <c:v>0</c:v>
                </c:pt>
                <c:pt idx="4">
                  <c:v>2</c:v>
                </c:pt>
                <c:pt idx="5">
                  <c:v>1.1000000000000001</c:v>
                </c:pt>
                <c:pt idx="6">
                  <c:v>2.6</c:v>
                </c:pt>
                <c:pt idx="7">
                  <c:v>2.8</c:v>
                </c:pt>
                <c:pt idx="8">
                  <c:v>2.2000000000000002</c:v>
                </c:pt>
                <c:pt idx="9">
                  <c:v>3.3</c:v>
                </c:pt>
                <c:pt idx="10">
                  <c:v>3</c:v>
                </c:pt>
              </c:numCache>
            </c:numRef>
          </c:val>
          <c:extLst>
            <c:ext xmlns:c16="http://schemas.microsoft.com/office/drawing/2014/chart" uri="{C3380CC4-5D6E-409C-BE32-E72D297353CC}">
              <c16:uniqueId val="{00000008-00FC-416C-A9D8-7B6CB0CB7F61}"/>
            </c:ext>
          </c:extLst>
        </c:ser>
        <c:dLbls>
          <c:showLegendKey val="0"/>
          <c:showVal val="0"/>
          <c:showCatName val="0"/>
          <c:showSerName val="0"/>
          <c:showPercent val="0"/>
          <c:showBubbleSize val="0"/>
        </c:dLbls>
        <c:gapWidth val="219"/>
        <c:overlap val="-27"/>
        <c:axId val="169013536"/>
        <c:axId val="169012360"/>
      </c:barChart>
      <c:catAx>
        <c:axId val="169013536"/>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2360"/>
        <c:crosses val="autoZero"/>
        <c:auto val="1"/>
        <c:lblAlgn val="ctr"/>
        <c:lblOffset val="100"/>
        <c:noMultiLvlLbl val="0"/>
      </c:catAx>
      <c:valAx>
        <c:axId val="169012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35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3'!$N$1</c:f>
              <c:strCache>
                <c:ptCount val="1"/>
                <c:pt idx="0">
                  <c:v>2016/2017</c:v>
                </c:pt>
              </c:strCache>
            </c:strRef>
          </c:tx>
          <c:spPr>
            <a:solidFill>
              <a:schemeClr val="bg1">
                <a:lumMod val="65000"/>
              </a:schemeClr>
            </a:solidFill>
            <a:ln>
              <a:noFill/>
            </a:ln>
            <a:effectLst/>
          </c:spPr>
          <c:invertIfNegative val="0"/>
          <c:dPt>
            <c:idx val="13"/>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DF45-4029-B98E-2D3517C62AEF}"/>
              </c:ext>
            </c:extLst>
          </c:dPt>
          <c:cat>
            <c:strRef>
              <c:f>'Table 1 3'!$M$2:$M$15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3'!$N$2:$N$15</c:f>
              <c:numCache>
                <c:formatCode>##0.0</c:formatCode>
                <c:ptCount val="14"/>
                <c:pt idx="0">
                  <c:v>1.5</c:v>
                </c:pt>
                <c:pt idx="1">
                  <c:v>2.6</c:v>
                </c:pt>
                <c:pt idx="2">
                  <c:v>2.9</c:v>
                </c:pt>
                <c:pt idx="3">
                  <c:v>2.5</c:v>
                </c:pt>
                <c:pt idx="4">
                  <c:v>1.5</c:v>
                </c:pt>
                <c:pt idx="5">
                  <c:v>3.6</c:v>
                </c:pt>
                <c:pt idx="6">
                  <c:v>1.3</c:v>
                </c:pt>
                <c:pt idx="7">
                  <c:v>2.2999999999999998</c:v>
                </c:pt>
                <c:pt idx="8">
                  <c:v>1.9</c:v>
                </c:pt>
                <c:pt idx="9">
                  <c:v>2</c:v>
                </c:pt>
                <c:pt idx="10">
                  <c:v>2.2000000000000002</c:v>
                </c:pt>
                <c:pt idx="11">
                  <c:v>1.4</c:v>
                </c:pt>
                <c:pt idx="12">
                  <c:v>2.8</c:v>
                </c:pt>
                <c:pt idx="13">
                  <c:v>2.6</c:v>
                </c:pt>
              </c:numCache>
            </c:numRef>
          </c:val>
          <c:extLst>
            <c:ext xmlns:c16="http://schemas.microsoft.com/office/drawing/2014/chart" uri="{C3380CC4-5D6E-409C-BE32-E72D297353CC}">
              <c16:uniqueId val="{00000002-DF45-4029-B98E-2D3517C62AEF}"/>
            </c:ext>
          </c:extLst>
        </c:ser>
        <c:ser>
          <c:idx val="1"/>
          <c:order val="1"/>
          <c:tx>
            <c:strRef>
              <c:f>'Table 1 3'!$O$1</c:f>
              <c:strCache>
                <c:ptCount val="1"/>
                <c:pt idx="0">
                  <c:v>2017/2018</c:v>
                </c:pt>
              </c:strCache>
            </c:strRef>
          </c:tx>
          <c:spPr>
            <a:solidFill>
              <a:srgbClr val="FF6600"/>
            </a:solidFill>
            <a:ln>
              <a:noFill/>
            </a:ln>
            <a:effectLst/>
          </c:spPr>
          <c:invertIfNegative val="0"/>
          <c:dPt>
            <c:idx val="13"/>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DF45-4029-B98E-2D3517C62AEF}"/>
              </c:ext>
            </c:extLst>
          </c:dPt>
          <c:cat>
            <c:strRef>
              <c:f>'Table 1 3'!$M$2:$M$15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3'!$O$2:$O$15</c:f>
              <c:numCache>
                <c:formatCode>##0.0</c:formatCode>
                <c:ptCount val="14"/>
                <c:pt idx="0">
                  <c:v>1.6</c:v>
                </c:pt>
                <c:pt idx="1">
                  <c:v>3.1</c:v>
                </c:pt>
                <c:pt idx="2">
                  <c:v>3.3</c:v>
                </c:pt>
                <c:pt idx="3">
                  <c:v>1.9</c:v>
                </c:pt>
                <c:pt idx="4">
                  <c:v>1.6</c:v>
                </c:pt>
                <c:pt idx="5">
                  <c:v>2.8</c:v>
                </c:pt>
                <c:pt idx="6">
                  <c:v>1.2</c:v>
                </c:pt>
                <c:pt idx="7">
                  <c:v>3.3</c:v>
                </c:pt>
                <c:pt idx="8">
                  <c:v>1.6</c:v>
                </c:pt>
                <c:pt idx="9">
                  <c:v>1.9</c:v>
                </c:pt>
                <c:pt idx="10">
                  <c:v>1.4</c:v>
                </c:pt>
                <c:pt idx="11">
                  <c:v>1.7</c:v>
                </c:pt>
                <c:pt idx="12">
                  <c:v>3</c:v>
                </c:pt>
                <c:pt idx="13">
                  <c:v>2.7</c:v>
                </c:pt>
              </c:numCache>
            </c:numRef>
          </c:val>
          <c:extLst>
            <c:ext xmlns:c16="http://schemas.microsoft.com/office/drawing/2014/chart" uri="{C3380CC4-5D6E-409C-BE32-E72D297353CC}">
              <c16:uniqueId val="{00000005-DF45-4029-B98E-2D3517C62AEF}"/>
            </c:ext>
          </c:extLst>
        </c:ser>
        <c:ser>
          <c:idx val="2"/>
          <c:order val="2"/>
          <c:tx>
            <c:strRef>
              <c:f>'Table 1 3'!$P$1</c:f>
              <c:strCache>
                <c:ptCount val="1"/>
                <c:pt idx="0">
                  <c:v>2018/2019</c:v>
                </c:pt>
              </c:strCache>
            </c:strRef>
          </c:tx>
          <c:spPr>
            <a:solidFill>
              <a:schemeClr val="accent2"/>
            </a:solidFill>
            <a:ln>
              <a:noFill/>
            </a:ln>
            <a:effectLst/>
          </c:spPr>
          <c:invertIfNegative val="0"/>
          <c:dPt>
            <c:idx val="13"/>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DF45-4029-B98E-2D3517C62AEF}"/>
              </c:ext>
            </c:extLst>
          </c:dPt>
          <c:cat>
            <c:strRef>
              <c:f>'Table 1 3'!$M$2:$M$15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3'!$P$2:$P$15</c:f>
              <c:numCache>
                <c:formatCode>##0.0</c:formatCode>
                <c:ptCount val="14"/>
                <c:pt idx="0">
                  <c:v>1.5</c:v>
                </c:pt>
                <c:pt idx="1">
                  <c:v>3.7</c:v>
                </c:pt>
                <c:pt idx="2">
                  <c:v>4.4000000000000004</c:v>
                </c:pt>
                <c:pt idx="3">
                  <c:v>1.9</c:v>
                </c:pt>
                <c:pt idx="4">
                  <c:v>2.7</c:v>
                </c:pt>
                <c:pt idx="5">
                  <c:v>2.8</c:v>
                </c:pt>
                <c:pt idx="6">
                  <c:v>1.4</c:v>
                </c:pt>
                <c:pt idx="7">
                  <c:v>2.8</c:v>
                </c:pt>
                <c:pt idx="8">
                  <c:v>1.7</c:v>
                </c:pt>
                <c:pt idx="9">
                  <c:v>1.5</c:v>
                </c:pt>
                <c:pt idx="10">
                  <c:v>0</c:v>
                </c:pt>
                <c:pt idx="11">
                  <c:v>1.6</c:v>
                </c:pt>
                <c:pt idx="12">
                  <c:v>3.3</c:v>
                </c:pt>
                <c:pt idx="13">
                  <c:v>3</c:v>
                </c:pt>
              </c:numCache>
            </c:numRef>
          </c:val>
          <c:extLst>
            <c:ext xmlns:c16="http://schemas.microsoft.com/office/drawing/2014/chart" uri="{C3380CC4-5D6E-409C-BE32-E72D297353CC}">
              <c16:uniqueId val="{00000008-DF45-4029-B98E-2D3517C62AEF}"/>
            </c:ext>
          </c:extLst>
        </c:ser>
        <c:dLbls>
          <c:showLegendKey val="0"/>
          <c:showVal val="0"/>
          <c:showCatName val="0"/>
          <c:showSerName val="0"/>
          <c:showPercent val="0"/>
          <c:showBubbleSize val="0"/>
        </c:dLbls>
        <c:gapWidth val="219"/>
        <c:overlap val="-27"/>
        <c:axId val="169013928"/>
        <c:axId val="169014320"/>
      </c:barChart>
      <c:catAx>
        <c:axId val="1690139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1" dirty="0"/>
                  <a:t>Hospital</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4320"/>
        <c:crosses val="autoZero"/>
        <c:auto val="1"/>
        <c:lblAlgn val="ctr"/>
        <c:lblOffset val="100"/>
        <c:noMultiLvlLbl val="0"/>
      </c:catAx>
      <c:valAx>
        <c:axId val="1690143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392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3'!$T$1</c:f>
              <c:strCache>
                <c:ptCount val="1"/>
                <c:pt idx="0">
                  <c:v>2016/2017</c:v>
                </c:pt>
              </c:strCache>
            </c:strRef>
          </c:tx>
          <c:spPr>
            <a:solidFill>
              <a:schemeClr val="bg1">
                <a:lumMod val="65000"/>
              </a:schemeClr>
            </a:solidFill>
            <a:ln>
              <a:noFill/>
            </a:ln>
            <a:effectLst/>
          </c:spPr>
          <c:invertIfNegative val="0"/>
          <c:dPt>
            <c:idx val="5"/>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86A7-4DF2-854B-1D013AD601D2}"/>
              </c:ext>
            </c:extLst>
          </c:dPt>
          <c:cat>
            <c:strRef>
              <c:f>'Table 1 3'!$S$2:$S$7</c:f>
              <c:strCache>
                <c:ptCount val="6"/>
                <c:pt idx="0">
                  <c:v>Hosp03</c:v>
                </c:pt>
                <c:pt idx="1">
                  <c:v>Hosp05</c:v>
                </c:pt>
                <c:pt idx="2">
                  <c:v>Hosp09</c:v>
                </c:pt>
                <c:pt idx="3">
                  <c:v>Hosp25</c:v>
                </c:pt>
                <c:pt idx="4">
                  <c:v>AllHospExcSOON</c:v>
                </c:pt>
                <c:pt idx="5">
                  <c:v>AllHospON</c:v>
                </c:pt>
              </c:strCache>
            </c:strRef>
          </c:cat>
          <c:val>
            <c:numRef>
              <c:f>'Table 1 3'!$T$2:$T$7</c:f>
              <c:numCache>
                <c:formatCode>##0.0</c:formatCode>
                <c:ptCount val="6"/>
                <c:pt idx="0">
                  <c:v>3.5</c:v>
                </c:pt>
                <c:pt idx="1">
                  <c:v>1.7</c:v>
                </c:pt>
                <c:pt idx="2">
                  <c:v>4.5</c:v>
                </c:pt>
                <c:pt idx="3">
                  <c:v>2.2000000000000002</c:v>
                </c:pt>
                <c:pt idx="4">
                  <c:v>2.8</c:v>
                </c:pt>
                <c:pt idx="5">
                  <c:v>2.6</c:v>
                </c:pt>
              </c:numCache>
            </c:numRef>
          </c:val>
          <c:extLst>
            <c:ext xmlns:c16="http://schemas.microsoft.com/office/drawing/2014/chart" uri="{C3380CC4-5D6E-409C-BE32-E72D297353CC}">
              <c16:uniqueId val="{00000002-86A7-4DF2-854B-1D013AD601D2}"/>
            </c:ext>
          </c:extLst>
        </c:ser>
        <c:ser>
          <c:idx val="1"/>
          <c:order val="1"/>
          <c:tx>
            <c:strRef>
              <c:f>'Table 1 3'!$U$1</c:f>
              <c:strCache>
                <c:ptCount val="1"/>
                <c:pt idx="0">
                  <c:v>2017/2018</c:v>
                </c:pt>
              </c:strCache>
            </c:strRef>
          </c:tx>
          <c:spPr>
            <a:solidFill>
              <a:srgbClr val="FF7C3B"/>
            </a:solidFill>
            <a:ln>
              <a:noFill/>
            </a:ln>
            <a:effectLst/>
          </c:spPr>
          <c:invertIfNegative val="0"/>
          <c:dPt>
            <c:idx val="5"/>
            <c:invertIfNegative val="0"/>
            <c:bubble3D val="0"/>
            <c:spPr>
              <a:pattFill prst="dkDnDiag">
                <a:fgClr>
                  <a:srgbClr val="FF7C3B"/>
                </a:fgClr>
                <a:bgClr>
                  <a:schemeClr val="bg1"/>
                </a:bgClr>
              </a:pattFill>
              <a:ln>
                <a:noFill/>
              </a:ln>
              <a:effectLst/>
            </c:spPr>
            <c:extLst>
              <c:ext xmlns:c16="http://schemas.microsoft.com/office/drawing/2014/chart" uri="{C3380CC4-5D6E-409C-BE32-E72D297353CC}">
                <c16:uniqueId val="{00000004-86A7-4DF2-854B-1D013AD601D2}"/>
              </c:ext>
            </c:extLst>
          </c:dPt>
          <c:cat>
            <c:strRef>
              <c:f>'Table 1 3'!$S$2:$S$7</c:f>
              <c:strCache>
                <c:ptCount val="6"/>
                <c:pt idx="0">
                  <c:v>Hosp03</c:v>
                </c:pt>
                <c:pt idx="1">
                  <c:v>Hosp05</c:v>
                </c:pt>
                <c:pt idx="2">
                  <c:v>Hosp09</c:v>
                </c:pt>
                <c:pt idx="3">
                  <c:v>Hosp25</c:v>
                </c:pt>
                <c:pt idx="4">
                  <c:v>AllHospExcSOON</c:v>
                </c:pt>
                <c:pt idx="5">
                  <c:v>AllHospON</c:v>
                </c:pt>
              </c:strCache>
            </c:strRef>
          </c:cat>
          <c:val>
            <c:numRef>
              <c:f>'Table 1 3'!$U$2:$U$7</c:f>
              <c:numCache>
                <c:formatCode>##0.0</c:formatCode>
                <c:ptCount val="6"/>
                <c:pt idx="0">
                  <c:v>4.0999999999999996</c:v>
                </c:pt>
                <c:pt idx="1">
                  <c:v>2.8</c:v>
                </c:pt>
                <c:pt idx="2">
                  <c:v>5.2</c:v>
                </c:pt>
                <c:pt idx="3">
                  <c:v>2.2000000000000002</c:v>
                </c:pt>
                <c:pt idx="4">
                  <c:v>3</c:v>
                </c:pt>
                <c:pt idx="5">
                  <c:v>2.7</c:v>
                </c:pt>
              </c:numCache>
            </c:numRef>
          </c:val>
          <c:extLst>
            <c:ext xmlns:c16="http://schemas.microsoft.com/office/drawing/2014/chart" uri="{C3380CC4-5D6E-409C-BE32-E72D297353CC}">
              <c16:uniqueId val="{00000005-86A7-4DF2-854B-1D013AD601D2}"/>
            </c:ext>
          </c:extLst>
        </c:ser>
        <c:ser>
          <c:idx val="2"/>
          <c:order val="2"/>
          <c:tx>
            <c:strRef>
              <c:f>'Table 1 3'!$V$1</c:f>
              <c:strCache>
                <c:ptCount val="1"/>
                <c:pt idx="0">
                  <c:v>2018/2019</c:v>
                </c:pt>
              </c:strCache>
            </c:strRef>
          </c:tx>
          <c:spPr>
            <a:solidFill>
              <a:schemeClr val="accent2"/>
            </a:solidFill>
            <a:ln>
              <a:noFill/>
            </a:ln>
            <a:effectLst/>
          </c:spPr>
          <c:invertIfNegative val="0"/>
          <c:dPt>
            <c:idx val="5"/>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86A7-4DF2-854B-1D013AD601D2}"/>
              </c:ext>
            </c:extLst>
          </c:dPt>
          <c:cat>
            <c:strRef>
              <c:f>'Table 1 3'!$S$2:$S$7</c:f>
              <c:strCache>
                <c:ptCount val="6"/>
                <c:pt idx="0">
                  <c:v>Hosp03</c:v>
                </c:pt>
                <c:pt idx="1">
                  <c:v>Hosp05</c:v>
                </c:pt>
                <c:pt idx="2">
                  <c:v>Hosp09</c:v>
                </c:pt>
                <c:pt idx="3">
                  <c:v>Hosp25</c:v>
                </c:pt>
                <c:pt idx="4">
                  <c:v>AllHospExcSOON</c:v>
                </c:pt>
                <c:pt idx="5">
                  <c:v>AllHospON</c:v>
                </c:pt>
              </c:strCache>
            </c:strRef>
          </c:cat>
          <c:val>
            <c:numRef>
              <c:f>'Table 1 3'!$V$2:$V$7</c:f>
              <c:numCache>
                <c:formatCode>##0.0</c:formatCode>
                <c:ptCount val="6"/>
                <c:pt idx="0">
                  <c:v>3.4</c:v>
                </c:pt>
                <c:pt idx="1">
                  <c:v>2.5</c:v>
                </c:pt>
                <c:pt idx="2">
                  <c:v>4.4000000000000004</c:v>
                </c:pt>
                <c:pt idx="3">
                  <c:v>3.2</c:v>
                </c:pt>
                <c:pt idx="4">
                  <c:v>3.3</c:v>
                </c:pt>
                <c:pt idx="5">
                  <c:v>3</c:v>
                </c:pt>
              </c:numCache>
            </c:numRef>
          </c:val>
          <c:extLst>
            <c:ext xmlns:c16="http://schemas.microsoft.com/office/drawing/2014/chart" uri="{C3380CC4-5D6E-409C-BE32-E72D297353CC}">
              <c16:uniqueId val="{00000008-86A7-4DF2-854B-1D013AD601D2}"/>
            </c:ext>
          </c:extLst>
        </c:ser>
        <c:dLbls>
          <c:showLegendKey val="0"/>
          <c:showVal val="0"/>
          <c:showCatName val="0"/>
          <c:showSerName val="0"/>
          <c:showPercent val="0"/>
          <c:showBubbleSize val="0"/>
        </c:dLbls>
        <c:gapWidth val="219"/>
        <c:overlap val="-27"/>
        <c:axId val="169011184"/>
        <c:axId val="169008440"/>
      </c:barChart>
      <c:catAx>
        <c:axId val="16901118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08440"/>
        <c:crosses val="autoZero"/>
        <c:auto val="1"/>
        <c:lblAlgn val="ctr"/>
        <c:lblOffset val="100"/>
        <c:noMultiLvlLbl val="0"/>
      </c:catAx>
      <c:valAx>
        <c:axId val="169008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118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1'!$D$36</c:f>
              <c:strCache>
                <c:ptCount val="1"/>
                <c:pt idx="0">
                  <c:v>2018/2019</c:v>
                </c:pt>
              </c:strCache>
            </c:strRef>
          </c:tx>
          <c:spPr>
            <a:solidFill>
              <a:srgbClr val="FF6600"/>
            </a:solidFill>
            <a:ln>
              <a:noFill/>
            </a:ln>
            <a:effectLst/>
          </c:spPr>
          <c:invertIfNegative val="0"/>
          <c:dPt>
            <c:idx val="11"/>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1-F577-634C-9E8A-7253DA3F816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1'!$C$37:$C$61</c:f>
              <c:strCache>
                <c:ptCount val="25"/>
                <c:pt idx="0">
                  <c:v>Hosp24</c:v>
                </c:pt>
                <c:pt idx="1">
                  <c:v>Hosp15</c:v>
                </c:pt>
                <c:pt idx="2">
                  <c:v>Hosp25</c:v>
                </c:pt>
                <c:pt idx="3">
                  <c:v>Hosp17</c:v>
                </c:pt>
                <c:pt idx="4">
                  <c:v>Hosp04</c:v>
                </c:pt>
                <c:pt idx="5">
                  <c:v>AllHospExcSOON</c:v>
                </c:pt>
                <c:pt idx="6">
                  <c:v>Hosp10</c:v>
                </c:pt>
                <c:pt idx="7">
                  <c:v>Hosp05</c:v>
                </c:pt>
                <c:pt idx="8">
                  <c:v>Hosp07</c:v>
                </c:pt>
                <c:pt idx="9">
                  <c:v>Hosp20</c:v>
                </c:pt>
                <c:pt idx="10">
                  <c:v>Hosp19</c:v>
                </c:pt>
                <c:pt idx="11">
                  <c:v>AllHospON</c:v>
                </c:pt>
                <c:pt idx="12">
                  <c:v>Hosp11</c:v>
                </c:pt>
                <c:pt idx="13">
                  <c:v>Hosp13</c:v>
                </c:pt>
                <c:pt idx="14">
                  <c:v>Hosp08</c:v>
                </c:pt>
                <c:pt idx="15">
                  <c:v>Hosp12</c:v>
                </c:pt>
                <c:pt idx="16">
                  <c:v>Hosp16</c:v>
                </c:pt>
                <c:pt idx="17">
                  <c:v>Hosp22</c:v>
                </c:pt>
                <c:pt idx="18">
                  <c:v>Hosp01</c:v>
                </c:pt>
                <c:pt idx="19">
                  <c:v>Hosp18</c:v>
                </c:pt>
                <c:pt idx="20">
                  <c:v>Hosp03</c:v>
                </c:pt>
                <c:pt idx="21">
                  <c:v>Hosp06</c:v>
                </c:pt>
                <c:pt idx="22">
                  <c:v>Hosp02</c:v>
                </c:pt>
                <c:pt idx="23">
                  <c:v>Hosp09</c:v>
                </c:pt>
                <c:pt idx="24">
                  <c:v>Hosp23</c:v>
                </c:pt>
              </c:strCache>
            </c:strRef>
          </c:cat>
          <c:val>
            <c:numRef>
              <c:f>'Table 1'!$D$37:$D$61</c:f>
              <c:numCache>
                <c:formatCode>##0.0</c:formatCode>
                <c:ptCount val="25"/>
                <c:pt idx="0">
                  <c:v>9.6999999999999993</c:v>
                </c:pt>
                <c:pt idx="1">
                  <c:v>12.6</c:v>
                </c:pt>
                <c:pt idx="2">
                  <c:v>14.6</c:v>
                </c:pt>
                <c:pt idx="3">
                  <c:v>14.8</c:v>
                </c:pt>
                <c:pt idx="4">
                  <c:v>15.1</c:v>
                </c:pt>
                <c:pt idx="5">
                  <c:v>15.1</c:v>
                </c:pt>
                <c:pt idx="6">
                  <c:v>15.3</c:v>
                </c:pt>
                <c:pt idx="7">
                  <c:v>15.5</c:v>
                </c:pt>
                <c:pt idx="8">
                  <c:v>15.8</c:v>
                </c:pt>
                <c:pt idx="9">
                  <c:v>15.8</c:v>
                </c:pt>
                <c:pt idx="10">
                  <c:v>16</c:v>
                </c:pt>
                <c:pt idx="11">
                  <c:v>16.100000000000001</c:v>
                </c:pt>
                <c:pt idx="12">
                  <c:v>16.2</c:v>
                </c:pt>
                <c:pt idx="13">
                  <c:v>16.3</c:v>
                </c:pt>
                <c:pt idx="14">
                  <c:v>16.399999999999999</c:v>
                </c:pt>
                <c:pt idx="15">
                  <c:v>16.7</c:v>
                </c:pt>
                <c:pt idx="16">
                  <c:v>17.7</c:v>
                </c:pt>
                <c:pt idx="17">
                  <c:v>18.600000000000001</c:v>
                </c:pt>
                <c:pt idx="18">
                  <c:v>19.600000000000001</c:v>
                </c:pt>
                <c:pt idx="19">
                  <c:v>19.600000000000001</c:v>
                </c:pt>
                <c:pt idx="20">
                  <c:v>20.100000000000001</c:v>
                </c:pt>
                <c:pt idx="21">
                  <c:v>20.399999999999999</c:v>
                </c:pt>
                <c:pt idx="22">
                  <c:v>22.1</c:v>
                </c:pt>
                <c:pt idx="23">
                  <c:v>27.7</c:v>
                </c:pt>
                <c:pt idx="24">
                  <c:v>31</c:v>
                </c:pt>
              </c:numCache>
            </c:numRef>
          </c:val>
          <c:extLst>
            <c:ext xmlns:c16="http://schemas.microsoft.com/office/drawing/2014/chart" uri="{C3380CC4-5D6E-409C-BE32-E72D297353CC}">
              <c16:uniqueId val="{00000002-F577-634C-9E8A-7253DA3F8168}"/>
            </c:ext>
          </c:extLst>
        </c:ser>
        <c:dLbls>
          <c:dLblPos val="outEnd"/>
          <c:showLegendKey val="0"/>
          <c:showVal val="1"/>
          <c:showCatName val="0"/>
          <c:showSerName val="0"/>
          <c:showPercent val="0"/>
          <c:showBubbleSize val="0"/>
        </c:dLbls>
        <c:gapWidth val="219"/>
        <c:overlap val="-27"/>
        <c:axId val="169008832"/>
        <c:axId val="169621992"/>
      </c:barChart>
      <c:catAx>
        <c:axId val="16900883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1992"/>
        <c:crosses val="autoZero"/>
        <c:auto val="1"/>
        <c:lblAlgn val="ctr"/>
        <c:lblOffset val="100"/>
        <c:noMultiLvlLbl val="0"/>
      </c:catAx>
      <c:valAx>
        <c:axId val="169621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08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1'!$G$1</c:f>
              <c:strCache>
                <c:ptCount val="1"/>
                <c:pt idx="0">
                  <c:v>2016/2017</c:v>
                </c:pt>
              </c:strCache>
            </c:strRef>
          </c:tx>
          <c:spPr>
            <a:solidFill>
              <a:schemeClr val="bg1">
                <a:lumMod val="65000"/>
              </a:schemeClr>
            </a:solidFill>
            <a:ln>
              <a:noFill/>
            </a:ln>
            <a:effectLst/>
          </c:spPr>
          <c:invertIfNegative val="0"/>
          <c:dPt>
            <c:idx val="10"/>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6FDB-9D47-9B2E-222EDED27BEF}"/>
              </c:ext>
            </c:extLst>
          </c:dPt>
          <c:cat>
            <c:strRef>
              <c:f>'Table 1'!$F$2:$F$12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1'!$G$2:$G$12</c:f>
              <c:numCache>
                <c:formatCode>##0.0</c:formatCode>
                <c:ptCount val="11"/>
                <c:pt idx="0">
                  <c:v>14.5</c:v>
                </c:pt>
                <c:pt idx="1">
                  <c:v>16</c:v>
                </c:pt>
                <c:pt idx="2">
                  <c:v>20</c:v>
                </c:pt>
                <c:pt idx="3">
                  <c:v>18.3</c:v>
                </c:pt>
                <c:pt idx="4">
                  <c:v>12.9</c:v>
                </c:pt>
                <c:pt idx="5">
                  <c:v>17.100000000000001</c:v>
                </c:pt>
                <c:pt idx="6">
                  <c:v>23.4</c:v>
                </c:pt>
                <c:pt idx="7">
                  <c:v>13.3</c:v>
                </c:pt>
                <c:pt idx="8">
                  <c:v>26.3</c:v>
                </c:pt>
                <c:pt idx="9">
                  <c:v>15</c:v>
                </c:pt>
                <c:pt idx="10">
                  <c:v>15.1</c:v>
                </c:pt>
              </c:numCache>
            </c:numRef>
          </c:val>
          <c:extLst>
            <c:ext xmlns:c16="http://schemas.microsoft.com/office/drawing/2014/chart" uri="{C3380CC4-5D6E-409C-BE32-E72D297353CC}">
              <c16:uniqueId val="{00000002-6FDB-9D47-9B2E-222EDED27BEF}"/>
            </c:ext>
          </c:extLst>
        </c:ser>
        <c:ser>
          <c:idx val="1"/>
          <c:order val="1"/>
          <c:tx>
            <c:strRef>
              <c:f>'Table 1'!$H$1</c:f>
              <c:strCache>
                <c:ptCount val="1"/>
                <c:pt idx="0">
                  <c:v>2017/2018</c:v>
                </c:pt>
              </c:strCache>
            </c:strRef>
          </c:tx>
          <c:spPr>
            <a:solidFill>
              <a:srgbClr val="FF6600"/>
            </a:solidFill>
            <a:ln>
              <a:noFill/>
            </a:ln>
            <a:effectLst/>
          </c:spPr>
          <c:invertIfNegative val="0"/>
          <c:dPt>
            <c:idx val="10"/>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6FDB-9D47-9B2E-222EDED27BEF}"/>
              </c:ext>
            </c:extLst>
          </c:dPt>
          <c:cat>
            <c:strRef>
              <c:f>'Table 1'!$F$2:$F$12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1'!$H$2:$H$12</c:f>
              <c:numCache>
                <c:formatCode>##0.0</c:formatCode>
                <c:ptCount val="11"/>
                <c:pt idx="0">
                  <c:v>13</c:v>
                </c:pt>
                <c:pt idx="1">
                  <c:v>17.8</c:v>
                </c:pt>
                <c:pt idx="2">
                  <c:v>25.9</c:v>
                </c:pt>
                <c:pt idx="3">
                  <c:v>17.3</c:v>
                </c:pt>
                <c:pt idx="4">
                  <c:v>7.7</c:v>
                </c:pt>
                <c:pt idx="5">
                  <c:v>19.600000000000001</c:v>
                </c:pt>
                <c:pt idx="6">
                  <c:v>17</c:v>
                </c:pt>
                <c:pt idx="7">
                  <c:v>18.3</c:v>
                </c:pt>
                <c:pt idx="8">
                  <c:v>18.2</c:v>
                </c:pt>
                <c:pt idx="9">
                  <c:v>15.9</c:v>
                </c:pt>
                <c:pt idx="10">
                  <c:v>16</c:v>
                </c:pt>
              </c:numCache>
            </c:numRef>
          </c:val>
          <c:extLst>
            <c:ext xmlns:c16="http://schemas.microsoft.com/office/drawing/2014/chart" uri="{C3380CC4-5D6E-409C-BE32-E72D297353CC}">
              <c16:uniqueId val="{00000005-6FDB-9D47-9B2E-222EDED27BEF}"/>
            </c:ext>
          </c:extLst>
        </c:ser>
        <c:ser>
          <c:idx val="2"/>
          <c:order val="2"/>
          <c:tx>
            <c:strRef>
              <c:f>'Table 1'!$I$1</c:f>
              <c:strCache>
                <c:ptCount val="1"/>
                <c:pt idx="0">
                  <c:v>2018/2019</c:v>
                </c:pt>
              </c:strCache>
            </c:strRef>
          </c:tx>
          <c:spPr>
            <a:solidFill>
              <a:schemeClr val="accent6"/>
            </a:solidFill>
            <a:ln>
              <a:noFill/>
            </a:ln>
            <a:effectLst/>
          </c:spPr>
          <c:invertIfNegative val="0"/>
          <c:dPt>
            <c:idx val="10"/>
            <c:invertIfNegative val="0"/>
            <c:bubble3D val="0"/>
            <c:spPr>
              <a:pattFill prst="dkDnDiag">
                <a:fgClr>
                  <a:schemeClr val="accent6"/>
                </a:fgClr>
                <a:bgClr>
                  <a:schemeClr val="bg1"/>
                </a:bgClr>
              </a:pattFill>
              <a:ln>
                <a:noFill/>
              </a:ln>
              <a:effectLst/>
            </c:spPr>
            <c:extLst>
              <c:ext xmlns:c16="http://schemas.microsoft.com/office/drawing/2014/chart" uri="{C3380CC4-5D6E-409C-BE32-E72D297353CC}">
                <c16:uniqueId val="{00000007-6FDB-9D47-9B2E-222EDED27BEF}"/>
              </c:ext>
            </c:extLst>
          </c:dPt>
          <c:cat>
            <c:strRef>
              <c:f>'Table 1'!$F$2:$F$12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1'!$I$2:$I$12</c:f>
              <c:numCache>
                <c:formatCode>##0.0</c:formatCode>
                <c:ptCount val="11"/>
                <c:pt idx="0">
                  <c:v>15.1</c:v>
                </c:pt>
                <c:pt idx="1">
                  <c:v>16.2</c:v>
                </c:pt>
                <c:pt idx="2">
                  <c:v>16.7</c:v>
                </c:pt>
                <c:pt idx="3">
                  <c:v>0</c:v>
                </c:pt>
                <c:pt idx="4">
                  <c:v>12.6</c:v>
                </c:pt>
                <c:pt idx="5">
                  <c:v>17.7</c:v>
                </c:pt>
                <c:pt idx="6">
                  <c:v>16</c:v>
                </c:pt>
                <c:pt idx="7">
                  <c:v>18.600000000000001</c:v>
                </c:pt>
                <c:pt idx="8">
                  <c:v>31</c:v>
                </c:pt>
                <c:pt idx="9">
                  <c:v>15.1</c:v>
                </c:pt>
                <c:pt idx="10">
                  <c:v>16.100000000000001</c:v>
                </c:pt>
              </c:numCache>
            </c:numRef>
          </c:val>
          <c:extLst>
            <c:ext xmlns:c16="http://schemas.microsoft.com/office/drawing/2014/chart" uri="{C3380CC4-5D6E-409C-BE32-E72D297353CC}">
              <c16:uniqueId val="{00000008-6FDB-9D47-9B2E-222EDED27BEF}"/>
            </c:ext>
          </c:extLst>
        </c:ser>
        <c:dLbls>
          <c:showLegendKey val="0"/>
          <c:showVal val="0"/>
          <c:showCatName val="0"/>
          <c:showSerName val="0"/>
          <c:showPercent val="0"/>
          <c:showBubbleSize val="0"/>
        </c:dLbls>
        <c:gapWidth val="219"/>
        <c:overlap val="-27"/>
        <c:axId val="169625520"/>
        <c:axId val="169627088"/>
      </c:barChart>
      <c:catAx>
        <c:axId val="169625520"/>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7088"/>
        <c:crosses val="autoZero"/>
        <c:auto val="1"/>
        <c:lblAlgn val="ctr"/>
        <c:lblOffset val="100"/>
        <c:noMultiLvlLbl val="0"/>
      </c:catAx>
      <c:valAx>
        <c:axId val="169627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552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1'!$L$1</c:f>
              <c:strCache>
                <c:ptCount val="1"/>
                <c:pt idx="0">
                  <c:v>2016/2017</c:v>
                </c:pt>
              </c:strCache>
            </c:strRef>
          </c:tx>
          <c:spPr>
            <a:solidFill>
              <a:schemeClr val="bg1">
                <a:lumMod val="65000"/>
              </a:schemeClr>
            </a:solidFill>
            <a:ln>
              <a:noFill/>
            </a:ln>
            <a:effectLst/>
          </c:spPr>
          <c:invertIfNegative val="0"/>
          <c:dPt>
            <c:idx val="13"/>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4CB2-2B41-ACB3-FA715962FF32}"/>
              </c:ext>
            </c:extLst>
          </c:dPt>
          <c:cat>
            <c:strRef>
              <c:f>'Table 1'!$K$2:$K$15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1'!$L$2:$L$15</c:f>
              <c:numCache>
                <c:formatCode>##0.0</c:formatCode>
                <c:ptCount val="14"/>
                <c:pt idx="0">
                  <c:v>14.6</c:v>
                </c:pt>
                <c:pt idx="1">
                  <c:v>20.100000000000001</c:v>
                </c:pt>
                <c:pt idx="2">
                  <c:v>15.5</c:v>
                </c:pt>
                <c:pt idx="3">
                  <c:v>18.600000000000001</c:v>
                </c:pt>
                <c:pt idx="4">
                  <c:v>13.1</c:v>
                </c:pt>
                <c:pt idx="5">
                  <c:v>17.399999999999999</c:v>
                </c:pt>
                <c:pt idx="6">
                  <c:v>16</c:v>
                </c:pt>
                <c:pt idx="7">
                  <c:v>13.3</c:v>
                </c:pt>
                <c:pt idx="8">
                  <c:v>18.600000000000001</c:v>
                </c:pt>
                <c:pt idx="9">
                  <c:v>17.899999999999999</c:v>
                </c:pt>
                <c:pt idx="10">
                  <c:v>12.3</c:v>
                </c:pt>
                <c:pt idx="11">
                  <c:v>7.7</c:v>
                </c:pt>
                <c:pt idx="12">
                  <c:v>15</c:v>
                </c:pt>
                <c:pt idx="13">
                  <c:v>15.1</c:v>
                </c:pt>
              </c:numCache>
            </c:numRef>
          </c:val>
          <c:extLst>
            <c:ext xmlns:c16="http://schemas.microsoft.com/office/drawing/2014/chart" uri="{C3380CC4-5D6E-409C-BE32-E72D297353CC}">
              <c16:uniqueId val="{00000002-4CB2-2B41-ACB3-FA715962FF32}"/>
            </c:ext>
          </c:extLst>
        </c:ser>
        <c:ser>
          <c:idx val="1"/>
          <c:order val="1"/>
          <c:tx>
            <c:strRef>
              <c:f>'Table 1'!$M$1</c:f>
              <c:strCache>
                <c:ptCount val="1"/>
                <c:pt idx="0">
                  <c:v>2017/2018</c:v>
                </c:pt>
              </c:strCache>
            </c:strRef>
          </c:tx>
          <c:spPr>
            <a:solidFill>
              <a:srgbClr val="FF6600"/>
            </a:solidFill>
            <a:ln>
              <a:noFill/>
            </a:ln>
            <a:effectLst/>
          </c:spPr>
          <c:invertIfNegative val="0"/>
          <c:dPt>
            <c:idx val="13"/>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4CB2-2B41-ACB3-FA715962FF32}"/>
              </c:ext>
            </c:extLst>
          </c:dPt>
          <c:cat>
            <c:strRef>
              <c:f>'Table 1'!$K$2:$K$15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1'!$M$2:$M$15</c:f>
              <c:numCache>
                <c:formatCode>##0.0</c:formatCode>
                <c:ptCount val="14"/>
                <c:pt idx="0">
                  <c:v>16.5</c:v>
                </c:pt>
                <c:pt idx="1">
                  <c:v>22</c:v>
                </c:pt>
                <c:pt idx="2">
                  <c:v>17.100000000000001</c:v>
                </c:pt>
                <c:pt idx="3">
                  <c:v>13.1</c:v>
                </c:pt>
                <c:pt idx="4">
                  <c:v>15.6</c:v>
                </c:pt>
                <c:pt idx="5">
                  <c:v>15.5</c:v>
                </c:pt>
                <c:pt idx="6">
                  <c:v>12.7</c:v>
                </c:pt>
                <c:pt idx="7">
                  <c:v>10.5</c:v>
                </c:pt>
                <c:pt idx="8">
                  <c:v>18.600000000000001</c:v>
                </c:pt>
                <c:pt idx="9">
                  <c:v>23.1</c:v>
                </c:pt>
                <c:pt idx="10">
                  <c:v>10.3</c:v>
                </c:pt>
                <c:pt idx="11">
                  <c:v>10.199999999999999</c:v>
                </c:pt>
                <c:pt idx="12">
                  <c:v>15.9</c:v>
                </c:pt>
                <c:pt idx="13">
                  <c:v>16</c:v>
                </c:pt>
              </c:numCache>
            </c:numRef>
          </c:val>
          <c:extLst>
            <c:ext xmlns:c16="http://schemas.microsoft.com/office/drawing/2014/chart" uri="{C3380CC4-5D6E-409C-BE32-E72D297353CC}">
              <c16:uniqueId val="{00000005-4CB2-2B41-ACB3-FA715962FF32}"/>
            </c:ext>
          </c:extLst>
        </c:ser>
        <c:ser>
          <c:idx val="2"/>
          <c:order val="2"/>
          <c:tx>
            <c:strRef>
              <c:f>'Table 1'!$N$1</c:f>
              <c:strCache>
                <c:ptCount val="1"/>
                <c:pt idx="0">
                  <c:v>2018/2019</c:v>
                </c:pt>
              </c:strCache>
            </c:strRef>
          </c:tx>
          <c:spPr>
            <a:solidFill>
              <a:schemeClr val="accent6"/>
            </a:solidFill>
            <a:ln>
              <a:noFill/>
            </a:ln>
            <a:effectLst/>
          </c:spPr>
          <c:invertIfNegative val="0"/>
          <c:dPt>
            <c:idx val="13"/>
            <c:invertIfNegative val="0"/>
            <c:bubble3D val="0"/>
            <c:spPr>
              <a:pattFill prst="dkDnDiag">
                <a:fgClr>
                  <a:schemeClr val="accent6"/>
                </a:fgClr>
                <a:bgClr>
                  <a:schemeClr val="bg1"/>
                </a:bgClr>
              </a:pattFill>
              <a:ln>
                <a:noFill/>
              </a:ln>
              <a:effectLst/>
            </c:spPr>
            <c:extLst>
              <c:ext xmlns:c16="http://schemas.microsoft.com/office/drawing/2014/chart" uri="{C3380CC4-5D6E-409C-BE32-E72D297353CC}">
                <c16:uniqueId val="{00000007-4CB2-2B41-ACB3-FA715962FF32}"/>
              </c:ext>
            </c:extLst>
          </c:dPt>
          <c:cat>
            <c:strRef>
              <c:f>'Table 1'!$K$2:$K$15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1'!$N$2:$N$15</c:f>
              <c:numCache>
                <c:formatCode>##0.0</c:formatCode>
                <c:ptCount val="14"/>
                <c:pt idx="0">
                  <c:v>19.600000000000001</c:v>
                </c:pt>
                <c:pt idx="1">
                  <c:v>22.1</c:v>
                </c:pt>
                <c:pt idx="2">
                  <c:v>20.399999999999999</c:v>
                </c:pt>
                <c:pt idx="3">
                  <c:v>15.8</c:v>
                </c:pt>
                <c:pt idx="4">
                  <c:v>16.399999999999999</c:v>
                </c:pt>
                <c:pt idx="5">
                  <c:v>15.3</c:v>
                </c:pt>
                <c:pt idx="6">
                  <c:v>16.3</c:v>
                </c:pt>
                <c:pt idx="7">
                  <c:v>14.8</c:v>
                </c:pt>
                <c:pt idx="8">
                  <c:v>19.600000000000001</c:v>
                </c:pt>
                <c:pt idx="9">
                  <c:v>15.8</c:v>
                </c:pt>
                <c:pt idx="10">
                  <c:v>0</c:v>
                </c:pt>
                <c:pt idx="11">
                  <c:v>9.6999999999999993</c:v>
                </c:pt>
                <c:pt idx="12">
                  <c:v>15.1</c:v>
                </c:pt>
                <c:pt idx="13">
                  <c:v>16.100000000000001</c:v>
                </c:pt>
              </c:numCache>
            </c:numRef>
          </c:val>
          <c:extLst>
            <c:ext xmlns:c16="http://schemas.microsoft.com/office/drawing/2014/chart" uri="{C3380CC4-5D6E-409C-BE32-E72D297353CC}">
              <c16:uniqueId val="{00000008-4CB2-2B41-ACB3-FA715962FF32}"/>
            </c:ext>
          </c:extLst>
        </c:ser>
        <c:dLbls>
          <c:showLegendKey val="0"/>
          <c:showVal val="0"/>
          <c:showCatName val="0"/>
          <c:showSerName val="0"/>
          <c:showPercent val="0"/>
          <c:showBubbleSize val="0"/>
        </c:dLbls>
        <c:gapWidth val="219"/>
        <c:overlap val="-27"/>
        <c:axId val="169627872"/>
        <c:axId val="169623560"/>
      </c:barChart>
      <c:catAx>
        <c:axId val="16962787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3560"/>
        <c:crosses val="autoZero"/>
        <c:auto val="1"/>
        <c:lblAlgn val="ctr"/>
        <c:lblOffset val="100"/>
        <c:noMultiLvlLbl val="0"/>
      </c:catAx>
      <c:valAx>
        <c:axId val="1696235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78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1'!$Q$1</c:f>
              <c:strCache>
                <c:ptCount val="1"/>
                <c:pt idx="0">
                  <c:v>2016/2017</c:v>
                </c:pt>
              </c:strCache>
            </c:strRef>
          </c:tx>
          <c:spPr>
            <a:solidFill>
              <a:schemeClr val="bg1">
                <a:lumMod val="65000"/>
              </a:schemeClr>
            </a:solidFill>
            <a:ln>
              <a:noFill/>
            </a:ln>
            <a:effectLst/>
          </c:spPr>
          <c:invertIfNegative val="0"/>
          <c:cat>
            <c:strRef>
              <c:f>'Table 1'!$P$2:$P$7</c:f>
              <c:strCache>
                <c:ptCount val="6"/>
                <c:pt idx="0">
                  <c:v>Hosp03</c:v>
                </c:pt>
                <c:pt idx="1">
                  <c:v>Hosp05</c:v>
                </c:pt>
                <c:pt idx="2">
                  <c:v>Hosp09</c:v>
                </c:pt>
                <c:pt idx="3">
                  <c:v>Hosp25</c:v>
                </c:pt>
                <c:pt idx="4">
                  <c:v>AllHospExcSOON</c:v>
                </c:pt>
                <c:pt idx="5">
                  <c:v>AllHospON</c:v>
                </c:pt>
              </c:strCache>
            </c:strRef>
          </c:cat>
          <c:val>
            <c:numRef>
              <c:f>'Table 1'!$Q$2:$Q$7</c:f>
              <c:numCache>
                <c:formatCode>##0.0</c:formatCode>
                <c:ptCount val="6"/>
                <c:pt idx="0">
                  <c:v>20</c:v>
                </c:pt>
                <c:pt idx="1">
                  <c:v>13</c:v>
                </c:pt>
                <c:pt idx="2">
                  <c:v>17.8</c:v>
                </c:pt>
                <c:pt idx="3">
                  <c:v>9</c:v>
                </c:pt>
                <c:pt idx="4">
                  <c:v>15</c:v>
                </c:pt>
                <c:pt idx="5">
                  <c:v>15.1</c:v>
                </c:pt>
              </c:numCache>
            </c:numRef>
          </c:val>
          <c:extLst>
            <c:ext xmlns:c16="http://schemas.microsoft.com/office/drawing/2014/chart" uri="{C3380CC4-5D6E-409C-BE32-E72D297353CC}">
              <c16:uniqueId val="{00000000-A787-954D-8AD1-DA2760C010BC}"/>
            </c:ext>
          </c:extLst>
        </c:ser>
        <c:ser>
          <c:idx val="1"/>
          <c:order val="1"/>
          <c:tx>
            <c:strRef>
              <c:f>'Table 1'!$R$1</c:f>
              <c:strCache>
                <c:ptCount val="1"/>
                <c:pt idx="0">
                  <c:v>2017/2018</c:v>
                </c:pt>
              </c:strCache>
            </c:strRef>
          </c:tx>
          <c:spPr>
            <a:solidFill>
              <a:srgbClr val="FF6600"/>
            </a:solidFill>
            <a:ln>
              <a:noFill/>
            </a:ln>
            <a:effectLst/>
          </c:spPr>
          <c:invertIfNegative val="0"/>
          <c:cat>
            <c:strRef>
              <c:f>'Table 1'!$P$2:$P$7</c:f>
              <c:strCache>
                <c:ptCount val="6"/>
                <c:pt idx="0">
                  <c:v>Hosp03</c:v>
                </c:pt>
                <c:pt idx="1">
                  <c:v>Hosp05</c:v>
                </c:pt>
                <c:pt idx="2">
                  <c:v>Hosp09</c:v>
                </c:pt>
                <c:pt idx="3">
                  <c:v>Hosp25</c:v>
                </c:pt>
                <c:pt idx="4">
                  <c:v>AllHospExcSOON</c:v>
                </c:pt>
                <c:pt idx="5">
                  <c:v>AllHospON</c:v>
                </c:pt>
              </c:strCache>
            </c:strRef>
          </c:cat>
          <c:val>
            <c:numRef>
              <c:f>'Table 1'!$R$2:$R$7</c:f>
              <c:numCache>
                <c:formatCode>##0.0</c:formatCode>
                <c:ptCount val="6"/>
                <c:pt idx="0">
                  <c:v>21.2</c:v>
                </c:pt>
                <c:pt idx="1">
                  <c:v>18.399999999999999</c:v>
                </c:pt>
                <c:pt idx="2">
                  <c:v>19.2</c:v>
                </c:pt>
                <c:pt idx="3">
                  <c:v>10.9</c:v>
                </c:pt>
                <c:pt idx="4">
                  <c:v>15.9</c:v>
                </c:pt>
                <c:pt idx="5">
                  <c:v>16</c:v>
                </c:pt>
              </c:numCache>
            </c:numRef>
          </c:val>
          <c:extLst>
            <c:ext xmlns:c16="http://schemas.microsoft.com/office/drawing/2014/chart" uri="{C3380CC4-5D6E-409C-BE32-E72D297353CC}">
              <c16:uniqueId val="{00000001-A787-954D-8AD1-DA2760C010BC}"/>
            </c:ext>
          </c:extLst>
        </c:ser>
        <c:ser>
          <c:idx val="2"/>
          <c:order val="2"/>
          <c:tx>
            <c:strRef>
              <c:f>'Table 1'!$S$1</c:f>
              <c:strCache>
                <c:ptCount val="1"/>
                <c:pt idx="0">
                  <c:v>2018/2019</c:v>
                </c:pt>
              </c:strCache>
            </c:strRef>
          </c:tx>
          <c:spPr>
            <a:solidFill>
              <a:schemeClr val="accent6"/>
            </a:solidFill>
            <a:ln>
              <a:noFill/>
            </a:ln>
            <a:effectLst/>
          </c:spPr>
          <c:invertIfNegative val="0"/>
          <c:cat>
            <c:strRef>
              <c:f>'Table 1'!$P$2:$P$7</c:f>
              <c:strCache>
                <c:ptCount val="6"/>
                <c:pt idx="0">
                  <c:v>Hosp03</c:v>
                </c:pt>
                <c:pt idx="1">
                  <c:v>Hosp05</c:v>
                </c:pt>
                <c:pt idx="2">
                  <c:v>Hosp09</c:v>
                </c:pt>
                <c:pt idx="3">
                  <c:v>Hosp25</c:v>
                </c:pt>
                <c:pt idx="4">
                  <c:v>AllHospExcSOON</c:v>
                </c:pt>
                <c:pt idx="5">
                  <c:v>AllHospON</c:v>
                </c:pt>
              </c:strCache>
            </c:strRef>
          </c:cat>
          <c:val>
            <c:numRef>
              <c:f>'Table 1'!$S$2:$S$7</c:f>
              <c:numCache>
                <c:formatCode>##0.0</c:formatCode>
                <c:ptCount val="6"/>
                <c:pt idx="0">
                  <c:v>20.100000000000001</c:v>
                </c:pt>
                <c:pt idx="1">
                  <c:v>15.5</c:v>
                </c:pt>
                <c:pt idx="2">
                  <c:v>27.7</c:v>
                </c:pt>
                <c:pt idx="3">
                  <c:v>14.6</c:v>
                </c:pt>
                <c:pt idx="4">
                  <c:v>15.1</c:v>
                </c:pt>
                <c:pt idx="5">
                  <c:v>16.100000000000001</c:v>
                </c:pt>
              </c:numCache>
            </c:numRef>
          </c:val>
          <c:extLst>
            <c:ext xmlns:c16="http://schemas.microsoft.com/office/drawing/2014/chart" uri="{C3380CC4-5D6E-409C-BE32-E72D297353CC}">
              <c16:uniqueId val="{00000002-A787-954D-8AD1-DA2760C010BC}"/>
            </c:ext>
          </c:extLst>
        </c:ser>
        <c:dLbls>
          <c:showLegendKey val="0"/>
          <c:showVal val="0"/>
          <c:showCatName val="0"/>
          <c:showSerName val="0"/>
          <c:showPercent val="0"/>
          <c:showBubbleSize val="0"/>
        </c:dLbls>
        <c:gapWidth val="219"/>
        <c:overlap val="-27"/>
        <c:axId val="169628264"/>
        <c:axId val="169626304"/>
      </c:barChart>
      <c:catAx>
        <c:axId val="16962826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6304"/>
        <c:crosses val="autoZero"/>
        <c:auto val="1"/>
        <c:lblAlgn val="ctr"/>
        <c:lblOffset val="100"/>
        <c:noMultiLvlLbl val="0"/>
      </c:catAx>
      <c:valAx>
        <c:axId val="169626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 (%)</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82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1'!$I$40</c:f>
              <c:strCache>
                <c:ptCount val="1"/>
                <c:pt idx="0">
                  <c:v>FY2018-2019</c:v>
                </c:pt>
              </c:strCache>
            </c:strRef>
          </c:tx>
          <c:spPr>
            <a:solidFill>
              <a:srgbClr val="FF6600"/>
            </a:solidFill>
            <a:ln>
              <a:noFill/>
            </a:ln>
            <a:effectLst/>
          </c:spPr>
          <c:invertIfNegative val="0"/>
          <c:dPt>
            <c:idx val="10"/>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1-C824-48B0-9D25-0FA3891A314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1'!$H$41:$H$65</c:f>
              <c:strCache>
                <c:ptCount val="25"/>
                <c:pt idx="0">
                  <c:v>Hosp02</c:v>
                </c:pt>
                <c:pt idx="1">
                  <c:v>Hosp03</c:v>
                </c:pt>
                <c:pt idx="2">
                  <c:v>Hosp12</c:v>
                </c:pt>
                <c:pt idx="3">
                  <c:v>Hosp06</c:v>
                </c:pt>
                <c:pt idx="4">
                  <c:v>Hosp10</c:v>
                </c:pt>
                <c:pt idx="5">
                  <c:v>Hosp18</c:v>
                </c:pt>
                <c:pt idx="6">
                  <c:v>Hosp15</c:v>
                </c:pt>
                <c:pt idx="7">
                  <c:v>Hosp11</c:v>
                </c:pt>
                <c:pt idx="8">
                  <c:v>Hosp08</c:v>
                </c:pt>
                <c:pt idx="9">
                  <c:v>Hosp09</c:v>
                </c:pt>
                <c:pt idx="10">
                  <c:v>AllHospON</c:v>
                </c:pt>
                <c:pt idx="11">
                  <c:v>Hosp24</c:v>
                </c:pt>
                <c:pt idx="12">
                  <c:v>Hosp22</c:v>
                </c:pt>
                <c:pt idx="13">
                  <c:v>Hosp04</c:v>
                </c:pt>
                <c:pt idx="14">
                  <c:v>Hosp23</c:v>
                </c:pt>
                <c:pt idx="15">
                  <c:v>AllHospExcSOON</c:v>
                </c:pt>
                <c:pt idx="16">
                  <c:v>Hosp05</c:v>
                </c:pt>
                <c:pt idx="17">
                  <c:v>Hosp19</c:v>
                </c:pt>
                <c:pt idx="18">
                  <c:v>Hosp07</c:v>
                </c:pt>
                <c:pt idx="19">
                  <c:v>Hosp25</c:v>
                </c:pt>
                <c:pt idx="20">
                  <c:v>Hosp20</c:v>
                </c:pt>
                <c:pt idx="21">
                  <c:v>Hosp17</c:v>
                </c:pt>
                <c:pt idx="22">
                  <c:v>Hosp16</c:v>
                </c:pt>
                <c:pt idx="23">
                  <c:v>Hosp01</c:v>
                </c:pt>
                <c:pt idx="24">
                  <c:v>Hosp13</c:v>
                </c:pt>
              </c:strCache>
            </c:strRef>
          </c:cat>
          <c:val>
            <c:numRef>
              <c:f>'Table 1'!$I$41:$I$65</c:f>
              <c:numCache>
                <c:formatCode>General</c:formatCode>
                <c:ptCount val="25"/>
                <c:pt idx="0">
                  <c:v>44.1</c:v>
                </c:pt>
                <c:pt idx="1">
                  <c:v>45.8</c:v>
                </c:pt>
                <c:pt idx="2">
                  <c:v>50</c:v>
                </c:pt>
                <c:pt idx="3">
                  <c:v>50.8</c:v>
                </c:pt>
                <c:pt idx="4">
                  <c:v>52.4</c:v>
                </c:pt>
                <c:pt idx="5">
                  <c:v>54</c:v>
                </c:pt>
                <c:pt idx="6">
                  <c:v>56.9</c:v>
                </c:pt>
                <c:pt idx="7">
                  <c:v>59.2</c:v>
                </c:pt>
                <c:pt idx="8">
                  <c:v>72.7</c:v>
                </c:pt>
                <c:pt idx="9">
                  <c:v>74.599999999999994</c:v>
                </c:pt>
                <c:pt idx="10">
                  <c:v>76.3</c:v>
                </c:pt>
                <c:pt idx="11">
                  <c:v>76.400000000000006</c:v>
                </c:pt>
                <c:pt idx="12">
                  <c:v>78.099999999999994</c:v>
                </c:pt>
                <c:pt idx="13">
                  <c:v>78.7</c:v>
                </c:pt>
                <c:pt idx="14">
                  <c:v>80</c:v>
                </c:pt>
                <c:pt idx="15">
                  <c:v>83.1</c:v>
                </c:pt>
                <c:pt idx="16">
                  <c:v>85</c:v>
                </c:pt>
                <c:pt idx="17">
                  <c:v>85.1</c:v>
                </c:pt>
                <c:pt idx="18">
                  <c:v>85.4</c:v>
                </c:pt>
                <c:pt idx="19">
                  <c:v>85.6</c:v>
                </c:pt>
                <c:pt idx="20">
                  <c:v>86.2</c:v>
                </c:pt>
                <c:pt idx="21">
                  <c:v>88.4</c:v>
                </c:pt>
                <c:pt idx="22">
                  <c:v>89.6</c:v>
                </c:pt>
                <c:pt idx="23">
                  <c:v>89.7</c:v>
                </c:pt>
                <c:pt idx="24">
                  <c:v>92.1</c:v>
                </c:pt>
              </c:numCache>
            </c:numRef>
          </c:val>
          <c:extLst>
            <c:ext xmlns:c16="http://schemas.microsoft.com/office/drawing/2014/chart" uri="{C3380CC4-5D6E-409C-BE32-E72D297353CC}">
              <c16:uniqueId val="{00000002-C824-48B0-9D25-0FA3891A3143}"/>
            </c:ext>
          </c:extLst>
        </c:ser>
        <c:dLbls>
          <c:dLblPos val="outEnd"/>
          <c:showLegendKey val="0"/>
          <c:showVal val="1"/>
          <c:showCatName val="0"/>
          <c:showSerName val="0"/>
          <c:showPercent val="0"/>
          <c:showBubbleSize val="0"/>
        </c:dLbls>
        <c:gapWidth val="219"/>
        <c:overlap val="-27"/>
        <c:axId val="169629440"/>
        <c:axId val="169623168"/>
      </c:barChart>
      <c:catAx>
        <c:axId val="169629440"/>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3168"/>
        <c:crosses val="autoZero"/>
        <c:auto val="1"/>
        <c:lblAlgn val="ctr"/>
        <c:lblOffset val="100"/>
        <c:noMultiLvlLbl val="0"/>
      </c:catAx>
      <c:valAx>
        <c:axId val="16962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9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1'!$L$2</c:f>
              <c:strCache>
                <c:ptCount val="1"/>
                <c:pt idx="0">
                  <c:v>FY2016-2017</c:v>
                </c:pt>
              </c:strCache>
            </c:strRef>
          </c:tx>
          <c:spPr>
            <a:solidFill>
              <a:schemeClr val="bg1">
                <a:lumMod val="65000"/>
              </a:schemeClr>
            </a:solidFill>
            <a:ln>
              <a:noFill/>
            </a:ln>
            <a:effectLst/>
          </c:spPr>
          <c:invertIfNegative val="0"/>
          <c:dPt>
            <c:idx val="10"/>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1573-47C8-BDF8-A6B62CF07A6D}"/>
              </c:ext>
            </c:extLst>
          </c:dPt>
          <c:cat>
            <c:strRef>
              <c:f>'Table 1'!$K$3:$K$13</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1'!$L$3:$L$13</c:f>
              <c:numCache>
                <c:formatCode>General</c:formatCode>
                <c:ptCount val="11"/>
                <c:pt idx="0">
                  <c:v>75.099999999999994</c:v>
                </c:pt>
                <c:pt idx="1">
                  <c:v>54.3</c:v>
                </c:pt>
                <c:pt idx="2">
                  <c:v>66.7</c:v>
                </c:pt>
                <c:pt idx="3">
                  <c:v>33.700000000000003</c:v>
                </c:pt>
                <c:pt idx="4">
                  <c:v>70.900000000000006</c:v>
                </c:pt>
                <c:pt idx="5">
                  <c:v>90.1</c:v>
                </c:pt>
                <c:pt idx="6">
                  <c:v>32.1</c:v>
                </c:pt>
                <c:pt idx="7">
                  <c:v>89.8</c:v>
                </c:pt>
                <c:pt idx="8">
                  <c:v>89.7</c:v>
                </c:pt>
                <c:pt idx="9">
                  <c:v>84.1</c:v>
                </c:pt>
                <c:pt idx="10">
                  <c:v>75.8</c:v>
                </c:pt>
              </c:numCache>
            </c:numRef>
          </c:val>
          <c:extLst>
            <c:ext xmlns:c16="http://schemas.microsoft.com/office/drawing/2014/chart" uri="{C3380CC4-5D6E-409C-BE32-E72D297353CC}">
              <c16:uniqueId val="{00000002-1573-47C8-BDF8-A6B62CF07A6D}"/>
            </c:ext>
          </c:extLst>
        </c:ser>
        <c:ser>
          <c:idx val="1"/>
          <c:order val="1"/>
          <c:tx>
            <c:strRef>
              <c:f>'Table 1'!$M$2</c:f>
              <c:strCache>
                <c:ptCount val="1"/>
                <c:pt idx="0">
                  <c:v>FY2017-2018</c:v>
                </c:pt>
              </c:strCache>
            </c:strRef>
          </c:tx>
          <c:spPr>
            <a:solidFill>
              <a:srgbClr val="FF6600"/>
            </a:solidFill>
            <a:ln>
              <a:noFill/>
            </a:ln>
            <a:effectLst/>
          </c:spPr>
          <c:invertIfNegative val="0"/>
          <c:dPt>
            <c:idx val="10"/>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1573-47C8-BDF8-A6B62CF07A6D}"/>
              </c:ext>
            </c:extLst>
          </c:dPt>
          <c:cat>
            <c:strRef>
              <c:f>'Table 1'!$K$3:$K$13</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1'!$M$3:$M$13</c:f>
              <c:numCache>
                <c:formatCode>General</c:formatCode>
                <c:ptCount val="11"/>
                <c:pt idx="0">
                  <c:v>75.7</c:v>
                </c:pt>
                <c:pt idx="1">
                  <c:v>58.1</c:v>
                </c:pt>
                <c:pt idx="2">
                  <c:v>72.2</c:v>
                </c:pt>
                <c:pt idx="3">
                  <c:v>42.8</c:v>
                </c:pt>
                <c:pt idx="4">
                  <c:v>45.2</c:v>
                </c:pt>
                <c:pt idx="5">
                  <c:v>82</c:v>
                </c:pt>
                <c:pt idx="6">
                  <c:v>79.2</c:v>
                </c:pt>
                <c:pt idx="7">
                  <c:v>86.8</c:v>
                </c:pt>
                <c:pt idx="8">
                  <c:v>50</c:v>
                </c:pt>
                <c:pt idx="9">
                  <c:v>83.3</c:v>
                </c:pt>
                <c:pt idx="10">
                  <c:v>75.5</c:v>
                </c:pt>
              </c:numCache>
            </c:numRef>
          </c:val>
          <c:extLst>
            <c:ext xmlns:c16="http://schemas.microsoft.com/office/drawing/2014/chart" uri="{C3380CC4-5D6E-409C-BE32-E72D297353CC}">
              <c16:uniqueId val="{00000005-1573-47C8-BDF8-A6B62CF07A6D}"/>
            </c:ext>
          </c:extLst>
        </c:ser>
        <c:ser>
          <c:idx val="2"/>
          <c:order val="2"/>
          <c:tx>
            <c:strRef>
              <c:f>'Table 1'!$N$2</c:f>
              <c:strCache>
                <c:ptCount val="1"/>
                <c:pt idx="0">
                  <c:v>FY2018-2019</c:v>
                </c:pt>
              </c:strCache>
            </c:strRef>
          </c:tx>
          <c:spPr>
            <a:solidFill>
              <a:schemeClr val="accent2"/>
            </a:solidFill>
            <a:ln>
              <a:noFill/>
            </a:ln>
            <a:effectLst/>
          </c:spPr>
          <c:invertIfNegative val="0"/>
          <c:dPt>
            <c:idx val="10"/>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1573-47C8-BDF8-A6B62CF07A6D}"/>
              </c:ext>
            </c:extLst>
          </c:dPt>
          <c:cat>
            <c:strRef>
              <c:f>'Table 1'!$K$3:$K$13</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1'!$N$3:$N$13</c:f>
              <c:numCache>
                <c:formatCode>General</c:formatCode>
                <c:ptCount val="11"/>
                <c:pt idx="0">
                  <c:v>78.7</c:v>
                </c:pt>
                <c:pt idx="1">
                  <c:v>59.2</c:v>
                </c:pt>
                <c:pt idx="2">
                  <c:v>50</c:v>
                </c:pt>
                <c:pt idx="3">
                  <c:v>0</c:v>
                </c:pt>
                <c:pt idx="4">
                  <c:v>56.9</c:v>
                </c:pt>
                <c:pt idx="5">
                  <c:v>89.6</c:v>
                </c:pt>
                <c:pt idx="6">
                  <c:v>85.1</c:v>
                </c:pt>
                <c:pt idx="7">
                  <c:v>78.099999999999994</c:v>
                </c:pt>
                <c:pt idx="8">
                  <c:v>80</c:v>
                </c:pt>
                <c:pt idx="9">
                  <c:v>83.1</c:v>
                </c:pt>
                <c:pt idx="10">
                  <c:v>76.3</c:v>
                </c:pt>
              </c:numCache>
            </c:numRef>
          </c:val>
          <c:extLst>
            <c:ext xmlns:c16="http://schemas.microsoft.com/office/drawing/2014/chart" uri="{C3380CC4-5D6E-409C-BE32-E72D297353CC}">
              <c16:uniqueId val="{00000008-1573-47C8-BDF8-A6B62CF07A6D}"/>
            </c:ext>
          </c:extLst>
        </c:ser>
        <c:dLbls>
          <c:showLegendKey val="0"/>
          <c:showVal val="0"/>
          <c:showCatName val="0"/>
          <c:showSerName val="0"/>
          <c:showPercent val="0"/>
          <c:showBubbleSize val="0"/>
        </c:dLbls>
        <c:gapWidth val="219"/>
        <c:overlap val="-27"/>
        <c:axId val="169624344"/>
        <c:axId val="169626696"/>
      </c:barChart>
      <c:catAx>
        <c:axId val="16962434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6696"/>
        <c:crosses val="autoZero"/>
        <c:auto val="1"/>
        <c:lblAlgn val="ctr"/>
        <c:lblOffset val="100"/>
        <c:noMultiLvlLbl val="0"/>
      </c:catAx>
      <c:valAx>
        <c:axId val="169626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 (%)</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62434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1'!$Q$2</c:f>
              <c:strCache>
                <c:ptCount val="1"/>
                <c:pt idx="0">
                  <c:v>FY2016-2017</c:v>
                </c:pt>
              </c:strCache>
            </c:strRef>
          </c:tx>
          <c:spPr>
            <a:solidFill>
              <a:schemeClr val="bg1">
                <a:lumMod val="65000"/>
              </a:schemeClr>
            </a:solidFill>
            <a:ln>
              <a:noFill/>
            </a:ln>
            <a:effectLst/>
          </c:spPr>
          <c:invertIfNegative val="0"/>
          <c:dPt>
            <c:idx val="13"/>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AADF-40F9-87A4-DDEAB7563F28}"/>
              </c:ext>
            </c:extLst>
          </c:dPt>
          <c:cat>
            <c:strRef>
              <c:f>'Table 1'!$P$3:$P$16</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1'!$Q$3:$Q$16</c:f>
              <c:numCache>
                <c:formatCode>General</c:formatCode>
                <c:ptCount val="14"/>
                <c:pt idx="0">
                  <c:v>86</c:v>
                </c:pt>
                <c:pt idx="1">
                  <c:v>49.6</c:v>
                </c:pt>
                <c:pt idx="2">
                  <c:v>53.2</c:v>
                </c:pt>
                <c:pt idx="3">
                  <c:v>87.8</c:v>
                </c:pt>
                <c:pt idx="4">
                  <c:v>88.5</c:v>
                </c:pt>
                <c:pt idx="5">
                  <c:v>54.3</c:v>
                </c:pt>
                <c:pt idx="6">
                  <c:v>86.6</c:v>
                </c:pt>
                <c:pt idx="7">
                  <c:v>90.5</c:v>
                </c:pt>
                <c:pt idx="8">
                  <c:v>72.3</c:v>
                </c:pt>
                <c:pt idx="9">
                  <c:v>86.7</c:v>
                </c:pt>
                <c:pt idx="10">
                  <c:v>63.9</c:v>
                </c:pt>
                <c:pt idx="11">
                  <c:v>79</c:v>
                </c:pt>
                <c:pt idx="12">
                  <c:v>84.1</c:v>
                </c:pt>
                <c:pt idx="13">
                  <c:v>75.8</c:v>
                </c:pt>
              </c:numCache>
            </c:numRef>
          </c:val>
          <c:extLst>
            <c:ext xmlns:c16="http://schemas.microsoft.com/office/drawing/2014/chart" uri="{C3380CC4-5D6E-409C-BE32-E72D297353CC}">
              <c16:uniqueId val="{00000002-AADF-40F9-87A4-DDEAB7563F28}"/>
            </c:ext>
          </c:extLst>
        </c:ser>
        <c:ser>
          <c:idx val="1"/>
          <c:order val="1"/>
          <c:tx>
            <c:strRef>
              <c:f>'Table 1'!$R$2</c:f>
              <c:strCache>
                <c:ptCount val="1"/>
                <c:pt idx="0">
                  <c:v>FY2017-2018</c:v>
                </c:pt>
              </c:strCache>
            </c:strRef>
          </c:tx>
          <c:spPr>
            <a:solidFill>
              <a:srgbClr val="FF6600"/>
            </a:solidFill>
            <a:ln>
              <a:noFill/>
            </a:ln>
            <a:effectLst/>
          </c:spPr>
          <c:invertIfNegative val="0"/>
          <c:dPt>
            <c:idx val="13"/>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AADF-40F9-87A4-DDEAB7563F28}"/>
              </c:ext>
            </c:extLst>
          </c:dPt>
          <c:cat>
            <c:strRef>
              <c:f>'Table 1'!$P$3:$P$16</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1'!$R$3:$R$16</c:f>
              <c:numCache>
                <c:formatCode>General</c:formatCode>
                <c:ptCount val="14"/>
                <c:pt idx="0">
                  <c:v>88.5</c:v>
                </c:pt>
                <c:pt idx="1">
                  <c:v>41.5</c:v>
                </c:pt>
                <c:pt idx="2">
                  <c:v>42.3</c:v>
                </c:pt>
                <c:pt idx="3">
                  <c:v>89.3</c:v>
                </c:pt>
                <c:pt idx="4">
                  <c:v>87.4</c:v>
                </c:pt>
                <c:pt idx="5">
                  <c:v>52.5</c:v>
                </c:pt>
                <c:pt idx="6">
                  <c:v>87.4</c:v>
                </c:pt>
                <c:pt idx="7">
                  <c:v>89.3</c:v>
                </c:pt>
                <c:pt idx="8">
                  <c:v>76.400000000000006</c:v>
                </c:pt>
                <c:pt idx="9">
                  <c:v>87.4</c:v>
                </c:pt>
                <c:pt idx="10">
                  <c:v>74.3</c:v>
                </c:pt>
                <c:pt idx="11">
                  <c:v>80</c:v>
                </c:pt>
                <c:pt idx="12">
                  <c:v>83.3</c:v>
                </c:pt>
                <c:pt idx="13">
                  <c:v>75.5</c:v>
                </c:pt>
              </c:numCache>
            </c:numRef>
          </c:val>
          <c:extLst>
            <c:ext xmlns:c16="http://schemas.microsoft.com/office/drawing/2014/chart" uri="{C3380CC4-5D6E-409C-BE32-E72D297353CC}">
              <c16:uniqueId val="{00000005-AADF-40F9-87A4-DDEAB7563F28}"/>
            </c:ext>
          </c:extLst>
        </c:ser>
        <c:ser>
          <c:idx val="2"/>
          <c:order val="2"/>
          <c:tx>
            <c:strRef>
              <c:f>'Table 1'!$S$2</c:f>
              <c:strCache>
                <c:ptCount val="1"/>
                <c:pt idx="0">
                  <c:v>FY2018-2019</c:v>
                </c:pt>
              </c:strCache>
            </c:strRef>
          </c:tx>
          <c:spPr>
            <a:solidFill>
              <a:schemeClr val="accent2"/>
            </a:solidFill>
            <a:ln>
              <a:noFill/>
            </a:ln>
            <a:effectLst/>
          </c:spPr>
          <c:invertIfNegative val="0"/>
          <c:dPt>
            <c:idx val="13"/>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AADF-40F9-87A4-DDEAB7563F28}"/>
              </c:ext>
            </c:extLst>
          </c:dPt>
          <c:cat>
            <c:strRef>
              <c:f>'Table 1'!$P$3:$P$16</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1'!$S$3:$S$16</c:f>
              <c:numCache>
                <c:formatCode>General</c:formatCode>
                <c:ptCount val="14"/>
                <c:pt idx="0">
                  <c:v>89.7</c:v>
                </c:pt>
                <c:pt idx="1">
                  <c:v>44.1</c:v>
                </c:pt>
                <c:pt idx="2">
                  <c:v>50.8</c:v>
                </c:pt>
                <c:pt idx="3">
                  <c:v>85.4</c:v>
                </c:pt>
                <c:pt idx="4">
                  <c:v>72.7</c:v>
                </c:pt>
                <c:pt idx="5">
                  <c:v>52.4</c:v>
                </c:pt>
                <c:pt idx="6">
                  <c:v>92.1</c:v>
                </c:pt>
                <c:pt idx="7">
                  <c:v>88.4</c:v>
                </c:pt>
                <c:pt idx="8">
                  <c:v>54</c:v>
                </c:pt>
                <c:pt idx="9">
                  <c:v>86.2</c:v>
                </c:pt>
                <c:pt idx="10">
                  <c:v>0</c:v>
                </c:pt>
                <c:pt idx="11">
                  <c:v>76.400000000000006</c:v>
                </c:pt>
                <c:pt idx="12">
                  <c:v>83.1</c:v>
                </c:pt>
                <c:pt idx="13">
                  <c:v>76.3</c:v>
                </c:pt>
              </c:numCache>
            </c:numRef>
          </c:val>
          <c:extLst>
            <c:ext xmlns:c16="http://schemas.microsoft.com/office/drawing/2014/chart" uri="{C3380CC4-5D6E-409C-BE32-E72D297353CC}">
              <c16:uniqueId val="{00000008-AADF-40F9-87A4-DDEAB7563F28}"/>
            </c:ext>
          </c:extLst>
        </c:ser>
        <c:dLbls>
          <c:showLegendKey val="0"/>
          <c:showVal val="0"/>
          <c:showCatName val="0"/>
          <c:showSerName val="0"/>
          <c:showPercent val="0"/>
          <c:showBubbleSize val="0"/>
        </c:dLbls>
        <c:gapWidth val="219"/>
        <c:overlap val="-27"/>
        <c:axId val="170608608"/>
        <c:axId val="170605864"/>
      </c:barChart>
      <c:catAx>
        <c:axId val="17060860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5864"/>
        <c:crosses val="autoZero"/>
        <c:auto val="1"/>
        <c:lblAlgn val="ctr"/>
        <c:lblOffset val="100"/>
        <c:noMultiLvlLbl val="0"/>
      </c:catAx>
      <c:valAx>
        <c:axId val="170605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 (%)</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860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1'!$H$3</c:f>
              <c:strCache>
                <c:ptCount val="1"/>
                <c:pt idx="0">
                  <c:v>2016-2017</c:v>
                </c:pt>
              </c:strCache>
            </c:strRef>
          </c:tx>
          <c:spPr>
            <a:solidFill>
              <a:schemeClr val="bg1">
                <a:lumMod val="65000"/>
              </a:schemeClr>
            </a:solidFill>
            <a:ln>
              <a:noFill/>
            </a:ln>
            <a:effectLst/>
          </c:spPr>
          <c:invertIfNegative val="0"/>
          <c:dPt>
            <c:idx val="10"/>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2055-4358-9594-E749830FF405}"/>
              </c:ext>
            </c:extLst>
          </c:dPt>
          <c:cat>
            <c:strRef>
              <c:f>'Table 1'!$G$4:$G$14</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1'!$H$4:$H$14</c:f>
              <c:numCache>
                <c:formatCode>##0.0</c:formatCode>
                <c:ptCount val="11"/>
                <c:pt idx="0">
                  <c:v>7.2</c:v>
                </c:pt>
                <c:pt idx="1">
                  <c:v>11.9</c:v>
                </c:pt>
                <c:pt idx="2">
                  <c:v>5.7</c:v>
                </c:pt>
                <c:pt idx="3">
                  <c:v>8</c:v>
                </c:pt>
                <c:pt idx="4">
                  <c:v>8.5</c:v>
                </c:pt>
                <c:pt idx="5">
                  <c:v>7.5</c:v>
                </c:pt>
                <c:pt idx="6">
                  <c:v>5.5</c:v>
                </c:pt>
                <c:pt idx="7">
                  <c:v>10.199999999999999</c:v>
                </c:pt>
                <c:pt idx="8">
                  <c:v>3.1</c:v>
                </c:pt>
                <c:pt idx="9">
                  <c:v>9.1999999999999993</c:v>
                </c:pt>
                <c:pt idx="10">
                  <c:v>8.5</c:v>
                </c:pt>
              </c:numCache>
            </c:numRef>
          </c:val>
          <c:extLst>
            <c:ext xmlns:c16="http://schemas.microsoft.com/office/drawing/2014/chart" uri="{C3380CC4-5D6E-409C-BE32-E72D297353CC}">
              <c16:uniqueId val="{00000002-2055-4358-9594-E749830FF405}"/>
            </c:ext>
          </c:extLst>
        </c:ser>
        <c:ser>
          <c:idx val="1"/>
          <c:order val="1"/>
          <c:tx>
            <c:strRef>
              <c:f>'Table 1'!$I$3</c:f>
              <c:strCache>
                <c:ptCount val="1"/>
                <c:pt idx="0">
                  <c:v>2017-2018</c:v>
                </c:pt>
              </c:strCache>
            </c:strRef>
          </c:tx>
          <c:spPr>
            <a:solidFill>
              <a:srgbClr val="FF6600"/>
            </a:solidFill>
            <a:ln>
              <a:noFill/>
            </a:ln>
            <a:effectLst/>
          </c:spPr>
          <c:invertIfNegative val="0"/>
          <c:dPt>
            <c:idx val="10"/>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2055-4358-9594-E749830FF405}"/>
              </c:ext>
            </c:extLst>
          </c:dPt>
          <c:cat>
            <c:strRef>
              <c:f>'Table 1'!$G$4:$G$14</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1'!$I$4:$I$14</c:f>
              <c:numCache>
                <c:formatCode>##0.0</c:formatCode>
                <c:ptCount val="11"/>
                <c:pt idx="0">
                  <c:v>7</c:v>
                </c:pt>
                <c:pt idx="1">
                  <c:v>10.8</c:v>
                </c:pt>
                <c:pt idx="2">
                  <c:v>5.9</c:v>
                </c:pt>
                <c:pt idx="3">
                  <c:v>8.8000000000000007</c:v>
                </c:pt>
                <c:pt idx="4">
                  <c:v>9.1999999999999993</c:v>
                </c:pt>
                <c:pt idx="5">
                  <c:v>7.7</c:v>
                </c:pt>
                <c:pt idx="6">
                  <c:v>8.8000000000000007</c:v>
                </c:pt>
                <c:pt idx="7">
                  <c:v>10.199999999999999</c:v>
                </c:pt>
                <c:pt idx="8">
                  <c:v>4.5</c:v>
                </c:pt>
                <c:pt idx="9">
                  <c:v>9.3000000000000007</c:v>
                </c:pt>
                <c:pt idx="10">
                  <c:v>8.8000000000000007</c:v>
                </c:pt>
              </c:numCache>
            </c:numRef>
          </c:val>
          <c:extLst>
            <c:ext xmlns:c16="http://schemas.microsoft.com/office/drawing/2014/chart" uri="{C3380CC4-5D6E-409C-BE32-E72D297353CC}">
              <c16:uniqueId val="{00000005-2055-4358-9594-E749830FF405}"/>
            </c:ext>
          </c:extLst>
        </c:ser>
        <c:ser>
          <c:idx val="2"/>
          <c:order val="2"/>
          <c:tx>
            <c:strRef>
              <c:f>'Table 1'!$J$3</c:f>
              <c:strCache>
                <c:ptCount val="1"/>
                <c:pt idx="0">
                  <c:v>2018-2019</c:v>
                </c:pt>
              </c:strCache>
            </c:strRef>
          </c:tx>
          <c:spPr>
            <a:solidFill>
              <a:schemeClr val="accent2"/>
            </a:solidFill>
            <a:ln>
              <a:noFill/>
            </a:ln>
            <a:effectLst/>
          </c:spPr>
          <c:invertIfNegative val="0"/>
          <c:dPt>
            <c:idx val="10"/>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2055-4358-9594-E749830FF405}"/>
              </c:ext>
            </c:extLst>
          </c:dPt>
          <c:cat>
            <c:strRef>
              <c:f>'Table 1'!$G$4:$G$14</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1'!$J$4:$J$14</c:f>
              <c:numCache>
                <c:formatCode>##0.0</c:formatCode>
                <c:ptCount val="11"/>
                <c:pt idx="0">
                  <c:v>6.9</c:v>
                </c:pt>
                <c:pt idx="1">
                  <c:v>12</c:v>
                </c:pt>
                <c:pt idx="2">
                  <c:v>5.5</c:v>
                </c:pt>
                <c:pt idx="3">
                  <c:v>0</c:v>
                </c:pt>
                <c:pt idx="4">
                  <c:v>10.8</c:v>
                </c:pt>
                <c:pt idx="5">
                  <c:v>6.1</c:v>
                </c:pt>
                <c:pt idx="6">
                  <c:v>10.7</c:v>
                </c:pt>
                <c:pt idx="7">
                  <c:v>9.5</c:v>
                </c:pt>
                <c:pt idx="8">
                  <c:v>2.2000000000000002</c:v>
                </c:pt>
                <c:pt idx="9">
                  <c:v>9.1999999999999993</c:v>
                </c:pt>
                <c:pt idx="10">
                  <c:v>8.6999999999999993</c:v>
                </c:pt>
              </c:numCache>
            </c:numRef>
          </c:val>
          <c:extLst>
            <c:ext xmlns:c16="http://schemas.microsoft.com/office/drawing/2014/chart" uri="{C3380CC4-5D6E-409C-BE32-E72D297353CC}">
              <c16:uniqueId val="{00000008-2055-4358-9594-E749830FF405}"/>
            </c:ext>
          </c:extLst>
        </c:ser>
        <c:dLbls>
          <c:showLegendKey val="0"/>
          <c:showVal val="0"/>
          <c:showCatName val="0"/>
          <c:showSerName val="0"/>
          <c:showPercent val="0"/>
          <c:showBubbleSize val="0"/>
        </c:dLbls>
        <c:gapWidth val="219"/>
        <c:overlap val="-27"/>
        <c:axId val="107097368"/>
        <c:axId val="107097760"/>
      </c:barChart>
      <c:catAx>
        <c:axId val="10709736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097760"/>
        <c:crosses val="autoZero"/>
        <c:auto val="1"/>
        <c:lblAlgn val="ctr"/>
        <c:lblOffset val="100"/>
        <c:noMultiLvlLbl val="0"/>
      </c:catAx>
      <c:valAx>
        <c:axId val="107097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Rate</a:t>
                </a:r>
                <a:r>
                  <a:rPr lang="en-US" sz="1200" b="1" baseline="0" dirty="0"/>
                  <a:t> (%)</a:t>
                </a:r>
                <a:endParaRPr lang="en-US" sz="1200" b="1" dirty="0"/>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0973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1'!$V$2</c:f>
              <c:strCache>
                <c:ptCount val="1"/>
                <c:pt idx="0">
                  <c:v>FY2016-2017</c:v>
                </c:pt>
              </c:strCache>
            </c:strRef>
          </c:tx>
          <c:spPr>
            <a:solidFill>
              <a:schemeClr val="bg1">
                <a:lumMod val="65000"/>
              </a:schemeClr>
            </a:solidFill>
            <a:ln>
              <a:noFill/>
            </a:ln>
            <a:effectLst/>
          </c:spPr>
          <c:invertIfNegative val="0"/>
          <c:dPt>
            <c:idx val="5"/>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5CFC-4B78-A3E1-596C77A718AA}"/>
              </c:ext>
            </c:extLst>
          </c:dPt>
          <c:cat>
            <c:strRef>
              <c:f>'Table 1'!$U$3:$U$8</c:f>
              <c:strCache>
                <c:ptCount val="6"/>
                <c:pt idx="0">
                  <c:v>Hosp03</c:v>
                </c:pt>
                <c:pt idx="1">
                  <c:v>Hosp05</c:v>
                </c:pt>
                <c:pt idx="2">
                  <c:v>Hosp09</c:v>
                </c:pt>
                <c:pt idx="3">
                  <c:v>Hosp25</c:v>
                </c:pt>
                <c:pt idx="4">
                  <c:v>AllHospExcSOON</c:v>
                </c:pt>
                <c:pt idx="5">
                  <c:v>AllHospON</c:v>
                </c:pt>
              </c:strCache>
            </c:strRef>
          </c:cat>
          <c:val>
            <c:numRef>
              <c:f>'Table 1'!$V$3:$V$8</c:f>
              <c:numCache>
                <c:formatCode>General</c:formatCode>
                <c:ptCount val="6"/>
                <c:pt idx="0">
                  <c:v>47.8</c:v>
                </c:pt>
                <c:pt idx="1">
                  <c:v>49.5</c:v>
                </c:pt>
                <c:pt idx="2">
                  <c:v>81.400000000000006</c:v>
                </c:pt>
                <c:pt idx="3">
                  <c:v>85.7</c:v>
                </c:pt>
                <c:pt idx="4">
                  <c:v>84.1</c:v>
                </c:pt>
                <c:pt idx="5">
                  <c:v>75.8</c:v>
                </c:pt>
              </c:numCache>
            </c:numRef>
          </c:val>
          <c:extLst>
            <c:ext xmlns:c16="http://schemas.microsoft.com/office/drawing/2014/chart" uri="{C3380CC4-5D6E-409C-BE32-E72D297353CC}">
              <c16:uniqueId val="{00000002-5CFC-4B78-A3E1-596C77A718AA}"/>
            </c:ext>
          </c:extLst>
        </c:ser>
        <c:ser>
          <c:idx val="1"/>
          <c:order val="1"/>
          <c:tx>
            <c:strRef>
              <c:f>'Table 1'!$W$2</c:f>
              <c:strCache>
                <c:ptCount val="1"/>
                <c:pt idx="0">
                  <c:v>FY2017-2018</c:v>
                </c:pt>
              </c:strCache>
            </c:strRef>
          </c:tx>
          <c:spPr>
            <a:solidFill>
              <a:srgbClr val="FF6600"/>
            </a:solidFill>
            <a:ln>
              <a:noFill/>
            </a:ln>
            <a:effectLst/>
          </c:spPr>
          <c:invertIfNegative val="0"/>
          <c:dPt>
            <c:idx val="5"/>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5CFC-4B78-A3E1-596C77A718AA}"/>
              </c:ext>
            </c:extLst>
          </c:dPt>
          <c:cat>
            <c:strRef>
              <c:f>'Table 1'!$U$3:$U$8</c:f>
              <c:strCache>
                <c:ptCount val="6"/>
                <c:pt idx="0">
                  <c:v>Hosp03</c:v>
                </c:pt>
                <c:pt idx="1">
                  <c:v>Hosp05</c:v>
                </c:pt>
                <c:pt idx="2">
                  <c:v>Hosp09</c:v>
                </c:pt>
                <c:pt idx="3">
                  <c:v>Hosp25</c:v>
                </c:pt>
                <c:pt idx="4">
                  <c:v>AllHospExcSOON</c:v>
                </c:pt>
                <c:pt idx="5">
                  <c:v>AllHospON</c:v>
                </c:pt>
              </c:strCache>
            </c:strRef>
          </c:cat>
          <c:val>
            <c:numRef>
              <c:f>'Table 1'!$W$3:$W$8</c:f>
              <c:numCache>
                <c:formatCode>General</c:formatCode>
                <c:ptCount val="6"/>
                <c:pt idx="0">
                  <c:v>44.5</c:v>
                </c:pt>
                <c:pt idx="1">
                  <c:v>78.099999999999994</c:v>
                </c:pt>
                <c:pt idx="2">
                  <c:v>73.099999999999994</c:v>
                </c:pt>
                <c:pt idx="3">
                  <c:v>88.7</c:v>
                </c:pt>
                <c:pt idx="4">
                  <c:v>83.3</c:v>
                </c:pt>
                <c:pt idx="5">
                  <c:v>75.5</c:v>
                </c:pt>
              </c:numCache>
            </c:numRef>
          </c:val>
          <c:extLst>
            <c:ext xmlns:c16="http://schemas.microsoft.com/office/drawing/2014/chart" uri="{C3380CC4-5D6E-409C-BE32-E72D297353CC}">
              <c16:uniqueId val="{00000005-5CFC-4B78-A3E1-596C77A718AA}"/>
            </c:ext>
          </c:extLst>
        </c:ser>
        <c:ser>
          <c:idx val="2"/>
          <c:order val="2"/>
          <c:tx>
            <c:strRef>
              <c:f>'Table 1'!$X$2</c:f>
              <c:strCache>
                <c:ptCount val="1"/>
                <c:pt idx="0">
                  <c:v>FY2018-2019</c:v>
                </c:pt>
              </c:strCache>
            </c:strRef>
          </c:tx>
          <c:spPr>
            <a:solidFill>
              <a:schemeClr val="accent2"/>
            </a:solidFill>
            <a:ln>
              <a:noFill/>
            </a:ln>
            <a:effectLst/>
          </c:spPr>
          <c:invertIfNegative val="0"/>
          <c:dPt>
            <c:idx val="5"/>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5CFC-4B78-A3E1-596C77A718AA}"/>
              </c:ext>
            </c:extLst>
          </c:dPt>
          <c:cat>
            <c:strRef>
              <c:f>'Table 1'!$U$3:$U$8</c:f>
              <c:strCache>
                <c:ptCount val="6"/>
                <c:pt idx="0">
                  <c:v>Hosp03</c:v>
                </c:pt>
                <c:pt idx="1">
                  <c:v>Hosp05</c:v>
                </c:pt>
                <c:pt idx="2">
                  <c:v>Hosp09</c:v>
                </c:pt>
                <c:pt idx="3">
                  <c:v>Hosp25</c:v>
                </c:pt>
                <c:pt idx="4">
                  <c:v>AllHospExcSOON</c:v>
                </c:pt>
                <c:pt idx="5">
                  <c:v>AllHospON</c:v>
                </c:pt>
              </c:strCache>
            </c:strRef>
          </c:cat>
          <c:val>
            <c:numRef>
              <c:f>'Table 1'!$X$3:$X$8</c:f>
              <c:numCache>
                <c:formatCode>General</c:formatCode>
                <c:ptCount val="6"/>
                <c:pt idx="0">
                  <c:v>45.8</c:v>
                </c:pt>
                <c:pt idx="1">
                  <c:v>85</c:v>
                </c:pt>
                <c:pt idx="2">
                  <c:v>74.599999999999994</c:v>
                </c:pt>
                <c:pt idx="3">
                  <c:v>85.6</c:v>
                </c:pt>
                <c:pt idx="4">
                  <c:v>83.1</c:v>
                </c:pt>
                <c:pt idx="5">
                  <c:v>76.3</c:v>
                </c:pt>
              </c:numCache>
            </c:numRef>
          </c:val>
          <c:extLst>
            <c:ext xmlns:c16="http://schemas.microsoft.com/office/drawing/2014/chart" uri="{C3380CC4-5D6E-409C-BE32-E72D297353CC}">
              <c16:uniqueId val="{00000008-5CFC-4B78-A3E1-596C77A718AA}"/>
            </c:ext>
          </c:extLst>
        </c:ser>
        <c:dLbls>
          <c:showLegendKey val="0"/>
          <c:showVal val="0"/>
          <c:showCatName val="0"/>
          <c:showSerName val="0"/>
          <c:showPercent val="0"/>
          <c:showBubbleSize val="0"/>
        </c:dLbls>
        <c:gapWidth val="219"/>
        <c:overlap val="-27"/>
        <c:axId val="170604688"/>
        <c:axId val="170604296"/>
      </c:barChart>
      <c:catAx>
        <c:axId val="17060468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4296"/>
        <c:crosses val="autoZero"/>
        <c:auto val="1"/>
        <c:lblAlgn val="ctr"/>
        <c:lblOffset val="100"/>
        <c:noMultiLvlLbl val="0"/>
      </c:catAx>
      <c:valAx>
        <c:axId val="170604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46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5'!$H$34</c:f>
              <c:strCache>
                <c:ptCount val="1"/>
                <c:pt idx="0">
                  <c:v>FY2018-2019</c:v>
                </c:pt>
              </c:strCache>
            </c:strRef>
          </c:tx>
          <c:spPr>
            <a:solidFill>
              <a:srgbClr val="FF6600"/>
            </a:solidFill>
            <a:ln>
              <a:noFill/>
            </a:ln>
            <a:effectLst/>
          </c:spPr>
          <c:invertIfNegative val="0"/>
          <c:dPt>
            <c:idx val="14"/>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1-0C86-437E-9868-5D5BFF8B52C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1 5'!$G$35:$G$59</c:f>
              <c:strCache>
                <c:ptCount val="25"/>
                <c:pt idx="0">
                  <c:v>Hosp12</c:v>
                </c:pt>
                <c:pt idx="1">
                  <c:v>Hosp07</c:v>
                </c:pt>
                <c:pt idx="2">
                  <c:v>Hosp16</c:v>
                </c:pt>
                <c:pt idx="3">
                  <c:v>Hosp20</c:v>
                </c:pt>
                <c:pt idx="4">
                  <c:v>Hosp18</c:v>
                </c:pt>
                <c:pt idx="5">
                  <c:v>Hosp19</c:v>
                </c:pt>
                <c:pt idx="6">
                  <c:v>Hosp05</c:v>
                </c:pt>
                <c:pt idx="7">
                  <c:v>Hosp09</c:v>
                </c:pt>
                <c:pt idx="8">
                  <c:v>Hosp01</c:v>
                </c:pt>
                <c:pt idx="9">
                  <c:v>AllHospExcSOON</c:v>
                </c:pt>
                <c:pt idx="10">
                  <c:v>Hosp13</c:v>
                </c:pt>
                <c:pt idx="11">
                  <c:v>Hosp24</c:v>
                </c:pt>
                <c:pt idx="12">
                  <c:v>Hosp04</c:v>
                </c:pt>
                <c:pt idx="13">
                  <c:v>Hosp17</c:v>
                </c:pt>
                <c:pt idx="14">
                  <c:v>AllHospON</c:v>
                </c:pt>
                <c:pt idx="15">
                  <c:v>Hosp15</c:v>
                </c:pt>
                <c:pt idx="16">
                  <c:v>Hosp03</c:v>
                </c:pt>
                <c:pt idx="17">
                  <c:v>Hosp06</c:v>
                </c:pt>
                <c:pt idx="18">
                  <c:v>Hosp23</c:v>
                </c:pt>
                <c:pt idx="19">
                  <c:v>Hosp25</c:v>
                </c:pt>
                <c:pt idx="20">
                  <c:v>Hosp22</c:v>
                </c:pt>
                <c:pt idx="21">
                  <c:v>Hosp08</c:v>
                </c:pt>
                <c:pt idx="22">
                  <c:v>Hosp02</c:v>
                </c:pt>
                <c:pt idx="23">
                  <c:v>Hosp10</c:v>
                </c:pt>
                <c:pt idx="24">
                  <c:v>Hosp11</c:v>
                </c:pt>
              </c:strCache>
            </c:strRef>
          </c:cat>
          <c:val>
            <c:numRef>
              <c:f>'Table 1 5'!$H$35:$H$59</c:f>
              <c:numCache>
                <c:formatCode>General</c:formatCode>
                <c:ptCount val="25"/>
                <c:pt idx="0">
                  <c:v>20</c:v>
                </c:pt>
                <c:pt idx="1">
                  <c:v>21.2</c:v>
                </c:pt>
                <c:pt idx="2">
                  <c:v>25.3</c:v>
                </c:pt>
                <c:pt idx="3">
                  <c:v>28.7</c:v>
                </c:pt>
                <c:pt idx="4">
                  <c:v>29.5</c:v>
                </c:pt>
                <c:pt idx="5">
                  <c:v>32.1</c:v>
                </c:pt>
                <c:pt idx="6">
                  <c:v>36.700000000000003</c:v>
                </c:pt>
                <c:pt idx="7">
                  <c:v>39.299999999999997</c:v>
                </c:pt>
                <c:pt idx="8">
                  <c:v>40.5</c:v>
                </c:pt>
                <c:pt idx="9">
                  <c:v>40.5</c:v>
                </c:pt>
                <c:pt idx="10">
                  <c:v>41.5</c:v>
                </c:pt>
                <c:pt idx="11">
                  <c:v>41.5</c:v>
                </c:pt>
                <c:pt idx="12">
                  <c:v>43.9</c:v>
                </c:pt>
                <c:pt idx="13">
                  <c:v>44</c:v>
                </c:pt>
                <c:pt idx="14">
                  <c:v>44.2</c:v>
                </c:pt>
                <c:pt idx="15">
                  <c:v>52.3</c:v>
                </c:pt>
                <c:pt idx="16">
                  <c:v>56.9</c:v>
                </c:pt>
                <c:pt idx="17">
                  <c:v>59.3</c:v>
                </c:pt>
                <c:pt idx="18">
                  <c:v>62.5</c:v>
                </c:pt>
                <c:pt idx="19">
                  <c:v>63.1</c:v>
                </c:pt>
                <c:pt idx="20">
                  <c:v>67.099999999999994</c:v>
                </c:pt>
                <c:pt idx="21">
                  <c:v>69.7</c:v>
                </c:pt>
                <c:pt idx="22">
                  <c:v>71.7</c:v>
                </c:pt>
                <c:pt idx="23">
                  <c:v>73.099999999999994</c:v>
                </c:pt>
                <c:pt idx="24">
                  <c:v>79.5</c:v>
                </c:pt>
              </c:numCache>
            </c:numRef>
          </c:val>
          <c:extLst>
            <c:ext xmlns:c16="http://schemas.microsoft.com/office/drawing/2014/chart" uri="{C3380CC4-5D6E-409C-BE32-E72D297353CC}">
              <c16:uniqueId val="{00000002-0C86-437E-9868-5D5BFF8B52CF}"/>
            </c:ext>
          </c:extLst>
        </c:ser>
        <c:dLbls>
          <c:dLblPos val="outEnd"/>
          <c:showLegendKey val="0"/>
          <c:showVal val="1"/>
          <c:showCatName val="0"/>
          <c:showSerName val="0"/>
          <c:showPercent val="0"/>
          <c:showBubbleSize val="0"/>
        </c:dLbls>
        <c:gapWidth val="219"/>
        <c:overlap val="-27"/>
        <c:axId val="170607824"/>
        <c:axId val="170603904"/>
      </c:barChart>
      <c:catAx>
        <c:axId val="17060782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3904"/>
        <c:crosses val="autoZero"/>
        <c:auto val="1"/>
        <c:lblAlgn val="ctr"/>
        <c:lblOffset val="100"/>
        <c:noMultiLvlLbl val="0"/>
      </c:catAx>
      <c:valAx>
        <c:axId val="1706039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7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5'!$L$1</c:f>
              <c:strCache>
                <c:ptCount val="1"/>
                <c:pt idx="0">
                  <c:v>FY2016-2017</c:v>
                </c:pt>
              </c:strCache>
            </c:strRef>
          </c:tx>
          <c:spPr>
            <a:solidFill>
              <a:schemeClr val="bg1">
                <a:lumMod val="65000"/>
              </a:schemeClr>
            </a:solidFill>
            <a:ln>
              <a:noFill/>
            </a:ln>
            <a:effectLst/>
          </c:spPr>
          <c:invertIfNegative val="0"/>
          <c:dPt>
            <c:idx val="10"/>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4AFC-4D16-A3B9-F285B1B3F46C}"/>
              </c:ext>
            </c:extLst>
          </c:dPt>
          <c:cat>
            <c:strRef>
              <c:f>'Table 1 5'!$K$2:$K$12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5'!$L$2:$L$12</c:f>
              <c:numCache>
                <c:formatCode>General</c:formatCode>
                <c:ptCount val="11"/>
                <c:pt idx="0">
                  <c:v>51.7</c:v>
                </c:pt>
                <c:pt idx="1">
                  <c:v>82.5</c:v>
                </c:pt>
                <c:pt idx="2">
                  <c:v>30</c:v>
                </c:pt>
                <c:pt idx="3">
                  <c:v>71.8</c:v>
                </c:pt>
                <c:pt idx="4">
                  <c:v>47.5</c:v>
                </c:pt>
                <c:pt idx="5">
                  <c:v>25.4</c:v>
                </c:pt>
                <c:pt idx="6">
                  <c:v>32</c:v>
                </c:pt>
                <c:pt idx="7">
                  <c:v>61.6</c:v>
                </c:pt>
                <c:pt idx="8">
                  <c:v>46.2</c:v>
                </c:pt>
                <c:pt idx="9">
                  <c:v>42</c:v>
                </c:pt>
                <c:pt idx="10">
                  <c:v>45.4</c:v>
                </c:pt>
              </c:numCache>
            </c:numRef>
          </c:val>
          <c:extLst>
            <c:ext xmlns:c16="http://schemas.microsoft.com/office/drawing/2014/chart" uri="{C3380CC4-5D6E-409C-BE32-E72D297353CC}">
              <c16:uniqueId val="{00000002-4AFC-4D16-A3B9-F285B1B3F46C}"/>
            </c:ext>
          </c:extLst>
        </c:ser>
        <c:ser>
          <c:idx val="1"/>
          <c:order val="1"/>
          <c:tx>
            <c:strRef>
              <c:f>'Table 1 5'!$M$1</c:f>
              <c:strCache>
                <c:ptCount val="1"/>
                <c:pt idx="0">
                  <c:v>FY2017-2018</c:v>
                </c:pt>
              </c:strCache>
            </c:strRef>
          </c:tx>
          <c:spPr>
            <a:solidFill>
              <a:srgbClr val="FF7C3B"/>
            </a:solidFill>
            <a:ln>
              <a:noFill/>
            </a:ln>
            <a:effectLst/>
          </c:spPr>
          <c:invertIfNegative val="0"/>
          <c:dPt>
            <c:idx val="10"/>
            <c:invertIfNegative val="0"/>
            <c:bubble3D val="0"/>
            <c:spPr>
              <a:pattFill prst="dkDnDiag">
                <a:fgClr>
                  <a:srgbClr val="FF7C3B"/>
                </a:fgClr>
                <a:bgClr>
                  <a:schemeClr val="bg1"/>
                </a:bgClr>
              </a:pattFill>
              <a:ln>
                <a:noFill/>
              </a:ln>
              <a:effectLst/>
            </c:spPr>
            <c:extLst>
              <c:ext xmlns:c16="http://schemas.microsoft.com/office/drawing/2014/chart" uri="{C3380CC4-5D6E-409C-BE32-E72D297353CC}">
                <c16:uniqueId val="{00000004-4AFC-4D16-A3B9-F285B1B3F46C}"/>
              </c:ext>
            </c:extLst>
          </c:dPt>
          <c:cat>
            <c:strRef>
              <c:f>'Table 1 5'!$K$2:$K$12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5'!$M$2:$M$12</c:f>
              <c:numCache>
                <c:formatCode>General</c:formatCode>
                <c:ptCount val="11"/>
                <c:pt idx="0">
                  <c:v>37</c:v>
                </c:pt>
                <c:pt idx="1">
                  <c:v>85.1</c:v>
                </c:pt>
                <c:pt idx="2">
                  <c:v>30.8</c:v>
                </c:pt>
                <c:pt idx="3">
                  <c:v>77.599999999999994</c:v>
                </c:pt>
                <c:pt idx="4">
                  <c:v>62.2</c:v>
                </c:pt>
                <c:pt idx="5">
                  <c:v>22.8</c:v>
                </c:pt>
                <c:pt idx="6">
                  <c:v>18.399999999999999</c:v>
                </c:pt>
                <c:pt idx="7">
                  <c:v>55.5</c:v>
                </c:pt>
                <c:pt idx="8">
                  <c:v>80</c:v>
                </c:pt>
                <c:pt idx="9">
                  <c:v>41.4</c:v>
                </c:pt>
                <c:pt idx="10">
                  <c:v>44.1</c:v>
                </c:pt>
              </c:numCache>
            </c:numRef>
          </c:val>
          <c:extLst>
            <c:ext xmlns:c16="http://schemas.microsoft.com/office/drawing/2014/chart" uri="{C3380CC4-5D6E-409C-BE32-E72D297353CC}">
              <c16:uniqueId val="{00000005-4AFC-4D16-A3B9-F285B1B3F46C}"/>
            </c:ext>
          </c:extLst>
        </c:ser>
        <c:ser>
          <c:idx val="2"/>
          <c:order val="2"/>
          <c:tx>
            <c:strRef>
              <c:f>'Table 1 5'!$N$1</c:f>
              <c:strCache>
                <c:ptCount val="1"/>
                <c:pt idx="0">
                  <c:v>FY2018-2019</c:v>
                </c:pt>
              </c:strCache>
            </c:strRef>
          </c:tx>
          <c:spPr>
            <a:solidFill>
              <a:schemeClr val="accent2"/>
            </a:solidFill>
            <a:ln>
              <a:noFill/>
            </a:ln>
            <a:effectLst/>
          </c:spPr>
          <c:invertIfNegative val="0"/>
          <c:dPt>
            <c:idx val="10"/>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4AFC-4D16-A3B9-F285B1B3F46C}"/>
              </c:ext>
            </c:extLst>
          </c:dPt>
          <c:cat>
            <c:strRef>
              <c:f>'Table 1 5'!$K$2:$K$12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5'!$N$2:$N$12</c:f>
              <c:numCache>
                <c:formatCode>General</c:formatCode>
                <c:ptCount val="11"/>
                <c:pt idx="0">
                  <c:v>43.9</c:v>
                </c:pt>
                <c:pt idx="1">
                  <c:v>79.5</c:v>
                </c:pt>
                <c:pt idx="2">
                  <c:v>20</c:v>
                </c:pt>
                <c:pt idx="3">
                  <c:v>0</c:v>
                </c:pt>
                <c:pt idx="4">
                  <c:v>52.3</c:v>
                </c:pt>
                <c:pt idx="5">
                  <c:v>25.3</c:v>
                </c:pt>
                <c:pt idx="6">
                  <c:v>32.1</c:v>
                </c:pt>
                <c:pt idx="7">
                  <c:v>67.099999999999994</c:v>
                </c:pt>
                <c:pt idx="8">
                  <c:v>62.5</c:v>
                </c:pt>
                <c:pt idx="9">
                  <c:v>40.5</c:v>
                </c:pt>
                <c:pt idx="10">
                  <c:v>44.2</c:v>
                </c:pt>
              </c:numCache>
            </c:numRef>
          </c:val>
          <c:extLst>
            <c:ext xmlns:c16="http://schemas.microsoft.com/office/drawing/2014/chart" uri="{C3380CC4-5D6E-409C-BE32-E72D297353CC}">
              <c16:uniqueId val="{00000008-4AFC-4D16-A3B9-F285B1B3F46C}"/>
            </c:ext>
          </c:extLst>
        </c:ser>
        <c:dLbls>
          <c:showLegendKey val="0"/>
          <c:showVal val="0"/>
          <c:showCatName val="0"/>
          <c:showSerName val="0"/>
          <c:showPercent val="0"/>
          <c:showBubbleSize val="0"/>
        </c:dLbls>
        <c:gapWidth val="219"/>
        <c:overlap val="-27"/>
        <c:axId val="170606648"/>
        <c:axId val="170607040"/>
      </c:barChart>
      <c:catAx>
        <c:axId val="17060664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7040"/>
        <c:crosses val="autoZero"/>
        <c:auto val="1"/>
        <c:lblAlgn val="ctr"/>
        <c:lblOffset val="100"/>
        <c:noMultiLvlLbl val="0"/>
      </c:catAx>
      <c:valAx>
        <c:axId val="1706070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664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5'!$R$1</c:f>
              <c:strCache>
                <c:ptCount val="1"/>
                <c:pt idx="0">
                  <c:v>FY2016-2017</c:v>
                </c:pt>
              </c:strCache>
            </c:strRef>
          </c:tx>
          <c:spPr>
            <a:solidFill>
              <a:schemeClr val="bg1">
                <a:lumMod val="65000"/>
              </a:schemeClr>
            </a:solidFill>
            <a:ln>
              <a:noFill/>
            </a:ln>
            <a:effectLst/>
          </c:spPr>
          <c:invertIfNegative val="0"/>
          <c:dPt>
            <c:idx val="13"/>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1647-46DF-888F-B8B243900EF3}"/>
              </c:ext>
            </c:extLst>
          </c:dPt>
          <c:cat>
            <c:strRef>
              <c:f>'Table 1 5'!$Q$2:$Q$15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5'!$R$2:$R$15</c:f>
              <c:numCache>
                <c:formatCode>General</c:formatCode>
                <c:ptCount val="14"/>
                <c:pt idx="0">
                  <c:v>38.799999999999997</c:v>
                </c:pt>
                <c:pt idx="1">
                  <c:v>59.4</c:v>
                </c:pt>
                <c:pt idx="2">
                  <c:v>52.5</c:v>
                </c:pt>
                <c:pt idx="3">
                  <c:v>30.5</c:v>
                </c:pt>
                <c:pt idx="4">
                  <c:v>49.5</c:v>
                </c:pt>
                <c:pt idx="5">
                  <c:v>73.400000000000006</c:v>
                </c:pt>
                <c:pt idx="6">
                  <c:v>38.799999999999997</c:v>
                </c:pt>
                <c:pt idx="7">
                  <c:v>37.299999999999997</c:v>
                </c:pt>
                <c:pt idx="8">
                  <c:v>17.600000000000001</c:v>
                </c:pt>
                <c:pt idx="9">
                  <c:v>33.9</c:v>
                </c:pt>
                <c:pt idx="10">
                  <c:v>53.3</c:v>
                </c:pt>
                <c:pt idx="11">
                  <c:v>47.4</c:v>
                </c:pt>
                <c:pt idx="12">
                  <c:v>42</c:v>
                </c:pt>
                <c:pt idx="13">
                  <c:v>45.4</c:v>
                </c:pt>
              </c:numCache>
            </c:numRef>
          </c:val>
          <c:extLst>
            <c:ext xmlns:c16="http://schemas.microsoft.com/office/drawing/2014/chart" uri="{C3380CC4-5D6E-409C-BE32-E72D297353CC}">
              <c16:uniqueId val="{00000002-1647-46DF-888F-B8B243900EF3}"/>
            </c:ext>
          </c:extLst>
        </c:ser>
        <c:ser>
          <c:idx val="1"/>
          <c:order val="1"/>
          <c:tx>
            <c:strRef>
              <c:f>'Table 1 5'!$S$1</c:f>
              <c:strCache>
                <c:ptCount val="1"/>
                <c:pt idx="0">
                  <c:v>FY2017-2018</c:v>
                </c:pt>
              </c:strCache>
            </c:strRef>
          </c:tx>
          <c:spPr>
            <a:solidFill>
              <a:srgbClr val="FF6600"/>
            </a:solidFill>
            <a:ln>
              <a:noFill/>
            </a:ln>
            <a:effectLst/>
          </c:spPr>
          <c:invertIfNegative val="0"/>
          <c:dPt>
            <c:idx val="13"/>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1647-46DF-888F-B8B243900EF3}"/>
              </c:ext>
            </c:extLst>
          </c:dPt>
          <c:cat>
            <c:strRef>
              <c:f>'Table 1 5'!$Q$2:$Q$15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5'!$S$2:$S$15</c:f>
              <c:numCache>
                <c:formatCode>General</c:formatCode>
                <c:ptCount val="14"/>
                <c:pt idx="0">
                  <c:v>36.700000000000003</c:v>
                </c:pt>
                <c:pt idx="1">
                  <c:v>68.7</c:v>
                </c:pt>
                <c:pt idx="2">
                  <c:v>58.2</c:v>
                </c:pt>
                <c:pt idx="3">
                  <c:v>31</c:v>
                </c:pt>
                <c:pt idx="4">
                  <c:v>50.3</c:v>
                </c:pt>
                <c:pt idx="5">
                  <c:v>73.5</c:v>
                </c:pt>
                <c:pt idx="6">
                  <c:v>34.700000000000003</c:v>
                </c:pt>
                <c:pt idx="7">
                  <c:v>40.4</c:v>
                </c:pt>
                <c:pt idx="8">
                  <c:v>21.4</c:v>
                </c:pt>
                <c:pt idx="9">
                  <c:v>35.6</c:v>
                </c:pt>
                <c:pt idx="10">
                  <c:v>28</c:v>
                </c:pt>
                <c:pt idx="11">
                  <c:v>42.3</c:v>
                </c:pt>
                <c:pt idx="12">
                  <c:v>41.4</c:v>
                </c:pt>
                <c:pt idx="13">
                  <c:v>44.1</c:v>
                </c:pt>
              </c:numCache>
            </c:numRef>
          </c:val>
          <c:extLst>
            <c:ext xmlns:c16="http://schemas.microsoft.com/office/drawing/2014/chart" uri="{C3380CC4-5D6E-409C-BE32-E72D297353CC}">
              <c16:uniqueId val="{00000005-1647-46DF-888F-B8B243900EF3}"/>
            </c:ext>
          </c:extLst>
        </c:ser>
        <c:ser>
          <c:idx val="2"/>
          <c:order val="2"/>
          <c:tx>
            <c:strRef>
              <c:f>'Table 1 5'!$T$1</c:f>
              <c:strCache>
                <c:ptCount val="1"/>
                <c:pt idx="0">
                  <c:v>FY2018-2019</c:v>
                </c:pt>
              </c:strCache>
            </c:strRef>
          </c:tx>
          <c:spPr>
            <a:solidFill>
              <a:schemeClr val="accent2"/>
            </a:solidFill>
            <a:ln>
              <a:noFill/>
            </a:ln>
            <a:effectLst/>
          </c:spPr>
          <c:invertIfNegative val="0"/>
          <c:dPt>
            <c:idx val="13"/>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1647-46DF-888F-B8B243900EF3}"/>
              </c:ext>
            </c:extLst>
          </c:dPt>
          <c:cat>
            <c:strRef>
              <c:f>'Table 1 5'!$Q$2:$Q$15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5'!$T$2:$T$15</c:f>
              <c:numCache>
                <c:formatCode>General</c:formatCode>
                <c:ptCount val="14"/>
                <c:pt idx="0">
                  <c:v>40.5</c:v>
                </c:pt>
                <c:pt idx="1">
                  <c:v>71.7</c:v>
                </c:pt>
                <c:pt idx="2">
                  <c:v>59.3</c:v>
                </c:pt>
                <c:pt idx="3">
                  <c:v>21.2</c:v>
                </c:pt>
                <c:pt idx="4">
                  <c:v>69.7</c:v>
                </c:pt>
                <c:pt idx="5">
                  <c:v>73.099999999999994</c:v>
                </c:pt>
                <c:pt idx="6">
                  <c:v>41.5</c:v>
                </c:pt>
                <c:pt idx="7">
                  <c:v>44</c:v>
                </c:pt>
                <c:pt idx="8">
                  <c:v>29.5</c:v>
                </c:pt>
                <c:pt idx="9">
                  <c:v>28.7</c:v>
                </c:pt>
                <c:pt idx="10">
                  <c:v>0</c:v>
                </c:pt>
                <c:pt idx="11">
                  <c:v>41.5</c:v>
                </c:pt>
                <c:pt idx="12">
                  <c:v>40.5</c:v>
                </c:pt>
                <c:pt idx="13">
                  <c:v>44.2</c:v>
                </c:pt>
              </c:numCache>
            </c:numRef>
          </c:val>
          <c:extLst>
            <c:ext xmlns:c16="http://schemas.microsoft.com/office/drawing/2014/chart" uri="{C3380CC4-5D6E-409C-BE32-E72D297353CC}">
              <c16:uniqueId val="{00000008-1647-46DF-888F-B8B243900EF3}"/>
            </c:ext>
          </c:extLst>
        </c:ser>
        <c:dLbls>
          <c:showLegendKey val="0"/>
          <c:showVal val="0"/>
          <c:showCatName val="0"/>
          <c:showSerName val="0"/>
          <c:showPercent val="0"/>
          <c:showBubbleSize val="0"/>
        </c:dLbls>
        <c:gapWidth val="219"/>
        <c:overlap val="-27"/>
        <c:axId val="170605080"/>
        <c:axId val="170609392"/>
      </c:barChart>
      <c:catAx>
        <c:axId val="170605080"/>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9392"/>
        <c:crosses val="autoZero"/>
        <c:auto val="1"/>
        <c:lblAlgn val="ctr"/>
        <c:lblOffset val="100"/>
        <c:noMultiLvlLbl val="0"/>
      </c:catAx>
      <c:valAx>
        <c:axId val="170609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508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5'!$X$1</c:f>
              <c:strCache>
                <c:ptCount val="1"/>
                <c:pt idx="0">
                  <c:v>FY2016-2017</c:v>
                </c:pt>
              </c:strCache>
            </c:strRef>
          </c:tx>
          <c:spPr>
            <a:solidFill>
              <a:schemeClr val="bg1">
                <a:lumMod val="65000"/>
              </a:schemeClr>
            </a:solidFill>
            <a:ln>
              <a:noFill/>
            </a:ln>
            <a:effectLst/>
          </c:spPr>
          <c:invertIfNegative val="0"/>
          <c:dPt>
            <c:idx val="5"/>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4938-4902-B0B8-88C71B7F8744}"/>
              </c:ext>
            </c:extLst>
          </c:dPt>
          <c:cat>
            <c:strRef>
              <c:f>'Table 1 5'!$W$2:$W$7</c:f>
              <c:strCache>
                <c:ptCount val="6"/>
                <c:pt idx="0">
                  <c:v>Hosp03</c:v>
                </c:pt>
                <c:pt idx="1">
                  <c:v>Hosp05</c:v>
                </c:pt>
                <c:pt idx="2">
                  <c:v>Hosp09</c:v>
                </c:pt>
                <c:pt idx="3">
                  <c:v>Hosp25</c:v>
                </c:pt>
                <c:pt idx="4">
                  <c:v>AllHospExcSOON</c:v>
                </c:pt>
                <c:pt idx="5">
                  <c:v>AllHospON</c:v>
                </c:pt>
              </c:strCache>
            </c:strRef>
          </c:cat>
          <c:val>
            <c:numRef>
              <c:f>'Table 1 5'!$X$2:$X$7</c:f>
              <c:numCache>
                <c:formatCode>General</c:formatCode>
                <c:ptCount val="6"/>
                <c:pt idx="0">
                  <c:v>49</c:v>
                </c:pt>
                <c:pt idx="1">
                  <c:v>62.2</c:v>
                </c:pt>
                <c:pt idx="2">
                  <c:v>42.8</c:v>
                </c:pt>
                <c:pt idx="3">
                  <c:v>63</c:v>
                </c:pt>
                <c:pt idx="4">
                  <c:v>42</c:v>
                </c:pt>
                <c:pt idx="5">
                  <c:v>45.4</c:v>
                </c:pt>
              </c:numCache>
            </c:numRef>
          </c:val>
          <c:extLst>
            <c:ext xmlns:c16="http://schemas.microsoft.com/office/drawing/2014/chart" uri="{C3380CC4-5D6E-409C-BE32-E72D297353CC}">
              <c16:uniqueId val="{00000002-4938-4902-B0B8-88C71B7F8744}"/>
            </c:ext>
          </c:extLst>
        </c:ser>
        <c:ser>
          <c:idx val="1"/>
          <c:order val="1"/>
          <c:tx>
            <c:strRef>
              <c:f>'Table 1 5'!$Y$1</c:f>
              <c:strCache>
                <c:ptCount val="1"/>
                <c:pt idx="0">
                  <c:v>FY2017-2018</c:v>
                </c:pt>
              </c:strCache>
            </c:strRef>
          </c:tx>
          <c:spPr>
            <a:solidFill>
              <a:srgbClr val="FF7C3B"/>
            </a:solidFill>
            <a:ln>
              <a:noFill/>
            </a:ln>
            <a:effectLst/>
          </c:spPr>
          <c:invertIfNegative val="0"/>
          <c:dPt>
            <c:idx val="5"/>
            <c:invertIfNegative val="0"/>
            <c:bubble3D val="0"/>
            <c:spPr>
              <a:pattFill prst="dkDnDiag">
                <a:fgClr>
                  <a:srgbClr val="FF7C3B"/>
                </a:fgClr>
                <a:bgClr>
                  <a:schemeClr val="bg1"/>
                </a:bgClr>
              </a:pattFill>
              <a:ln>
                <a:noFill/>
              </a:ln>
              <a:effectLst/>
            </c:spPr>
            <c:extLst>
              <c:ext xmlns:c16="http://schemas.microsoft.com/office/drawing/2014/chart" uri="{C3380CC4-5D6E-409C-BE32-E72D297353CC}">
                <c16:uniqueId val="{00000004-4938-4902-B0B8-88C71B7F8744}"/>
              </c:ext>
            </c:extLst>
          </c:dPt>
          <c:cat>
            <c:strRef>
              <c:f>'Table 1 5'!$W$2:$W$7</c:f>
              <c:strCache>
                <c:ptCount val="6"/>
                <c:pt idx="0">
                  <c:v>Hosp03</c:v>
                </c:pt>
                <c:pt idx="1">
                  <c:v>Hosp05</c:v>
                </c:pt>
                <c:pt idx="2">
                  <c:v>Hosp09</c:v>
                </c:pt>
                <c:pt idx="3">
                  <c:v>Hosp25</c:v>
                </c:pt>
                <c:pt idx="4">
                  <c:v>AllHospExcSOON</c:v>
                </c:pt>
                <c:pt idx="5">
                  <c:v>AllHospON</c:v>
                </c:pt>
              </c:strCache>
            </c:strRef>
          </c:cat>
          <c:val>
            <c:numRef>
              <c:f>'Table 1 5'!$Y$2:$Y$7</c:f>
              <c:numCache>
                <c:formatCode>General</c:formatCode>
                <c:ptCount val="6"/>
                <c:pt idx="0">
                  <c:v>56.1</c:v>
                </c:pt>
                <c:pt idx="1">
                  <c:v>39.6</c:v>
                </c:pt>
                <c:pt idx="2">
                  <c:v>38.799999999999997</c:v>
                </c:pt>
                <c:pt idx="3">
                  <c:v>66.2</c:v>
                </c:pt>
                <c:pt idx="4">
                  <c:v>41.4</c:v>
                </c:pt>
                <c:pt idx="5">
                  <c:v>44.1</c:v>
                </c:pt>
              </c:numCache>
            </c:numRef>
          </c:val>
          <c:extLst>
            <c:ext xmlns:c16="http://schemas.microsoft.com/office/drawing/2014/chart" uri="{C3380CC4-5D6E-409C-BE32-E72D297353CC}">
              <c16:uniqueId val="{00000005-4938-4902-B0B8-88C71B7F8744}"/>
            </c:ext>
          </c:extLst>
        </c:ser>
        <c:ser>
          <c:idx val="2"/>
          <c:order val="2"/>
          <c:tx>
            <c:strRef>
              <c:f>'Table 1 5'!$Z$1</c:f>
              <c:strCache>
                <c:ptCount val="1"/>
                <c:pt idx="0">
                  <c:v>FY2018-2019</c:v>
                </c:pt>
              </c:strCache>
            </c:strRef>
          </c:tx>
          <c:spPr>
            <a:solidFill>
              <a:schemeClr val="accent2"/>
            </a:solidFill>
            <a:ln>
              <a:noFill/>
            </a:ln>
            <a:effectLst/>
          </c:spPr>
          <c:invertIfNegative val="0"/>
          <c:dPt>
            <c:idx val="5"/>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4938-4902-B0B8-88C71B7F8744}"/>
              </c:ext>
            </c:extLst>
          </c:dPt>
          <c:cat>
            <c:strRef>
              <c:f>'Table 1 5'!$W$2:$W$7</c:f>
              <c:strCache>
                <c:ptCount val="6"/>
                <c:pt idx="0">
                  <c:v>Hosp03</c:v>
                </c:pt>
                <c:pt idx="1">
                  <c:v>Hosp05</c:v>
                </c:pt>
                <c:pt idx="2">
                  <c:v>Hosp09</c:v>
                </c:pt>
                <c:pt idx="3">
                  <c:v>Hosp25</c:v>
                </c:pt>
                <c:pt idx="4">
                  <c:v>AllHospExcSOON</c:v>
                </c:pt>
                <c:pt idx="5">
                  <c:v>AllHospON</c:v>
                </c:pt>
              </c:strCache>
            </c:strRef>
          </c:cat>
          <c:val>
            <c:numRef>
              <c:f>'Table 1 5'!$Z$2:$Z$7</c:f>
              <c:numCache>
                <c:formatCode>General</c:formatCode>
                <c:ptCount val="6"/>
                <c:pt idx="0">
                  <c:v>56.9</c:v>
                </c:pt>
                <c:pt idx="1">
                  <c:v>36.700000000000003</c:v>
                </c:pt>
                <c:pt idx="2">
                  <c:v>39.299999999999997</c:v>
                </c:pt>
                <c:pt idx="3">
                  <c:v>63.1</c:v>
                </c:pt>
                <c:pt idx="4">
                  <c:v>40.5</c:v>
                </c:pt>
                <c:pt idx="5">
                  <c:v>44.2</c:v>
                </c:pt>
              </c:numCache>
            </c:numRef>
          </c:val>
          <c:extLst>
            <c:ext xmlns:c16="http://schemas.microsoft.com/office/drawing/2014/chart" uri="{C3380CC4-5D6E-409C-BE32-E72D297353CC}">
              <c16:uniqueId val="{00000008-4938-4902-B0B8-88C71B7F8744}"/>
            </c:ext>
          </c:extLst>
        </c:ser>
        <c:dLbls>
          <c:showLegendKey val="0"/>
          <c:showVal val="0"/>
          <c:showCatName val="0"/>
          <c:showSerName val="0"/>
          <c:showPercent val="0"/>
          <c:showBubbleSize val="0"/>
        </c:dLbls>
        <c:gapWidth val="219"/>
        <c:overlap val="-27"/>
        <c:axId val="170605472"/>
        <c:axId val="170607432"/>
      </c:barChart>
      <c:catAx>
        <c:axId val="17060547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7432"/>
        <c:crosses val="autoZero"/>
        <c:auto val="1"/>
        <c:lblAlgn val="ctr"/>
        <c:lblOffset val="100"/>
        <c:noMultiLvlLbl val="0"/>
      </c:catAx>
      <c:valAx>
        <c:axId val="1706074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6054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6'!$H$36</c:f>
              <c:strCache>
                <c:ptCount val="1"/>
                <c:pt idx="0">
                  <c:v>FY2018-2019</c:v>
                </c:pt>
              </c:strCache>
            </c:strRef>
          </c:tx>
          <c:spPr>
            <a:solidFill>
              <a:srgbClr val="FF6600"/>
            </a:solidFill>
            <a:ln>
              <a:noFill/>
            </a:ln>
            <a:effectLst/>
          </c:spPr>
          <c:invertIfNegative val="0"/>
          <c:dPt>
            <c:idx val="14"/>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1-1E54-4D53-8F35-18AA2600DD2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1 6'!$G$37:$G$60</c:f>
              <c:strCache>
                <c:ptCount val="24"/>
                <c:pt idx="0">
                  <c:v>Hosp03</c:v>
                </c:pt>
                <c:pt idx="1">
                  <c:v>Hosp01</c:v>
                </c:pt>
                <c:pt idx="2">
                  <c:v>Hosp23</c:v>
                </c:pt>
                <c:pt idx="3">
                  <c:v>Hosp16</c:v>
                </c:pt>
                <c:pt idx="4">
                  <c:v>Hosp18</c:v>
                </c:pt>
                <c:pt idx="5">
                  <c:v>Hosp06</c:v>
                </c:pt>
                <c:pt idx="6">
                  <c:v>Hosp02</c:v>
                </c:pt>
                <c:pt idx="7">
                  <c:v>Hosp09</c:v>
                </c:pt>
                <c:pt idx="8">
                  <c:v>Hosp15</c:v>
                </c:pt>
                <c:pt idx="9">
                  <c:v>Hosp04</c:v>
                </c:pt>
                <c:pt idx="10">
                  <c:v>Hosp19</c:v>
                </c:pt>
                <c:pt idx="11">
                  <c:v>Hosp13</c:v>
                </c:pt>
                <c:pt idx="12">
                  <c:v>Hosp20</c:v>
                </c:pt>
                <c:pt idx="13">
                  <c:v>Hosp22</c:v>
                </c:pt>
                <c:pt idx="14">
                  <c:v>AllHospON</c:v>
                </c:pt>
                <c:pt idx="15">
                  <c:v>Hosp10</c:v>
                </c:pt>
                <c:pt idx="16">
                  <c:v>AllHospExcSOON</c:v>
                </c:pt>
                <c:pt idx="17">
                  <c:v>Hosp24</c:v>
                </c:pt>
                <c:pt idx="18">
                  <c:v>Hosp07</c:v>
                </c:pt>
                <c:pt idx="19">
                  <c:v>Hosp08</c:v>
                </c:pt>
                <c:pt idx="20">
                  <c:v>Hosp05</c:v>
                </c:pt>
                <c:pt idx="21">
                  <c:v>Hosp11</c:v>
                </c:pt>
                <c:pt idx="22">
                  <c:v>Hosp25</c:v>
                </c:pt>
                <c:pt idx="23">
                  <c:v>Hosp17</c:v>
                </c:pt>
              </c:strCache>
            </c:strRef>
          </c:cat>
          <c:val>
            <c:numRef>
              <c:f>'Table 1 6'!$H$37:$H$60</c:f>
              <c:numCache>
                <c:formatCode>General</c:formatCode>
                <c:ptCount val="24"/>
                <c:pt idx="0">
                  <c:v>57.9</c:v>
                </c:pt>
                <c:pt idx="1">
                  <c:v>59.1</c:v>
                </c:pt>
                <c:pt idx="2">
                  <c:v>60</c:v>
                </c:pt>
                <c:pt idx="3">
                  <c:v>61.4</c:v>
                </c:pt>
                <c:pt idx="4">
                  <c:v>63.6</c:v>
                </c:pt>
                <c:pt idx="5">
                  <c:v>63.9</c:v>
                </c:pt>
                <c:pt idx="6">
                  <c:v>64.099999999999994</c:v>
                </c:pt>
                <c:pt idx="7">
                  <c:v>64.5</c:v>
                </c:pt>
                <c:pt idx="8">
                  <c:v>65.5</c:v>
                </c:pt>
                <c:pt idx="9">
                  <c:v>66.7</c:v>
                </c:pt>
                <c:pt idx="10">
                  <c:v>66.7</c:v>
                </c:pt>
                <c:pt idx="11">
                  <c:v>68.2</c:v>
                </c:pt>
                <c:pt idx="12">
                  <c:v>68.400000000000006</c:v>
                </c:pt>
                <c:pt idx="13">
                  <c:v>69.099999999999994</c:v>
                </c:pt>
                <c:pt idx="14">
                  <c:v>69.099999999999994</c:v>
                </c:pt>
                <c:pt idx="15">
                  <c:v>69.2</c:v>
                </c:pt>
                <c:pt idx="16">
                  <c:v>70</c:v>
                </c:pt>
                <c:pt idx="17">
                  <c:v>70.5</c:v>
                </c:pt>
                <c:pt idx="18">
                  <c:v>70.7</c:v>
                </c:pt>
                <c:pt idx="19">
                  <c:v>71.2</c:v>
                </c:pt>
                <c:pt idx="20">
                  <c:v>71.5</c:v>
                </c:pt>
                <c:pt idx="21">
                  <c:v>73.099999999999994</c:v>
                </c:pt>
                <c:pt idx="22">
                  <c:v>79.3</c:v>
                </c:pt>
                <c:pt idx="23">
                  <c:v>79.400000000000006</c:v>
                </c:pt>
              </c:numCache>
            </c:numRef>
          </c:val>
          <c:extLst>
            <c:ext xmlns:c16="http://schemas.microsoft.com/office/drawing/2014/chart" uri="{C3380CC4-5D6E-409C-BE32-E72D297353CC}">
              <c16:uniqueId val="{00000002-1E54-4D53-8F35-18AA2600DD2A}"/>
            </c:ext>
          </c:extLst>
        </c:ser>
        <c:dLbls>
          <c:dLblPos val="outEnd"/>
          <c:showLegendKey val="0"/>
          <c:showVal val="1"/>
          <c:showCatName val="0"/>
          <c:showSerName val="0"/>
          <c:showPercent val="0"/>
          <c:showBubbleSize val="0"/>
        </c:dLbls>
        <c:gapWidth val="219"/>
        <c:overlap val="-27"/>
        <c:axId val="108280320"/>
        <c:axId val="108276792"/>
      </c:barChart>
      <c:catAx>
        <c:axId val="108280320"/>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276792"/>
        <c:crosses val="autoZero"/>
        <c:auto val="1"/>
        <c:lblAlgn val="ctr"/>
        <c:lblOffset val="100"/>
        <c:noMultiLvlLbl val="0"/>
      </c:catAx>
      <c:valAx>
        <c:axId val="108276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280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6'!$K$1</c:f>
              <c:strCache>
                <c:ptCount val="1"/>
                <c:pt idx="0">
                  <c:v>FY2016-2017</c:v>
                </c:pt>
              </c:strCache>
            </c:strRef>
          </c:tx>
          <c:spPr>
            <a:solidFill>
              <a:schemeClr val="bg1">
                <a:lumMod val="65000"/>
              </a:schemeClr>
            </a:solidFill>
            <a:ln>
              <a:noFill/>
            </a:ln>
            <a:effectLst/>
          </c:spPr>
          <c:invertIfNegative val="0"/>
          <c:dPt>
            <c:idx val="10"/>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F25B-4629-8A94-93C368C0F135}"/>
              </c:ext>
            </c:extLst>
          </c:dPt>
          <c:cat>
            <c:strRef>
              <c:f>'Table 1 6'!$J$2:$J$12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6'!$K$2:$K$12</c:f>
              <c:numCache>
                <c:formatCode>General</c:formatCode>
                <c:ptCount val="11"/>
                <c:pt idx="0">
                  <c:v>65.400000000000006</c:v>
                </c:pt>
                <c:pt idx="1">
                  <c:v>63.7</c:v>
                </c:pt>
                <c:pt idx="2">
                  <c:v>33.299999999999997</c:v>
                </c:pt>
                <c:pt idx="3">
                  <c:v>51.4</c:v>
                </c:pt>
                <c:pt idx="4">
                  <c:v>74.099999999999994</c:v>
                </c:pt>
                <c:pt idx="5">
                  <c:v>46.7</c:v>
                </c:pt>
                <c:pt idx="6">
                  <c:v>100</c:v>
                </c:pt>
                <c:pt idx="7">
                  <c:v>76</c:v>
                </c:pt>
                <c:pt idx="8">
                  <c:v>58.3</c:v>
                </c:pt>
                <c:pt idx="9">
                  <c:v>71.599999999999994</c:v>
                </c:pt>
                <c:pt idx="10">
                  <c:v>69.099999999999994</c:v>
                </c:pt>
              </c:numCache>
            </c:numRef>
          </c:val>
          <c:extLst>
            <c:ext xmlns:c16="http://schemas.microsoft.com/office/drawing/2014/chart" uri="{C3380CC4-5D6E-409C-BE32-E72D297353CC}">
              <c16:uniqueId val="{00000002-F25B-4629-8A94-93C368C0F135}"/>
            </c:ext>
          </c:extLst>
        </c:ser>
        <c:ser>
          <c:idx val="1"/>
          <c:order val="1"/>
          <c:tx>
            <c:strRef>
              <c:f>'Table 1 6'!$L$1</c:f>
              <c:strCache>
                <c:ptCount val="1"/>
                <c:pt idx="0">
                  <c:v>FY2017-2018</c:v>
                </c:pt>
              </c:strCache>
            </c:strRef>
          </c:tx>
          <c:spPr>
            <a:solidFill>
              <a:srgbClr val="FF7C3B"/>
            </a:solidFill>
            <a:ln>
              <a:noFill/>
            </a:ln>
            <a:effectLst/>
          </c:spPr>
          <c:invertIfNegative val="0"/>
          <c:dPt>
            <c:idx val="10"/>
            <c:invertIfNegative val="0"/>
            <c:bubble3D val="0"/>
            <c:spPr>
              <a:pattFill prst="dkDnDiag">
                <a:fgClr>
                  <a:srgbClr val="FF7C3B"/>
                </a:fgClr>
                <a:bgClr>
                  <a:schemeClr val="bg1"/>
                </a:bgClr>
              </a:pattFill>
              <a:ln>
                <a:noFill/>
              </a:ln>
              <a:effectLst/>
            </c:spPr>
            <c:extLst>
              <c:ext xmlns:c16="http://schemas.microsoft.com/office/drawing/2014/chart" uri="{C3380CC4-5D6E-409C-BE32-E72D297353CC}">
                <c16:uniqueId val="{00000004-F25B-4629-8A94-93C368C0F135}"/>
              </c:ext>
            </c:extLst>
          </c:dPt>
          <c:cat>
            <c:strRef>
              <c:f>'Table 1 6'!$J$2:$J$12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6'!$L$2:$L$12</c:f>
              <c:numCache>
                <c:formatCode>General</c:formatCode>
                <c:ptCount val="11"/>
                <c:pt idx="0">
                  <c:v>62</c:v>
                </c:pt>
                <c:pt idx="1">
                  <c:v>65</c:v>
                </c:pt>
                <c:pt idx="2">
                  <c:v>25</c:v>
                </c:pt>
                <c:pt idx="3">
                  <c:v>51.9</c:v>
                </c:pt>
                <c:pt idx="4">
                  <c:v>82.1</c:v>
                </c:pt>
                <c:pt idx="5">
                  <c:v>55.8</c:v>
                </c:pt>
                <c:pt idx="6">
                  <c:v>92.9</c:v>
                </c:pt>
                <c:pt idx="7">
                  <c:v>72.599999999999994</c:v>
                </c:pt>
                <c:pt idx="8">
                  <c:v>75</c:v>
                </c:pt>
                <c:pt idx="9">
                  <c:v>70.099999999999994</c:v>
                </c:pt>
                <c:pt idx="10">
                  <c:v>69.2</c:v>
                </c:pt>
              </c:numCache>
            </c:numRef>
          </c:val>
          <c:extLst>
            <c:ext xmlns:c16="http://schemas.microsoft.com/office/drawing/2014/chart" uri="{C3380CC4-5D6E-409C-BE32-E72D297353CC}">
              <c16:uniqueId val="{00000005-F25B-4629-8A94-93C368C0F135}"/>
            </c:ext>
          </c:extLst>
        </c:ser>
        <c:ser>
          <c:idx val="2"/>
          <c:order val="2"/>
          <c:tx>
            <c:strRef>
              <c:f>'Table 1 6'!$M$1</c:f>
              <c:strCache>
                <c:ptCount val="1"/>
                <c:pt idx="0">
                  <c:v>FY2018-2019</c:v>
                </c:pt>
              </c:strCache>
            </c:strRef>
          </c:tx>
          <c:spPr>
            <a:solidFill>
              <a:schemeClr val="accent2"/>
            </a:solidFill>
            <a:ln>
              <a:noFill/>
            </a:ln>
            <a:effectLst/>
          </c:spPr>
          <c:invertIfNegative val="0"/>
          <c:dPt>
            <c:idx val="10"/>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F25B-4629-8A94-93C368C0F135}"/>
              </c:ext>
            </c:extLst>
          </c:dPt>
          <c:cat>
            <c:strRef>
              <c:f>'Table 1 6'!$J$2:$J$12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6'!$M$2:$M$12</c:f>
              <c:numCache>
                <c:formatCode>General</c:formatCode>
                <c:ptCount val="11"/>
                <c:pt idx="0">
                  <c:v>66.7</c:v>
                </c:pt>
                <c:pt idx="1">
                  <c:v>73.099999999999994</c:v>
                </c:pt>
                <c:pt idx="2">
                  <c:v>0</c:v>
                </c:pt>
                <c:pt idx="4">
                  <c:v>65.5</c:v>
                </c:pt>
                <c:pt idx="5">
                  <c:v>61.4</c:v>
                </c:pt>
                <c:pt idx="6">
                  <c:v>66.7</c:v>
                </c:pt>
                <c:pt idx="7">
                  <c:v>69.099999999999994</c:v>
                </c:pt>
                <c:pt idx="8">
                  <c:v>60</c:v>
                </c:pt>
                <c:pt idx="9">
                  <c:v>70</c:v>
                </c:pt>
                <c:pt idx="10">
                  <c:v>69.099999999999994</c:v>
                </c:pt>
              </c:numCache>
            </c:numRef>
          </c:val>
          <c:extLst>
            <c:ext xmlns:c16="http://schemas.microsoft.com/office/drawing/2014/chart" uri="{C3380CC4-5D6E-409C-BE32-E72D297353CC}">
              <c16:uniqueId val="{00000008-F25B-4629-8A94-93C368C0F135}"/>
            </c:ext>
          </c:extLst>
        </c:ser>
        <c:dLbls>
          <c:showLegendKey val="0"/>
          <c:showVal val="0"/>
          <c:showCatName val="0"/>
          <c:showSerName val="0"/>
          <c:showPercent val="0"/>
          <c:showBubbleSize val="0"/>
        </c:dLbls>
        <c:gapWidth val="219"/>
        <c:overlap val="-27"/>
        <c:axId val="108274048"/>
        <c:axId val="108280712"/>
      </c:barChart>
      <c:catAx>
        <c:axId val="10827404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280712"/>
        <c:crosses val="autoZero"/>
        <c:auto val="1"/>
        <c:lblAlgn val="ctr"/>
        <c:lblOffset val="100"/>
        <c:noMultiLvlLbl val="0"/>
      </c:catAx>
      <c:valAx>
        <c:axId val="108280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27404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6'!$P$1</c:f>
              <c:strCache>
                <c:ptCount val="1"/>
                <c:pt idx="0">
                  <c:v>FY2016-2017</c:v>
                </c:pt>
              </c:strCache>
            </c:strRef>
          </c:tx>
          <c:spPr>
            <a:solidFill>
              <a:schemeClr val="bg1">
                <a:lumMod val="65000"/>
              </a:schemeClr>
            </a:solidFill>
            <a:ln>
              <a:noFill/>
            </a:ln>
            <a:effectLst/>
          </c:spPr>
          <c:invertIfNegative val="0"/>
          <c:dPt>
            <c:idx val="13"/>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1CCE-4523-95A1-6E8E9FB39F8E}"/>
              </c:ext>
            </c:extLst>
          </c:dPt>
          <c:cat>
            <c:strRef>
              <c:f>'Table 1 6'!$O$2:$O$15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6'!$P$2:$P$15</c:f>
              <c:numCache>
                <c:formatCode>General</c:formatCode>
                <c:ptCount val="14"/>
                <c:pt idx="0">
                  <c:v>77.7</c:v>
                </c:pt>
                <c:pt idx="1">
                  <c:v>58.9</c:v>
                </c:pt>
                <c:pt idx="2">
                  <c:v>56.8</c:v>
                </c:pt>
                <c:pt idx="3">
                  <c:v>68.400000000000006</c:v>
                </c:pt>
                <c:pt idx="4">
                  <c:v>66</c:v>
                </c:pt>
                <c:pt idx="5">
                  <c:v>69.599999999999994</c:v>
                </c:pt>
                <c:pt idx="6">
                  <c:v>71.599999999999994</c:v>
                </c:pt>
                <c:pt idx="7">
                  <c:v>73</c:v>
                </c:pt>
                <c:pt idx="8">
                  <c:v>63.6</c:v>
                </c:pt>
                <c:pt idx="9">
                  <c:v>63.2</c:v>
                </c:pt>
                <c:pt idx="10">
                  <c:v>75.2</c:v>
                </c:pt>
                <c:pt idx="11">
                  <c:v>67.099999999999994</c:v>
                </c:pt>
                <c:pt idx="12">
                  <c:v>71.599999999999994</c:v>
                </c:pt>
                <c:pt idx="13">
                  <c:v>69.099999999999994</c:v>
                </c:pt>
              </c:numCache>
            </c:numRef>
          </c:val>
          <c:extLst>
            <c:ext xmlns:c16="http://schemas.microsoft.com/office/drawing/2014/chart" uri="{C3380CC4-5D6E-409C-BE32-E72D297353CC}">
              <c16:uniqueId val="{00000002-1CCE-4523-95A1-6E8E9FB39F8E}"/>
            </c:ext>
          </c:extLst>
        </c:ser>
        <c:ser>
          <c:idx val="1"/>
          <c:order val="1"/>
          <c:tx>
            <c:strRef>
              <c:f>'Table 1 6'!$Q$1</c:f>
              <c:strCache>
                <c:ptCount val="1"/>
                <c:pt idx="0">
                  <c:v>FY2017-2018</c:v>
                </c:pt>
              </c:strCache>
            </c:strRef>
          </c:tx>
          <c:spPr>
            <a:solidFill>
              <a:srgbClr val="FF6600"/>
            </a:solidFill>
            <a:ln>
              <a:noFill/>
            </a:ln>
            <a:effectLst/>
          </c:spPr>
          <c:invertIfNegative val="0"/>
          <c:dPt>
            <c:idx val="13"/>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1CCE-4523-95A1-6E8E9FB39F8E}"/>
              </c:ext>
            </c:extLst>
          </c:dPt>
          <c:cat>
            <c:strRef>
              <c:f>'Table 1 6'!$O$2:$O$15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6'!$Q$2:$Q$15</c:f>
              <c:numCache>
                <c:formatCode>General</c:formatCode>
                <c:ptCount val="14"/>
                <c:pt idx="0">
                  <c:v>64.7</c:v>
                </c:pt>
                <c:pt idx="1">
                  <c:v>65.900000000000006</c:v>
                </c:pt>
                <c:pt idx="2">
                  <c:v>68.099999999999994</c:v>
                </c:pt>
                <c:pt idx="3">
                  <c:v>71.599999999999994</c:v>
                </c:pt>
                <c:pt idx="4">
                  <c:v>68.3</c:v>
                </c:pt>
                <c:pt idx="5">
                  <c:v>67.400000000000006</c:v>
                </c:pt>
                <c:pt idx="6">
                  <c:v>64.599999999999994</c:v>
                </c:pt>
                <c:pt idx="7">
                  <c:v>73.3</c:v>
                </c:pt>
                <c:pt idx="8">
                  <c:v>70.2</c:v>
                </c:pt>
                <c:pt idx="9">
                  <c:v>67.3</c:v>
                </c:pt>
                <c:pt idx="10">
                  <c:v>77.8</c:v>
                </c:pt>
                <c:pt idx="11">
                  <c:v>73.2</c:v>
                </c:pt>
                <c:pt idx="12">
                  <c:v>70.099999999999994</c:v>
                </c:pt>
                <c:pt idx="13">
                  <c:v>69.2</c:v>
                </c:pt>
              </c:numCache>
            </c:numRef>
          </c:val>
          <c:extLst>
            <c:ext xmlns:c16="http://schemas.microsoft.com/office/drawing/2014/chart" uri="{C3380CC4-5D6E-409C-BE32-E72D297353CC}">
              <c16:uniqueId val="{00000005-1CCE-4523-95A1-6E8E9FB39F8E}"/>
            </c:ext>
          </c:extLst>
        </c:ser>
        <c:ser>
          <c:idx val="2"/>
          <c:order val="2"/>
          <c:tx>
            <c:strRef>
              <c:f>'Table 1 6'!$R$1</c:f>
              <c:strCache>
                <c:ptCount val="1"/>
                <c:pt idx="0">
                  <c:v>FY2018-2019</c:v>
                </c:pt>
              </c:strCache>
            </c:strRef>
          </c:tx>
          <c:spPr>
            <a:solidFill>
              <a:schemeClr val="accent2"/>
            </a:solidFill>
            <a:ln>
              <a:noFill/>
            </a:ln>
            <a:effectLst/>
          </c:spPr>
          <c:invertIfNegative val="0"/>
          <c:dPt>
            <c:idx val="13"/>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1CCE-4523-95A1-6E8E9FB39F8E}"/>
              </c:ext>
            </c:extLst>
          </c:dPt>
          <c:cat>
            <c:strRef>
              <c:f>'Table 1 6'!$O$2:$O$15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6'!$R$2:$R$15</c:f>
              <c:numCache>
                <c:formatCode>General</c:formatCode>
                <c:ptCount val="14"/>
                <c:pt idx="0">
                  <c:v>59.1</c:v>
                </c:pt>
                <c:pt idx="1">
                  <c:v>64.099999999999994</c:v>
                </c:pt>
                <c:pt idx="2">
                  <c:v>63.9</c:v>
                </c:pt>
                <c:pt idx="3">
                  <c:v>70.7</c:v>
                </c:pt>
                <c:pt idx="4">
                  <c:v>71.2</c:v>
                </c:pt>
                <c:pt idx="5">
                  <c:v>69.2</c:v>
                </c:pt>
                <c:pt idx="6">
                  <c:v>68.2</c:v>
                </c:pt>
                <c:pt idx="7">
                  <c:v>79.400000000000006</c:v>
                </c:pt>
                <c:pt idx="8">
                  <c:v>63.6</c:v>
                </c:pt>
                <c:pt idx="9">
                  <c:v>68.400000000000006</c:v>
                </c:pt>
                <c:pt idx="11">
                  <c:v>70.5</c:v>
                </c:pt>
                <c:pt idx="12">
                  <c:v>70</c:v>
                </c:pt>
                <c:pt idx="13">
                  <c:v>69.099999999999994</c:v>
                </c:pt>
              </c:numCache>
            </c:numRef>
          </c:val>
          <c:extLst>
            <c:ext xmlns:c16="http://schemas.microsoft.com/office/drawing/2014/chart" uri="{C3380CC4-5D6E-409C-BE32-E72D297353CC}">
              <c16:uniqueId val="{00000008-1CCE-4523-95A1-6E8E9FB39F8E}"/>
            </c:ext>
          </c:extLst>
        </c:ser>
        <c:dLbls>
          <c:showLegendKey val="0"/>
          <c:showVal val="0"/>
          <c:showCatName val="0"/>
          <c:showSerName val="0"/>
          <c:showPercent val="0"/>
          <c:showBubbleSize val="0"/>
        </c:dLbls>
        <c:gapWidth val="219"/>
        <c:overlap val="-27"/>
        <c:axId val="108276008"/>
        <c:axId val="108281104"/>
      </c:barChart>
      <c:catAx>
        <c:axId val="10827600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281104"/>
        <c:crosses val="autoZero"/>
        <c:auto val="1"/>
        <c:lblAlgn val="ctr"/>
        <c:lblOffset val="100"/>
        <c:noMultiLvlLbl val="0"/>
      </c:catAx>
      <c:valAx>
        <c:axId val="1082811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27600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6'!$U$1</c:f>
              <c:strCache>
                <c:ptCount val="1"/>
                <c:pt idx="0">
                  <c:v>FY2016-2017</c:v>
                </c:pt>
              </c:strCache>
            </c:strRef>
          </c:tx>
          <c:spPr>
            <a:solidFill>
              <a:schemeClr val="bg1">
                <a:lumMod val="65000"/>
              </a:schemeClr>
            </a:solidFill>
            <a:ln>
              <a:noFill/>
            </a:ln>
            <a:effectLst/>
          </c:spPr>
          <c:invertIfNegative val="0"/>
          <c:dPt>
            <c:idx val="5"/>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97FA-4C78-B38A-4DDC0DF710DE}"/>
              </c:ext>
            </c:extLst>
          </c:dPt>
          <c:cat>
            <c:strRef>
              <c:f>'Table 1 6'!$T$2:$T$7</c:f>
              <c:strCache>
                <c:ptCount val="6"/>
                <c:pt idx="0">
                  <c:v>Hosp03</c:v>
                </c:pt>
                <c:pt idx="1">
                  <c:v>Hosp05</c:v>
                </c:pt>
                <c:pt idx="2">
                  <c:v>Hosp09</c:v>
                </c:pt>
                <c:pt idx="3">
                  <c:v>Hosp25</c:v>
                </c:pt>
                <c:pt idx="4">
                  <c:v>AllHospExcSOON</c:v>
                </c:pt>
                <c:pt idx="5">
                  <c:v>AllHospON</c:v>
                </c:pt>
              </c:strCache>
            </c:strRef>
          </c:cat>
          <c:val>
            <c:numRef>
              <c:f>'Table 1 6'!$U$2:$U$7</c:f>
              <c:numCache>
                <c:formatCode>General</c:formatCode>
                <c:ptCount val="6"/>
                <c:pt idx="0">
                  <c:v>61.7</c:v>
                </c:pt>
                <c:pt idx="1">
                  <c:v>74.8</c:v>
                </c:pt>
                <c:pt idx="2">
                  <c:v>58.7</c:v>
                </c:pt>
                <c:pt idx="3">
                  <c:v>79</c:v>
                </c:pt>
                <c:pt idx="4">
                  <c:v>71.599999999999994</c:v>
                </c:pt>
                <c:pt idx="5">
                  <c:v>69.099999999999994</c:v>
                </c:pt>
              </c:numCache>
            </c:numRef>
          </c:val>
          <c:extLst>
            <c:ext xmlns:c16="http://schemas.microsoft.com/office/drawing/2014/chart" uri="{C3380CC4-5D6E-409C-BE32-E72D297353CC}">
              <c16:uniqueId val="{00000002-97FA-4C78-B38A-4DDC0DF710DE}"/>
            </c:ext>
          </c:extLst>
        </c:ser>
        <c:ser>
          <c:idx val="1"/>
          <c:order val="1"/>
          <c:tx>
            <c:strRef>
              <c:f>'Table 1 6'!$V$1</c:f>
              <c:strCache>
                <c:ptCount val="1"/>
                <c:pt idx="0">
                  <c:v>FY2017-2018</c:v>
                </c:pt>
              </c:strCache>
            </c:strRef>
          </c:tx>
          <c:spPr>
            <a:solidFill>
              <a:srgbClr val="FF6600"/>
            </a:solidFill>
            <a:ln>
              <a:noFill/>
            </a:ln>
            <a:effectLst/>
          </c:spPr>
          <c:invertIfNegative val="0"/>
          <c:dPt>
            <c:idx val="5"/>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97FA-4C78-B38A-4DDC0DF710DE}"/>
              </c:ext>
            </c:extLst>
          </c:dPt>
          <c:cat>
            <c:strRef>
              <c:f>'Table 1 6'!$T$2:$T$7</c:f>
              <c:strCache>
                <c:ptCount val="6"/>
                <c:pt idx="0">
                  <c:v>Hosp03</c:v>
                </c:pt>
                <c:pt idx="1">
                  <c:v>Hosp05</c:v>
                </c:pt>
                <c:pt idx="2">
                  <c:v>Hosp09</c:v>
                </c:pt>
                <c:pt idx="3">
                  <c:v>Hosp25</c:v>
                </c:pt>
                <c:pt idx="4">
                  <c:v>AllHospExcSOON</c:v>
                </c:pt>
                <c:pt idx="5">
                  <c:v>AllHospON</c:v>
                </c:pt>
              </c:strCache>
            </c:strRef>
          </c:cat>
          <c:val>
            <c:numRef>
              <c:f>'Table 1 6'!$V$2:$V$7</c:f>
              <c:numCache>
                <c:formatCode>General</c:formatCode>
                <c:ptCount val="6"/>
                <c:pt idx="0">
                  <c:v>63.9</c:v>
                </c:pt>
                <c:pt idx="1">
                  <c:v>70</c:v>
                </c:pt>
                <c:pt idx="2">
                  <c:v>63.9</c:v>
                </c:pt>
                <c:pt idx="3">
                  <c:v>77.900000000000006</c:v>
                </c:pt>
                <c:pt idx="4">
                  <c:v>70.099999999999994</c:v>
                </c:pt>
                <c:pt idx="5">
                  <c:v>69.2</c:v>
                </c:pt>
              </c:numCache>
            </c:numRef>
          </c:val>
          <c:extLst>
            <c:ext xmlns:c16="http://schemas.microsoft.com/office/drawing/2014/chart" uri="{C3380CC4-5D6E-409C-BE32-E72D297353CC}">
              <c16:uniqueId val="{00000005-97FA-4C78-B38A-4DDC0DF710DE}"/>
            </c:ext>
          </c:extLst>
        </c:ser>
        <c:ser>
          <c:idx val="2"/>
          <c:order val="2"/>
          <c:tx>
            <c:strRef>
              <c:f>'Table 1 6'!$W$1</c:f>
              <c:strCache>
                <c:ptCount val="1"/>
                <c:pt idx="0">
                  <c:v>FY2018-2019</c:v>
                </c:pt>
              </c:strCache>
            </c:strRef>
          </c:tx>
          <c:spPr>
            <a:solidFill>
              <a:schemeClr val="accent2"/>
            </a:solidFill>
            <a:ln>
              <a:noFill/>
            </a:ln>
            <a:effectLst/>
          </c:spPr>
          <c:invertIfNegative val="0"/>
          <c:dPt>
            <c:idx val="5"/>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97FA-4C78-B38A-4DDC0DF710DE}"/>
              </c:ext>
            </c:extLst>
          </c:dPt>
          <c:cat>
            <c:strRef>
              <c:f>'Table 1 6'!$T$2:$T$7</c:f>
              <c:strCache>
                <c:ptCount val="6"/>
                <c:pt idx="0">
                  <c:v>Hosp03</c:v>
                </c:pt>
                <c:pt idx="1">
                  <c:v>Hosp05</c:v>
                </c:pt>
                <c:pt idx="2">
                  <c:v>Hosp09</c:v>
                </c:pt>
                <c:pt idx="3">
                  <c:v>Hosp25</c:v>
                </c:pt>
                <c:pt idx="4">
                  <c:v>AllHospExcSOON</c:v>
                </c:pt>
                <c:pt idx="5">
                  <c:v>AllHospON</c:v>
                </c:pt>
              </c:strCache>
            </c:strRef>
          </c:cat>
          <c:val>
            <c:numRef>
              <c:f>'Table 1 6'!$W$2:$W$7</c:f>
              <c:numCache>
                <c:formatCode>General</c:formatCode>
                <c:ptCount val="6"/>
                <c:pt idx="0">
                  <c:v>57.9</c:v>
                </c:pt>
                <c:pt idx="1">
                  <c:v>71.5</c:v>
                </c:pt>
                <c:pt idx="2">
                  <c:v>64.5</c:v>
                </c:pt>
                <c:pt idx="3">
                  <c:v>79.3</c:v>
                </c:pt>
                <c:pt idx="4">
                  <c:v>70</c:v>
                </c:pt>
                <c:pt idx="5">
                  <c:v>69.099999999999994</c:v>
                </c:pt>
              </c:numCache>
            </c:numRef>
          </c:val>
          <c:extLst>
            <c:ext xmlns:c16="http://schemas.microsoft.com/office/drawing/2014/chart" uri="{C3380CC4-5D6E-409C-BE32-E72D297353CC}">
              <c16:uniqueId val="{00000008-97FA-4C78-B38A-4DDC0DF710DE}"/>
            </c:ext>
          </c:extLst>
        </c:ser>
        <c:dLbls>
          <c:showLegendKey val="0"/>
          <c:showVal val="0"/>
          <c:showCatName val="0"/>
          <c:showSerName val="0"/>
          <c:showPercent val="0"/>
          <c:showBubbleSize val="0"/>
        </c:dLbls>
        <c:gapWidth val="219"/>
        <c:overlap val="-27"/>
        <c:axId val="108273656"/>
        <c:axId val="108275224"/>
      </c:barChart>
      <c:catAx>
        <c:axId val="108273656"/>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275224"/>
        <c:crosses val="autoZero"/>
        <c:auto val="1"/>
        <c:lblAlgn val="ctr"/>
        <c:lblOffset val="100"/>
        <c:noMultiLvlLbl val="0"/>
      </c:catAx>
      <c:valAx>
        <c:axId val="1082752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2736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1'!$N$3</c:f>
              <c:strCache>
                <c:ptCount val="1"/>
                <c:pt idx="0">
                  <c:v>2016-2017</c:v>
                </c:pt>
              </c:strCache>
            </c:strRef>
          </c:tx>
          <c:spPr>
            <a:solidFill>
              <a:schemeClr val="bg1">
                <a:lumMod val="65000"/>
              </a:schemeClr>
            </a:solidFill>
            <a:ln>
              <a:noFill/>
            </a:ln>
            <a:effectLst/>
          </c:spPr>
          <c:invertIfNegative val="0"/>
          <c:dPt>
            <c:idx val="13"/>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8889-4C19-96AB-0D4E54057EAA}"/>
              </c:ext>
            </c:extLst>
          </c:dPt>
          <c:cat>
            <c:strRef>
              <c:f>'Table 1'!$M$4:$M$17</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1'!$N$4:$N$17</c:f>
              <c:numCache>
                <c:formatCode>##0.0</c:formatCode>
                <c:ptCount val="14"/>
                <c:pt idx="0">
                  <c:v>8.1</c:v>
                </c:pt>
                <c:pt idx="1">
                  <c:v>13.4</c:v>
                </c:pt>
                <c:pt idx="2">
                  <c:v>2.4</c:v>
                </c:pt>
                <c:pt idx="3">
                  <c:v>8.3000000000000007</c:v>
                </c:pt>
                <c:pt idx="4">
                  <c:v>8.6</c:v>
                </c:pt>
                <c:pt idx="5">
                  <c:v>9.1</c:v>
                </c:pt>
                <c:pt idx="6">
                  <c:v>8</c:v>
                </c:pt>
                <c:pt idx="7">
                  <c:v>8.8000000000000007</c:v>
                </c:pt>
                <c:pt idx="8">
                  <c:v>15</c:v>
                </c:pt>
                <c:pt idx="9">
                  <c:v>8.4</c:v>
                </c:pt>
                <c:pt idx="10">
                  <c:v>6.2</c:v>
                </c:pt>
                <c:pt idx="11">
                  <c:v>8.1</c:v>
                </c:pt>
                <c:pt idx="12">
                  <c:v>9.1999999999999993</c:v>
                </c:pt>
                <c:pt idx="13">
                  <c:v>8.5</c:v>
                </c:pt>
              </c:numCache>
            </c:numRef>
          </c:val>
          <c:extLst>
            <c:ext xmlns:c16="http://schemas.microsoft.com/office/drawing/2014/chart" uri="{C3380CC4-5D6E-409C-BE32-E72D297353CC}">
              <c16:uniqueId val="{00000002-8889-4C19-96AB-0D4E54057EAA}"/>
            </c:ext>
          </c:extLst>
        </c:ser>
        <c:ser>
          <c:idx val="1"/>
          <c:order val="1"/>
          <c:tx>
            <c:strRef>
              <c:f>'Table 1'!$O$3</c:f>
              <c:strCache>
                <c:ptCount val="1"/>
                <c:pt idx="0">
                  <c:v>2017-2018</c:v>
                </c:pt>
              </c:strCache>
            </c:strRef>
          </c:tx>
          <c:spPr>
            <a:solidFill>
              <a:srgbClr val="FF7C3B"/>
            </a:solidFill>
            <a:ln>
              <a:noFill/>
            </a:ln>
            <a:effectLst/>
          </c:spPr>
          <c:invertIfNegative val="0"/>
          <c:dPt>
            <c:idx val="13"/>
            <c:invertIfNegative val="0"/>
            <c:bubble3D val="0"/>
            <c:spPr>
              <a:pattFill prst="dkDnDiag">
                <a:fgClr>
                  <a:srgbClr val="FF7C3B"/>
                </a:fgClr>
                <a:bgClr>
                  <a:schemeClr val="bg1"/>
                </a:bgClr>
              </a:pattFill>
              <a:ln>
                <a:noFill/>
              </a:ln>
              <a:effectLst/>
            </c:spPr>
            <c:extLst>
              <c:ext xmlns:c16="http://schemas.microsoft.com/office/drawing/2014/chart" uri="{C3380CC4-5D6E-409C-BE32-E72D297353CC}">
                <c16:uniqueId val="{00000004-8889-4C19-96AB-0D4E54057EAA}"/>
              </c:ext>
            </c:extLst>
          </c:dPt>
          <c:cat>
            <c:strRef>
              <c:f>'Table 1'!$M$4:$M$17</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1'!$O$4:$O$17</c:f>
              <c:numCache>
                <c:formatCode>##0.0</c:formatCode>
                <c:ptCount val="14"/>
                <c:pt idx="0">
                  <c:v>7.2</c:v>
                </c:pt>
                <c:pt idx="1">
                  <c:v>14.2</c:v>
                </c:pt>
                <c:pt idx="2">
                  <c:v>3</c:v>
                </c:pt>
                <c:pt idx="3">
                  <c:v>8.3000000000000007</c:v>
                </c:pt>
                <c:pt idx="4">
                  <c:v>10.199999999999999</c:v>
                </c:pt>
                <c:pt idx="5">
                  <c:v>8.6</c:v>
                </c:pt>
                <c:pt idx="6">
                  <c:v>9.6999999999999993</c:v>
                </c:pt>
                <c:pt idx="7">
                  <c:v>9.1</c:v>
                </c:pt>
                <c:pt idx="8">
                  <c:v>14.4</c:v>
                </c:pt>
                <c:pt idx="9">
                  <c:v>8.8000000000000007</c:v>
                </c:pt>
                <c:pt idx="10">
                  <c:v>6.8</c:v>
                </c:pt>
                <c:pt idx="11">
                  <c:v>9.8000000000000007</c:v>
                </c:pt>
                <c:pt idx="12">
                  <c:v>9.3000000000000007</c:v>
                </c:pt>
                <c:pt idx="13">
                  <c:v>8.8000000000000007</c:v>
                </c:pt>
              </c:numCache>
            </c:numRef>
          </c:val>
          <c:extLst>
            <c:ext xmlns:c16="http://schemas.microsoft.com/office/drawing/2014/chart" uri="{C3380CC4-5D6E-409C-BE32-E72D297353CC}">
              <c16:uniqueId val="{00000005-8889-4C19-96AB-0D4E54057EAA}"/>
            </c:ext>
          </c:extLst>
        </c:ser>
        <c:ser>
          <c:idx val="2"/>
          <c:order val="2"/>
          <c:tx>
            <c:strRef>
              <c:f>'Table 1'!$P$3</c:f>
              <c:strCache>
                <c:ptCount val="1"/>
                <c:pt idx="0">
                  <c:v>2018-2019</c:v>
                </c:pt>
              </c:strCache>
            </c:strRef>
          </c:tx>
          <c:spPr>
            <a:solidFill>
              <a:schemeClr val="accent2"/>
            </a:solidFill>
            <a:ln>
              <a:noFill/>
            </a:ln>
            <a:effectLst/>
          </c:spPr>
          <c:invertIfNegative val="0"/>
          <c:dPt>
            <c:idx val="13"/>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8889-4C19-96AB-0D4E54057EAA}"/>
              </c:ext>
            </c:extLst>
          </c:dPt>
          <c:cat>
            <c:strRef>
              <c:f>'Table 1'!$M$4:$M$17</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1'!$P$4:$P$17</c:f>
              <c:numCache>
                <c:formatCode>##0.0</c:formatCode>
                <c:ptCount val="14"/>
                <c:pt idx="0">
                  <c:v>8.3000000000000007</c:v>
                </c:pt>
                <c:pt idx="1">
                  <c:v>13.2</c:v>
                </c:pt>
                <c:pt idx="2">
                  <c:v>3.1</c:v>
                </c:pt>
                <c:pt idx="3">
                  <c:v>8.5</c:v>
                </c:pt>
                <c:pt idx="4">
                  <c:v>10.1</c:v>
                </c:pt>
                <c:pt idx="5">
                  <c:v>8.1</c:v>
                </c:pt>
                <c:pt idx="6">
                  <c:v>10.199999999999999</c:v>
                </c:pt>
                <c:pt idx="7">
                  <c:v>10</c:v>
                </c:pt>
                <c:pt idx="8">
                  <c:v>11.2</c:v>
                </c:pt>
                <c:pt idx="9">
                  <c:v>6.9</c:v>
                </c:pt>
                <c:pt idx="10">
                  <c:v>0</c:v>
                </c:pt>
                <c:pt idx="11">
                  <c:v>8.6999999999999993</c:v>
                </c:pt>
                <c:pt idx="12">
                  <c:v>9.1999999999999993</c:v>
                </c:pt>
                <c:pt idx="13">
                  <c:v>8.6999999999999993</c:v>
                </c:pt>
              </c:numCache>
            </c:numRef>
          </c:val>
          <c:extLst>
            <c:ext xmlns:c16="http://schemas.microsoft.com/office/drawing/2014/chart" uri="{C3380CC4-5D6E-409C-BE32-E72D297353CC}">
              <c16:uniqueId val="{00000008-8889-4C19-96AB-0D4E54057EAA}"/>
            </c:ext>
          </c:extLst>
        </c:ser>
        <c:dLbls>
          <c:showLegendKey val="0"/>
          <c:showVal val="0"/>
          <c:showCatName val="0"/>
          <c:showSerName val="0"/>
          <c:showPercent val="0"/>
          <c:showBubbleSize val="0"/>
        </c:dLbls>
        <c:gapWidth val="219"/>
        <c:overlap val="-27"/>
        <c:axId val="107100896"/>
        <c:axId val="107101288"/>
      </c:barChart>
      <c:catAx>
        <c:axId val="107100896"/>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101288"/>
        <c:crosses val="autoZero"/>
        <c:auto val="1"/>
        <c:lblAlgn val="ctr"/>
        <c:lblOffset val="100"/>
        <c:noMultiLvlLbl val="0"/>
      </c:catAx>
      <c:valAx>
        <c:axId val="107101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Rate (%)</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10089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1'!$T$3</c:f>
              <c:strCache>
                <c:ptCount val="1"/>
                <c:pt idx="0">
                  <c:v>2016-2017</c:v>
                </c:pt>
              </c:strCache>
            </c:strRef>
          </c:tx>
          <c:spPr>
            <a:solidFill>
              <a:schemeClr val="bg1">
                <a:lumMod val="65000"/>
              </a:schemeClr>
            </a:solidFill>
            <a:ln>
              <a:noFill/>
            </a:ln>
            <a:effectLst/>
          </c:spPr>
          <c:invertIfNegative val="0"/>
          <c:dPt>
            <c:idx val="5"/>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E4DD-4B7B-AAEB-418F7D913FFB}"/>
              </c:ext>
            </c:extLst>
          </c:dPt>
          <c:cat>
            <c:strRef>
              <c:f>'Table 1'!$S$4:$S$9</c:f>
              <c:strCache>
                <c:ptCount val="6"/>
                <c:pt idx="0">
                  <c:v>Hosp03</c:v>
                </c:pt>
                <c:pt idx="1">
                  <c:v>Hosp05</c:v>
                </c:pt>
                <c:pt idx="2">
                  <c:v>Hosp09</c:v>
                </c:pt>
                <c:pt idx="3">
                  <c:v>Hosp25</c:v>
                </c:pt>
                <c:pt idx="4">
                  <c:v>AllHospExcSOON</c:v>
                </c:pt>
                <c:pt idx="5">
                  <c:v>AllHospON</c:v>
                </c:pt>
              </c:strCache>
            </c:strRef>
          </c:cat>
          <c:val>
            <c:numRef>
              <c:f>'Table 1'!$T$4:$T$9</c:f>
              <c:numCache>
                <c:formatCode>##0.0</c:formatCode>
                <c:ptCount val="6"/>
                <c:pt idx="0">
                  <c:v>2</c:v>
                </c:pt>
                <c:pt idx="1">
                  <c:v>13</c:v>
                </c:pt>
                <c:pt idx="2">
                  <c:v>6.4</c:v>
                </c:pt>
                <c:pt idx="3">
                  <c:v>6.5</c:v>
                </c:pt>
                <c:pt idx="4">
                  <c:v>9.1999999999999993</c:v>
                </c:pt>
                <c:pt idx="5">
                  <c:v>8.5</c:v>
                </c:pt>
              </c:numCache>
            </c:numRef>
          </c:val>
          <c:extLst>
            <c:ext xmlns:c16="http://schemas.microsoft.com/office/drawing/2014/chart" uri="{C3380CC4-5D6E-409C-BE32-E72D297353CC}">
              <c16:uniqueId val="{00000002-E4DD-4B7B-AAEB-418F7D913FFB}"/>
            </c:ext>
          </c:extLst>
        </c:ser>
        <c:ser>
          <c:idx val="1"/>
          <c:order val="1"/>
          <c:tx>
            <c:strRef>
              <c:f>'Table 1'!$U$3</c:f>
              <c:strCache>
                <c:ptCount val="1"/>
                <c:pt idx="0">
                  <c:v>2017-2018</c:v>
                </c:pt>
              </c:strCache>
            </c:strRef>
          </c:tx>
          <c:spPr>
            <a:solidFill>
              <a:srgbClr val="FF6600"/>
            </a:solidFill>
            <a:ln>
              <a:noFill/>
            </a:ln>
            <a:effectLst/>
          </c:spPr>
          <c:invertIfNegative val="0"/>
          <c:dPt>
            <c:idx val="5"/>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E4DD-4B7B-AAEB-418F7D913FFB}"/>
              </c:ext>
            </c:extLst>
          </c:dPt>
          <c:cat>
            <c:strRef>
              <c:f>'Table 1'!$S$4:$S$9</c:f>
              <c:strCache>
                <c:ptCount val="6"/>
                <c:pt idx="0">
                  <c:v>Hosp03</c:v>
                </c:pt>
                <c:pt idx="1">
                  <c:v>Hosp05</c:v>
                </c:pt>
                <c:pt idx="2">
                  <c:v>Hosp09</c:v>
                </c:pt>
                <c:pt idx="3">
                  <c:v>Hosp25</c:v>
                </c:pt>
                <c:pt idx="4">
                  <c:v>AllHospExcSOON</c:v>
                </c:pt>
                <c:pt idx="5">
                  <c:v>AllHospON</c:v>
                </c:pt>
              </c:strCache>
            </c:strRef>
          </c:cat>
          <c:val>
            <c:numRef>
              <c:f>'Table 1'!$U$4:$U$9</c:f>
              <c:numCache>
                <c:formatCode>##0.0</c:formatCode>
                <c:ptCount val="6"/>
                <c:pt idx="0">
                  <c:v>2.2000000000000002</c:v>
                </c:pt>
                <c:pt idx="1">
                  <c:v>15.7</c:v>
                </c:pt>
                <c:pt idx="2">
                  <c:v>6.8</c:v>
                </c:pt>
                <c:pt idx="3">
                  <c:v>5.7</c:v>
                </c:pt>
                <c:pt idx="4">
                  <c:v>9.3000000000000007</c:v>
                </c:pt>
                <c:pt idx="5">
                  <c:v>8.8000000000000007</c:v>
                </c:pt>
              </c:numCache>
            </c:numRef>
          </c:val>
          <c:extLst>
            <c:ext xmlns:c16="http://schemas.microsoft.com/office/drawing/2014/chart" uri="{C3380CC4-5D6E-409C-BE32-E72D297353CC}">
              <c16:uniqueId val="{00000005-E4DD-4B7B-AAEB-418F7D913FFB}"/>
            </c:ext>
          </c:extLst>
        </c:ser>
        <c:ser>
          <c:idx val="2"/>
          <c:order val="2"/>
          <c:tx>
            <c:strRef>
              <c:f>'Table 1'!$V$3</c:f>
              <c:strCache>
                <c:ptCount val="1"/>
                <c:pt idx="0">
                  <c:v>2018-2019</c:v>
                </c:pt>
              </c:strCache>
            </c:strRef>
          </c:tx>
          <c:spPr>
            <a:solidFill>
              <a:schemeClr val="accent2"/>
            </a:solidFill>
            <a:ln>
              <a:noFill/>
            </a:ln>
            <a:effectLst/>
          </c:spPr>
          <c:invertIfNegative val="0"/>
          <c:dPt>
            <c:idx val="5"/>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E4DD-4B7B-AAEB-418F7D913FFB}"/>
              </c:ext>
            </c:extLst>
          </c:dPt>
          <c:cat>
            <c:strRef>
              <c:f>'Table 1'!$S$4:$S$9</c:f>
              <c:strCache>
                <c:ptCount val="6"/>
                <c:pt idx="0">
                  <c:v>Hosp03</c:v>
                </c:pt>
                <c:pt idx="1">
                  <c:v>Hosp05</c:v>
                </c:pt>
                <c:pt idx="2">
                  <c:v>Hosp09</c:v>
                </c:pt>
                <c:pt idx="3">
                  <c:v>Hosp25</c:v>
                </c:pt>
                <c:pt idx="4">
                  <c:v>AllHospExcSOON</c:v>
                </c:pt>
                <c:pt idx="5">
                  <c:v>AllHospON</c:v>
                </c:pt>
              </c:strCache>
            </c:strRef>
          </c:cat>
          <c:val>
            <c:numRef>
              <c:f>'Table 1'!$V$4:$V$9</c:f>
              <c:numCache>
                <c:formatCode>##0.0</c:formatCode>
                <c:ptCount val="6"/>
                <c:pt idx="0">
                  <c:v>2.6</c:v>
                </c:pt>
                <c:pt idx="1">
                  <c:v>13.6</c:v>
                </c:pt>
                <c:pt idx="2">
                  <c:v>6.8</c:v>
                </c:pt>
                <c:pt idx="3">
                  <c:v>5.8</c:v>
                </c:pt>
                <c:pt idx="4">
                  <c:v>9.1999999999999993</c:v>
                </c:pt>
                <c:pt idx="5">
                  <c:v>8.6999999999999993</c:v>
                </c:pt>
              </c:numCache>
            </c:numRef>
          </c:val>
          <c:extLst>
            <c:ext xmlns:c16="http://schemas.microsoft.com/office/drawing/2014/chart" uri="{C3380CC4-5D6E-409C-BE32-E72D297353CC}">
              <c16:uniqueId val="{00000008-E4DD-4B7B-AAEB-418F7D913FFB}"/>
            </c:ext>
          </c:extLst>
        </c:ser>
        <c:dLbls>
          <c:showLegendKey val="0"/>
          <c:showVal val="0"/>
          <c:showCatName val="0"/>
          <c:showSerName val="0"/>
          <c:showPercent val="0"/>
          <c:showBubbleSize val="0"/>
        </c:dLbls>
        <c:gapWidth val="219"/>
        <c:overlap val="-27"/>
        <c:axId val="107098544"/>
        <c:axId val="107101680"/>
      </c:barChart>
      <c:catAx>
        <c:axId val="10709854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101680"/>
        <c:crosses val="autoZero"/>
        <c:auto val="1"/>
        <c:lblAlgn val="ctr"/>
        <c:lblOffset val="100"/>
        <c:noMultiLvlLbl val="0"/>
      </c:catAx>
      <c:valAx>
        <c:axId val="1071016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Rate (%)</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09854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2'!$D$33</c:f>
              <c:strCache>
                <c:ptCount val="1"/>
                <c:pt idx="0">
                  <c:v>2018/2019</c:v>
                </c:pt>
              </c:strCache>
            </c:strRef>
          </c:tx>
          <c:spPr>
            <a:solidFill>
              <a:srgbClr val="FF6600"/>
            </a:solidFill>
            <a:ln>
              <a:noFill/>
            </a:ln>
            <a:effectLst/>
          </c:spPr>
          <c:invertIfNegative val="0"/>
          <c:dPt>
            <c:idx val="12"/>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1-398B-439A-AD23-B27FF244685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1 2'!$C$34:$C$58</c:f>
              <c:strCache>
                <c:ptCount val="25"/>
                <c:pt idx="0">
                  <c:v>Hosp24</c:v>
                </c:pt>
                <c:pt idx="1">
                  <c:v>Hosp12</c:v>
                </c:pt>
                <c:pt idx="2">
                  <c:v>Hosp15</c:v>
                </c:pt>
                <c:pt idx="3">
                  <c:v>Hosp11</c:v>
                </c:pt>
                <c:pt idx="4">
                  <c:v>Hosp18</c:v>
                </c:pt>
                <c:pt idx="5">
                  <c:v>Hosp22</c:v>
                </c:pt>
                <c:pt idx="6">
                  <c:v>Hosp25</c:v>
                </c:pt>
                <c:pt idx="7">
                  <c:v>Hosp04</c:v>
                </c:pt>
                <c:pt idx="8">
                  <c:v>Hosp06</c:v>
                </c:pt>
                <c:pt idx="9">
                  <c:v>Hosp09</c:v>
                </c:pt>
                <c:pt idx="10">
                  <c:v>Hosp16</c:v>
                </c:pt>
                <c:pt idx="11">
                  <c:v>Hosp02</c:v>
                </c:pt>
                <c:pt idx="12">
                  <c:v>AllHospON</c:v>
                </c:pt>
                <c:pt idx="13">
                  <c:v>Hosp10</c:v>
                </c:pt>
                <c:pt idx="14">
                  <c:v>AllHospExcSOON</c:v>
                </c:pt>
                <c:pt idx="15">
                  <c:v>Hosp01</c:v>
                </c:pt>
                <c:pt idx="16">
                  <c:v>Hosp19</c:v>
                </c:pt>
                <c:pt idx="17">
                  <c:v>Hosp05</c:v>
                </c:pt>
                <c:pt idx="18">
                  <c:v>Hosp07</c:v>
                </c:pt>
                <c:pt idx="19">
                  <c:v>Hosp08</c:v>
                </c:pt>
                <c:pt idx="20">
                  <c:v>Hosp17</c:v>
                </c:pt>
                <c:pt idx="21">
                  <c:v>Hosp20</c:v>
                </c:pt>
                <c:pt idx="22">
                  <c:v>Hosp03</c:v>
                </c:pt>
                <c:pt idx="23">
                  <c:v>Hosp13</c:v>
                </c:pt>
                <c:pt idx="24">
                  <c:v>Hosp23</c:v>
                </c:pt>
              </c:strCache>
            </c:strRef>
          </c:cat>
          <c:val>
            <c:numRef>
              <c:f>'Table 1 2'!$D$34:$D$58</c:f>
              <c:numCache>
                <c:formatCode>##0.0</c:formatCode>
                <c:ptCount val="25"/>
                <c:pt idx="0">
                  <c:v>1.2</c:v>
                </c:pt>
                <c:pt idx="1">
                  <c:v>1.5</c:v>
                </c:pt>
                <c:pt idx="2">
                  <c:v>1.6</c:v>
                </c:pt>
                <c:pt idx="3">
                  <c:v>1.8</c:v>
                </c:pt>
                <c:pt idx="4">
                  <c:v>1.9</c:v>
                </c:pt>
                <c:pt idx="5">
                  <c:v>1.9</c:v>
                </c:pt>
                <c:pt idx="6">
                  <c:v>1.9</c:v>
                </c:pt>
                <c:pt idx="7">
                  <c:v>2.4</c:v>
                </c:pt>
                <c:pt idx="8">
                  <c:v>2.4</c:v>
                </c:pt>
                <c:pt idx="9">
                  <c:v>2.4</c:v>
                </c:pt>
                <c:pt idx="10">
                  <c:v>2.4</c:v>
                </c:pt>
                <c:pt idx="11">
                  <c:v>2.5</c:v>
                </c:pt>
                <c:pt idx="12">
                  <c:v>2.5</c:v>
                </c:pt>
                <c:pt idx="13">
                  <c:v>2.6</c:v>
                </c:pt>
                <c:pt idx="14">
                  <c:v>2.7</c:v>
                </c:pt>
                <c:pt idx="15">
                  <c:v>2.8</c:v>
                </c:pt>
                <c:pt idx="16">
                  <c:v>2.8</c:v>
                </c:pt>
                <c:pt idx="17">
                  <c:v>2.9</c:v>
                </c:pt>
                <c:pt idx="18">
                  <c:v>2.9</c:v>
                </c:pt>
                <c:pt idx="19">
                  <c:v>2.9</c:v>
                </c:pt>
                <c:pt idx="20">
                  <c:v>3</c:v>
                </c:pt>
                <c:pt idx="21">
                  <c:v>3</c:v>
                </c:pt>
                <c:pt idx="22">
                  <c:v>3.3</c:v>
                </c:pt>
                <c:pt idx="23">
                  <c:v>3.8</c:v>
                </c:pt>
                <c:pt idx="24">
                  <c:v>8.1999999999999993</c:v>
                </c:pt>
              </c:numCache>
            </c:numRef>
          </c:val>
          <c:extLst>
            <c:ext xmlns:c16="http://schemas.microsoft.com/office/drawing/2014/chart" uri="{C3380CC4-5D6E-409C-BE32-E72D297353CC}">
              <c16:uniqueId val="{00000002-398B-439A-AD23-B27FF244685E}"/>
            </c:ext>
          </c:extLst>
        </c:ser>
        <c:dLbls>
          <c:dLblPos val="outEnd"/>
          <c:showLegendKey val="0"/>
          <c:showVal val="1"/>
          <c:showCatName val="0"/>
          <c:showSerName val="0"/>
          <c:showPercent val="0"/>
          <c:showBubbleSize val="0"/>
        </c:dLbls>
        <c:gapWidth val="219"/>
        <c:overlap val="-27"/>
        <c:axId val="107094624"/>
        <c:axId val="107098936"/>
      </c:barChart>
      <c:catAx>
        <c:axId val="10709462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Hospital</a:t>
                </a:r>
              </a:p>
            </c:rich>
          </c:tx>
          <c:layout>
            <c:manualLayout>
              <c:xMode val="edge"/>
              <c:yMode val="edge"/>
              <c:x val="0.45434593175853011"/>
              <c:y val="0.90259791055529826"/>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098936"/>
        <c:crosses val="autoZero"/>
        <c:auto val="1"/>
        <c:lblAlgn val="ctr"/>
        <c:lblOffset val="100"/>
        <c:noMultiLvlLbl val="0"/>
      </c:catAx>
      <c:valAx>
        <c:axId val="107098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Rate (%)</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094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2'!$H$1</c:f>
              <c:strCache>
                <c:ptCount val="1"/>
                <c:pt idx="0">
                  <c:v>2016/2017</c:v>
                </c:pt>
              </c:strCache>
            </c:strRef>
          </c:tx>
          <c:spPr>
            <a:solidFill>
              <a:schemeClr val="bg1">
                <a:lumMod val="65000"/>
              </a:schemeClr>
            </a:solidFill>
            <a:ln>
              <a:noFill/>
            </a:ln>
            <a:effectLst/>
          </c:spPr>
          <c:invertIfNegative val="0"/>
          <c:dPt>
            <c:idx val="10"/>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0275-4C32-BD88-C60DFACE2D8E}"/>
              </c:ext>
            </c:extLst>
          </c:dPt>
          <c:cat>
            <c:strRef>
              <c:f>'Table 1 2'!$G$2:$G$12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2'!$H$2:$H$12</c:f>
              <c:numCache>
                <c:formatCode>##0.0</c:formatCode>
                <c:ptCount val="11"/>
                <c:pt idx="0">
                  <c:v>2.1</c:v>
                </c:pt>
                <c:pt idx="1">
                  <c:v>2.1</c:v>
                </c:pt>
                <c:pt idx="2">
                  <c:v>1</c:v>
                </c:pt>
                <c:pt idx="3">
                  <c:v>0.2</c:v>
                </c:pt>
                <c:pt idx="4">
                  <c:v>2.1</c:v>
                </c:pt>
                <c:pt idx="5">
                  <c:v>2.1</c:v>
                </c:pt>
                <c:pt idx="6">
                  <c:v>1.8</c:v>
                </c:pt>
                <c:pt idx="7">
                  <c:v>1.9</c:v>
                </c:pt>
                <c:pt idx="8">
                  <c:v>8.6</c:v>
                </c:pt>
                <c:pt idx="9">
                  <c:v>2.6</c:v>
                </c:pt>
                <c:pt idx="10">
                  <c:v>2.2999999999999998</c:v>
                </c:pt>
              </c:numCache>
            </c:numRef>
          </c:val>
          <c:extLst>
            <c:ext xmlns:c16="http://schemas.microsoft.com/office/drawing/2014/chart" uri="{C3380CC4-5D6E-409C-BE32-E72D297353CC}">
              <c16:uniqueId val="{00000002-0275-4C32-BD88-C60DFACE2D8E}"/>
            </c:ext>
          </c:extLst>
        </c:ser>
        <c:ser>
          <c:idx val="1"/>
          <c:order val="1"/>
          <c:tx>
            <c:strRef>
              <c:f>'Table 1 2'!$I$1</c:f>
              <c:strCache>
                <c:ptCount val="1"/>
                <c:pt idx="0">
                  <c:v>2017/2018</c:v>
                </c:pt>
              </c:strCache>
            </c:strRef>
          </c:tx>
          <c:spPr>
            <a:solidFill>
              <a:srgbClr val="FF7C3B"/>
            </a:solidFill>
            <a:ln>
              <a:noFill/>
            </a:ln>
            <a:effectLst/>
          </c:spPr>
          <c:invertIfNegative val="0"/>
          <c:dPt>
            <c:idx val="10"/>
            <c:invertIfNegative val="0"/>
            <c:bubble3D val="0"/>
            <c:spPr>
              <a:pattFill prst="dkDnDiag">
                <a:fgClr>
                  <a:srgbClr val="FF7C3B"/>
                </a:fgClr>
                <a:bgClr>
                  <a:schemeClr val="bg1"/>
                </a:bgClr>
              </a:pattFill>
              <a:ln>
                <a:noFill/>
              </a:ln>
              <a:effectLst/>
            </c:spPr>
            <c:extLst>
              <c:ext xmlns:c16="http://schemas.microsoft.com/office/drawing/2014/chart" uri="{C3380CC4-5D6E-409C-BE32-E72D297353CC}">
                <c16:uniqueId val="{00000004-0275-4C32-BD88-C60DFACE2D8E}"/>
              </c:ext>
            </c:extLst>
          </c:dPt>
          <c:cat>
            <c:strRef>
              <c:f>'Table 1 2'!$G$2:$G$12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2'!$I$2:$I$12</c:f>
              <c:numCache>
                <c:formatCode>##0.0</c:formatCode>
                <c:ptCount val="11"/>
                <c:pt idx="0">
                  <c:v>2.7</c:v>
                </c:pt>
                <c:pt idx="1">
                  <c:v>2.6</c:v>
                </c:pt>
                <c:pt idx="2">
                  <c:v>2</c:v>
                </c:pt>
                <c:pt idx="3">
                  <c:v>0.5</c:v>
                </c:pt>
                <c:pt idx="4">
                  <c:v>1.7</c:v>
                </c:pt>
                <c:pt idx="5">
                  <c:v>2.5</c:v>
                </c:pt>
                <c:pt idx="6">
                  <c:v>3.2</c:v>
                </c:pt>
                <c:pt idx="7">
                  <c:v>2.8</c:v>
                </c:pt>
                <c:pt idx="8">
                  <c:v>2.8</c:v>
                </c:pt>
                <c:pt idx="9">
                  <c:v>2.9</c:v>
                </c:pt>
                <c:pt idx="10">
                  <c:v>2.6</c:v>
                </c:pt>
              </c:numCache>
            </c:numRef>
          </c:val>
          <c:extLst>
            <c:ext xmlns:c16="http://schemas.microsoft.com/office/drawing/2014/chart" uri="{C3380CC4-5D6E-409C-BE32-E72D297353CC}">
              <c16:uniqueId val="{00000005-0275-4C32-BD88-C60DFACE2D8E}"/>
            </c:ext>
          </c:extLst>
        </c:ser>
        <c:ser>
          <c:idx val="2"/>
          <c:order val="2"/>
          <c:tx>
            <c:strRef>
              <c:f>'Table 1 2'!$J$1</c:f>
              <c:strCache>
                <c:ptCount val="1"/>
                <c:pt idx="0">
                  <c:v>2018/2019</c:v>
                </c:pt>
              </c:strCache>
            </c:strRef>
          </c:tx>
          <c:spPr>
            <a:solidFill>
              <a:schemeClr val="accent2"/>
            </a:solidFill>
            <a:ln>
              <a:noFill/>
            </a:ln>
            <a:effectLst/>
          </c:spPr>
          <c:invertIfNegative val="0"/>
          <c:dPt>
            <c:idx val="10"/>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0275-4C32-BD88-C60DFACE2D8E}"/>
              </c:ext>
            </c:extLst>
          </c:dPt>
          <c:cat>
            <c:strRef>
              <c:f>'Table 1 2'!$G$2:$G$12</c:f>
              <c:strCache>
                <c:ptCount val="11"/>
                <c:pt idx="0">
                  <c:v>Hosp04</c:v>
                </c:pt>
                <c:pt idx="1">
                  <c:v>Hosp11</c:v>
                </c:pt>
                <c:pt idx="2">
                  <c:v>Hosp12</c:v>
                </c:pt>
                <c:pt idx="3">
                  <c:v>Hosp14</c:v>
                </c:pt>
                <c:pt idx="4">
                  <c:v>Hosp15</c:v>
                </c:pt>
                <c:pt idx="5">
                  <c:v>Hosp16</c:v>
                </c:pt>
                <c:pt idx="6">
                  <c:v>Hosp19</c:v>
                </c:pt>
                <c:pt idx="7">
                  <c:v>Hosp22</c:v>
                </c:pt>
                <c:pt idx="8">
                  <c:v>Hosp23</c:v>
                </c:pt>
                <c:pt idx="9">
                  <c:v>AllHospExcSOON</c:v>
                </c:pt>
                <c:pt idx="10">
                  <c:v>AllHospON</c:v>
                </c:pt>
              </c:strCache>
            </c:strRef>
          </c:cat>
          <c:val>
            <c:numRef>
              <c:f>'Table 1 2'!$J$2:$J$12</c:f>
              <c:numCache>
                <c:formatCode>##0.0</c:formatCode>
                <c:ptCount val="11"/>
                <c:pt idx="0">
                  <c:v>2.4</c:v>
                </c:pt>
                <c:pt idx="1">
                  <c:v>1.8</c:v>
                </c:pt>
                <c:pt idx="2">
                  <c:v>1.5</c:v>
                </c:pt>
                <c:pt idx="3">
                  <c:v>0</c:v>
                </c:pt>
                <c:pt idx="4">
                  <c:v>1.6</c:v>
                </c:pt>
                <c:pt idx="5">
                  <c:v>2.4</c:v>
                </c:pt>
                <c:pt idx="6">
                  <c:v>2.8</c:v>
                </c:pt>
                <c:pt idx="7">
                  <c:v>1.9</c:v>
                </c:pt>
                <c:pt idx="8">
                  <c:v>8.1999999999999993</c:v>
                </c:pt>
                <c:pt idx="9">
                  <c:v>2.7</c:v>
                </c:pt>
                <c:pt idx="10">
                  <c:v>2.5</c:v>
                </c:pt>
              </c:numCache>
            </c:numRef>
          </c:val>
          <c:extLst>
            <c:ext xmlns:c16="http://schemas.microsoft.com/office/drawing/2014/chart" uri="{C3380CC4-5D6E-409C-BE32-E72D297353CC}">
              <c16:uniqueId val="{00000008-0275-4C32-BD88-C60DFACE2D8E}"/>
            </c:ext>
          </c:extLst>
        </c:ser>
        <c:dLbls>
          <c:showLegendKey val="0"/>
          <c:showVal val="0"/>
          <c:showCatName val="0"/>
          <c:showSerName val="0"/>
          <c:showPercent val="0"/>
          <c:showBubbleSize val="0"/>
        </c:dLbls>
        <c:gapWidth val="219"/>
        <c:overlap val="-27"/>
        <c:axId val="107095016"/>
        <c:axId val="107099328"/>
      </c:barChart>
      <c:catAx>
        <c:axId val="107095016"/>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099328"/>
        <c:crosses val="autoZero"/>
        <c:auto val="1"/>
        <c:lblAlgn val="ctr"/>
        <c:lblOffset val="100"/>
        <c:noMultiLvlLbl val="0"/>
      </c:catAx>
      <c:valAx>
        <c:axId val="107099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09501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2'!$N$1</c:f>
              <c:strCache>
                <c:ptCount val="1"/>
                <c:pt idx="0">
                  <c:v>2016/2017</c:v>
                </c:pt>
              </c:strCache>
            </c:strRef>
          </c:tx>
          <c:spPr>
            <a:solidFill>
              <a:schemeClr val="bg1">
                <a:lumMod val="65000"/>
              </a:schemeClr>
            </a:solidFill>
            <a:ln>
              <a:noFill/>
            </a:ln>
            <a:effectLst/>
          </c:spPr>
          <c:invertIfNegative val="0"/>
          <c:dPt>
            <c:idx val="13"/>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E6E2-468D-892D-47BA0D1A15EC}"/>
              </c:ext>
            </c:extLst>
          </c:dPt>
          <c:cat>
            <c:strRef>
              <c:f>'Table 1 2'!$M$2:$M$15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2'!$N$2:$N$15</c:f>
              <c:numCache>
                <c:formatCode>##0.0</c:formatCode>
                <c:ptCount val="14"/>
                <c:pt idx="0">
                  <c:v>2</c:v>
                </c:pt>
                <c:pt idx="1">
                  <c:v>2.2999999999999998</c:v>
                </c:pt>
                <c:pt idx="2">
                  <c:v>1.6</c:v>
                </c:pt>
                <c:pt idx="3">
                  <c:v>3</c:v>
                </c:pt>
                <c:pt idx="4">
                  <c:v>1.6</c:v>
                </c:pt>
                <c:pt idx="5">
                  <c:v>3.1</c:v>
                </c:pt>
                <c:pt idx="6">
                  <c:v>3.7</c:v>
                </c:pt>
                <c:pt idx="7">
                  <c:v>2.8</c:v>
                </c:pt>
                <c:pt idx="8">
                  <c:v>2.1</c:v>
                </c:pt>
                <c:pt idx="9">
                  <c:v>3.1</c:v>
                </c:pt>
                <c:pt idx="10">
                  <c:v>1</c:v>
                </c:pt>
                <c:pt idx="11">
                  <c:v>1.4</c:v>
                </c:pt>
                <c:pt idx="12">
                  <c:v>2.6</c:v>
                </c:pt>
                <c:pt idx="13">
                  <c:v>2.2999999999999998</c:v>
                </c:pt>
              </c:numCache>
            </c:numRef>
          </c:val>
          <c:extLst>
            <c:ext xmlns:c16="http://schemas.microsoft.com/office/drawing/2014/chart" uri="{C3380CC4-5D6E-409C-BE32-E72D297353CC}">
              <c16:uniqueId val="{00000002-E6E2-468D-892D-47BA0D1A15EC}"/>
            </c:ext>
          </c:extLst>
        </c:ser>
        <c:ser>
          <c:idx val="1"/>
          <c:order val="1"/>
          <c:tx>
            <c:strRef>
              <c:f>'Table 1 2'!$O$1</c:f>
              <c:strCache>
                <c:ptCount val="1"/>
                <c:pt idx="0">
                  <c:v>2017/2018</c:v>
                </c:pt>
              </c:strCache>
            </c:strRef>
          </c:tx>
          <c:spPr>
            <a:solidFill>
              <a:srgbClr val="FF6600"/>
            </a:solidFill>
            <a:ln>
              <a:noFill/>
            </a:ln>
            <a:effectLst/>
          </c:spPr>
          <c:invertIfNegative val="0"/>
          <c:dPt>
            <c:idx val="13"/>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4-E6E2-468D-892D-47BA0D1A15EC}"/>
              </c:ext>
            </c:extLst>
          </c:dPt>
          <c:cat>
            <c:strRef>
              <c:f>'Table 1 2'!$M$2:$M$15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2'!$O$2:$O$15</c:f>
              <c:numCache>
                <c:formatCode>##0.0</c:formatCode>
                <c:ptCount val="14"/>
                <c:pt idx="0">
                  <c:v>2.8</c:v>
                </c:pt>
                <c:pt idx="1">
                  <c:v>2.6</c:v>
                </c:pt>
                <c:pt idx="2">
                  <c:v>2.2999999999999998</c:v>
                </c:pt>
                <c:pt idx="3">
                  <c:v>3.3</c:v>
                </c:pt>
                <c:pt idx="4">
                  <c:v>2.9</c:v>
                </c:pt>
                <c:pt idx="5">
                  <c:v>2.7</c:v>
                </c:pt>
                <c:pt idx="6">
                  <c:v>2.4</c:v>
                </c:pt>
                <c:pt idx="7">
                  <c:v>2.4</c:v>
                </c:pt>
                <c:pt idx="8">
                  <c:v>2.2999999999999998</c:v>
                </c:pt>
                <c:pt idx="9">
                  <c:v>3.8</c:v>
                </c:pt>
                <c:pt idx="10">
                  <c:v>1.8</c:v>
                </c:pt>
                <c:pt idx="11">
                  <c:v>1.3</c:v>
                </c:pt>
                <c:pt idx="12">
                  <c:v>2.9</c:v>
                </c:pt>
                <c:pt idx="13">
                  <c:v>2.6</c:v>
                </c:pt>
              </c:numCache>
            </c:numRef>
          </c:val>
          <c:extLst>
            <c:ext xmlns:c16="http://schemas.microsoft.com/office/drawing/2014/chart" uri="{C3380CC4-5D6E-409C-BE32-E72D297353CC}">
              <c16:uniqueId val="{00000005-E6E2-468D-892D-47BA0D1A15EC}"/>
            </c:ext>
          </c:extLst>
        </c:ser>
        <c:ser>
          <c:idx val="2"/>
          <c:order val="2"/>
          <c:tx>
            <c:strRef>
              <c:f>'Table 1 2'!$P$1</c:f>
              <c:strCache>
                <c:ptCount val="1"/>
                <c:pt idx="0">
                  <c:v>2018/2019</c:v>
                </c:pt>
              </c:strCache>
            </c:strRef>
          </c:tx>
          <c:spPr>
            <a:solidFill>
              <a:schemeClr val="accent2"/>
            </a:solidFill>
            <a:ln>
              <a:noFill/>
            </a:ln>
            <a:effectLst/>
          </c:spPr>
          <c:invertIfNegative val="0"/>
          <c:dPt>
            <c:idx val="13"/>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E6E2-468D-892D-47BA0D1A15EC}"/>
              </c:ext>
            </c:extLst>
          </c:dPt>
          <c:cat>
            <c:strRef>
              <c:f>'Table 1 2'!$M$2:$M$15</c:f>
              <c:strCache>
                <c:ptCount val="14"/>
                <c:pt idx="0">
                  <c:v>Hosp01</c:v>
                </c:pt>
                <c:pt idx="1">
                  <c:v>Hosp02</c:v>
                </c:pt>
                <c:pt idx="2">
                  <c:v>Hosp06</c:v>
                </c:pt>
                <c:pt idx="3">
                  <c:v>Hosp07</c:v>
                </c:pt>
                <c:pt idx="4">
                  <c:v>Hosp08</c:v>
                </c:pt>
                <c:pt idx="5">
                  <c:v>Hosp10</c:v>
                </c:pt>
                <c:pt idx="6">
                  <c:v>Hosp13</c:v>
                </c:pt>
                <c:pt idx="7">
                  <c:v>Hosp17</c:v>
                </c:pt>
                <c:pt idx="8">
                  <c:v>Hosp18</c:v>
                </c:pt>
                <c:pt idx="9">
                  <c:v>Hosp20</c:v>
                </c:pt>
                <c:pt idx="10">
                  <c:v>Hosp21</c:v>
                </c:pt>
                <c:pt idx="11">
                  <c:v>Hosp24</c:v>
                </c:pt>
                <c:pt idx="12">
                  <c:v>AllHospExcSOON</c:v>
                </c:pt>
                <c:pt idx="13">
                  <c:v>AllHospON</c:v>
                </c:pt>
              </c:strCache>
            </c:strRef>
          </c:cat>
          <c:val>
            <c:numRef>
              <c:f>'Table 1 2'!$P$2:$P$15</c:f>
              <c:numCache>
                <c:formatCode>##0.0</c:formatCode>
                <c:ptCount val="14"/>
                <c:pt idx="0">
                  <c:v>2.8</c:v>
                </c:pt>
                <c:pt idx="1">
                  <c:v>2.5</c:v>
                </c:pt>
                <c:pt idx="2">
                  <c:v>2.4</c:v>
                </c:pt>
                <c:pt idx="3">
                  <c:v>2.9</c:v>
                </c:pt>
                <c:pt idx="4">
                  <c:v>2.9</c:v>
                </c:pt>
                <c:pt idx="5">
                  <c:v>2.6</c:v>
                </c:pt>
                <c:pt idx="6">
                  <c:v>3.8</c:v>
                </c:pt>
                <c:pt idx="7">
                  <c:v>3</c:v>
                </c:pt>
                <c:pt idx="8">
                  <c:v>1.9</c:v>
                </c:pt>
                <c:pt idx="9">
                  <c:v>3</c:v>
                </c:pt>
                <c:pt idx="10">
                  <c:v>0</c:v>
                </c:pt>
                <c:pt idx="11">
                  <c:v>1.2</c:v>
                </c:pt>
                <c:pt idx="12">
                  <c:v>2.7</c:v>
                </c:pt>
                <c:pt idx="13">
                  <c:v>2.5</c:v>
                </c:pt>
              </c:numCache>
            </c:numRef>
          </c:val>
          <c:extLst>
            <c:ext xmlns:c16="http://schemas.microsoft.com/office/drawing/2014/chart" uri="{C3380CC4-5D6E-409C-BE32-E72D297353CC}">
              <c16:uniqueId val="{00000008-E6E2-468D-892D-47BA0D1A15EC}"/>
            </c:ext>
          </c:extLst>
        </c:ser>
        <c:dLbls>
          <c:showLegendKey val="0"/>
          <c:showVal val="0"/>
          <c:showCatName val="0"/>
          <c:showSerName val="0"/>
          <c:showPercent val="0"/>
          <c:showBubbleSize val="0"/>
        </c:dLbls>
        <c:gapWidth val="219"/>
        <c:overlap val="-27"/>
        <c:axId val="169006872"/>
        <c:axId val="169012752"/>
      </c:barChart>
      <c:catAx>
        <c:axId val="16900687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2752"/>
        <c:crosses val="autoZero"/>
        <c:auto val="1"/>
        <c:lblAlgn val="ctr"/>
        <c:lblOffset val="100"/>
        <c:noMultiLvlLbl val="0"/>
      </c:catAx>
      <c:valAx>
        <c:axId val="169012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Rate</a:t>
                </a:r>
                <a:r>
                  <a:rPr lang="en-US" sz="1200" b="1" baseline="0" dirty="0"/>
                  <a:t> (%)</a:t>
                </a:r>
                <a:endParaRPr lang="en-US" sz="1200" b="1" dirty="0"/>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068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2'!$T$1</c:f>
              <c:strCache>
                <c:ptCount val="1"/>
                <c:pt idx="0">
                  <c:v>2016/2017</c:v>
                </c:pt>
              </c:strCache>
            </c:strRef>
          </c:tx>
          <c:spPr>
            <a:solidFill>
              <a:schemeClr val="bg1">
                <a:lumMod val="65000"/>
              </a:schemeClr>
            </a:solidFill>
            <a:ln>
              <a:noFill/>
            </a:ln>
            <a:effectLst/>
          </c:spPr>
          <c:invertIfNegative val="0"/>
          <c:dPt>
            <c:idx val="5"/>
            <c:invertIfNegative val="0"/>
            <c:bubble3D val="0"/>
            <c:spPr>
              <a:pattFill prst="dkDnDiag">
                <a:fgClr>
                  <a:schemeClr val="bg1">
                    <a:lumMod val="65000"/>
                  </a:schemeClr>
                </a:fgClr>
                <a:bgClr>
                  <a:schemeClr val="bg1"/>
                </a:bgClr>
              </a:pattFill>
              <a:ln>
                <a:noFill/>
              </a:ln>
              <a:effectLst/>
            </c:spPr>
            <c:extLst>
              <c:ext xmlns:c16="http://schemas.microsoft.com/office/drawing/2014/chart" uri="{C3380CC4-5D6E-409C-BE32-E72D297353CC}">
                <c16:uniqueId val="{00000001-1903-41D7-B3E9-71DCF8C1EF7A}"/>
              </c:ext>
            </c:extLst>
          </c:dPt>
          <c:cat>
            <c:strRef>
              <c:f>'Table 1 2'!$S$2:$S$7</c:f>
              <c:strCache>
                <c:ptCount val="6"/>
                <c:pt idx="0">
                  <c:v>Hosp03</c:v>
                </c:pt>
                <c:pt idx="1">
                  <c:v>Hosp05</c:v>
                </c:pt>
                <c:pt idx="2">
                  <c:v>Hosp09</c:v>
                </c:pt>
                <c:pt idx="3">
                  <c:v>Hosp25</c:v>
                </c:pt>
                <c:pt idx="4">
                  <c:v>AllHospExcSOON</c:v>
                </c:pt>
                <c:pt idx="5">
                  <c:v>AllHospON</c:v>
                </c:pt>
              </c:strCache>
            </c:strRef>
          </c:cat>
          <c:val>
            <c:numRef>
              <c:f>'Table 1 2'!$T$2:$T$7</c:f>
              <c:numCache>
                <c:formatCode>##0.0</c:formatCode>
                <c:ptCount val="6"/>
                <c:pt idx="0">
                  <c:v>3.2</c:v>
                </c:pt>
                <c:pt idx="1">
                  <c:v>2.1</c:v>
                </c:pt>
                <c:pt idx="2">
                  <c:v>1.1000000000000001</c:v>
                </c:pt>
                <c:pt idx="3">
                  <c:v>1.8</c:v>
                </c:pt>
                <c:pt idx="4">
                  <c:v>2.6</c:v>
                </c:pt>
                <c:pt idx="5">
                  <c:v>2.2999999999999998</c:v>
                </c:pt>
              </c:numCache>
            </c:numRef>
          </c:val>
          <c:extLst>
            <c:ext xmlns:c16="http://schemas.microsoft.com/office/drawing/2014/chart" uri="{C3380CC4-5D6E-409C-BE32-E72D297353CC}">
              <c16:uniqueId val="{00000002-1903-41D7-B3E9-71DCF8C1EF7A}"/>
            </c:ext>
          </c:extLst>
        </c:ser>
        <c:ser>
          <c:idx val="1"/>
          <c:order val="1"/>
          <c:tx>
            <c:strRef>
              <c:f>'Table 1 2'!$U$1</c:f>
              <c:strCache>
                <c:ptCount val="1"/>
                <c:pt idx="0">
                  <c:v>2017/2018</c:v>
                </c:pt>
              </c:strCache>
            </c:strRef>
          </c:tx>
          <c:spPr>
            <a:solidFill>
              <a:srgbClr val="FF7C3B"/>
            </a:solidFill>
            <a:ln>
              <a:noFill/>
            </a:ln>
            <a:effectLst/>
          </c:spPr>
          <c:invertIfNegative val="0"/>
          <c:dPt>
            <c:idx val="5"/>
            <c:invertIfNegative val="0"/>
            <c:bubble3D val="0"/>
            <c:spPr>
              <a:pattFill prst="dkDnDiag">
                <a:fgClr>
                  <a:srgbClr val="FF7C3B"/>
                </a:fgClr>
                <a:bgClr>
                  <a:schemeClr val="bg1"/>
                </a:bgClr>
              </a:pattFill>
              <a:ln>
                <a:noFill/>
              </a:ln>
              <a:effectLst/>
            </c:spPr>
            <c:extLst>
              <c:ext xmlns:c16="http://schemas.microsoft.com/office/drawing/2014/chart" uri="{C3380CC4-5D6E-409C-BE32-E72D297353CC}">
                <c16:uniqueId val="{00000004-1903-41D7-B3E9-71DCF8C1EF7A}"/>
              </c:ext>
            </c:extLst>
          </c:dPt>
          <c:cat>
            <c:strRef>
              <c:f>'Table 1 2'!$S$2:$S$7</c:f>
              <c:strCache>
                <c:ptCount val="6"/>
                <c:pt idx="0">
                  <c:v>Hosp03</c:v>
                </c:pt>
                <c:pt idx="1">
                  <c:v>Hosp05</c:v>
                </c:pt>
                <c:pt idx="2">
                  <c:v>Hosp09</c:v>
                </c:pt>
                <c:pt idx="3">
                  <c:v>Hosp25</c:v>
                </c:pt>
                <c:pt idx="4">
                  <c:v>AllHospExcSOON</c:v>
                </c:pt>
                <c:pt idx="5">
                  <c:v>AllHospON</c:v>
                </c:pt>
              </c:strCache>
            </c:strRef>
          </c:cat>
          <c:val>
            <c:numRef>
              <c:f>'Table 1 2'!$U$2:$U$7</c:f>
              <c:numCache>
                <c:formatCode>##0.0</c:formatCode>
                <c:ptCount val="6"/>
                <c:pt idx="0">
                  <c:v>3.5</c:v>
                </c:pt>
                <c:pt idx="1">
                  <c:v>2.8</c:v>
                </c:pt>
                <c:pt idx="2">
                  <c:v>2.2000000000000002</c:v>
                </c:pt>
                <c:pt idx="3">
                  <c:v>1.8</c:v>
                </c:pt>
                <c:pt idx="4">
                  <c:v>2.9</c:v>
                </c:pt>
                <c:pt idx="5">
                  <c:v>2.6</c:v>
                </c:pt>
              </c:numCache>
            </c:numRef>
          </c:val>
          <c:extLst>
            <c:ext xmlns:c16="http://schemas.microsoft.com/office/drawing/2014/chart" uri="{C3380CC4-5D6E-409C-BE32-E72D297353CC}">
              <c16:uniqueId val="{00000005-1903-41D7-B3E9-71DCF8C1EF7A}"/>
            </c:ext>
          </c:extLst>
        </c:ser>
        <c:ser>
          <c:idx val="2"/>
          <c:order val="2"/>
          <c:tx>
            <c:strRef>
              <c:f>'Table 1 2'!$V$1</c:f>
              <c:strCache>
                <c:ptCount val="1"/>
                <c:pt idx="0">
                  <c:v>2018/2019</c:v>
                </c:pt>
              </c:strCache>
            </c:strRef>
          </c:tx>
          <c:spPr>
            <a:solidFill>
              <a:schemeClr val="accent2"/>
            </a:solidFill>
            <a:ln>
              <a:noFill/>
            </a:ln>
            <a:effectLst/>
          </c:spPr>
          <c:invertIfNegative val="0"/>
          <c:dPt>
            <c:idx val="5"/>
            <c:invertIfNegative val="0"/>
            <c:bubble3D val="0"/>
            <c:spPr>
              <a:pattFill prst="dkDnDiag">
                <a:fgClr>
                  <a:schemeClr val="accent2"/>
                </a:fgClr>
                <a:bgClr>
                  <a:schemeClr val="bg1"/>
                </a:bgClr>
              </a:pattFill>
              <a:ln>
                <a:noFill/>
              </a:ln>
              <a:effectLst/>
            </c:spPr>
            <c:extLst>
              <c:ext xmlns:c16="http://schemas.microsoft.com/office/drawing/2014/chart" uri="{C3380CC4-5D6E-409C-BE32-E72D297353CC}">
                <c16:uniqueId val="{00000007-1903-41D7-B3E9-71DCF8C1EF7A}"/>
              </c:ext>
            </c:extLst>
          </c:dPt>
          <c:cat>
            <c:strRef>
              <c:f>'Table 1 2'!$S$2:$S$7</c:f>
              <c:strCache>
                <c:ptCount val="6"/>
                <c:pt idx="0">
                  <c:v>Hosp03</c:v>
                </c:pt>
                <c:pt idx="1">
                  <c:v>Hosp05</c:v>
                </c:pt>
                <c:pt idx="2">
                  <c:v>Hosp09</c:v>
                </c:pt>
                <c:pt idx="3">
                  <c:v>Hosp25</c:v>
                </c:pt>
                <c:pt idx="4">
                  <c:v>AllHospExcSOON</c:v>
                </c:pt>
                <c:pt idx="5">
                  <c:v>AllHospON</c:v>
                </c:pt>
              </c:strCache>
            </c:strRef>
          </c:cat>
          <c:val>
            <c:numRef>
              <c:f>'Table 1 2'!$V$2:$V$7</c:f>
              <c:numCache>
                <c:formatCode>##0.0</c:formatCode>
                <c:ptCount val="6"/>
                <c:pt idx="0">
                  <c:v>3.3</c:v>
                </c:pt>
                <c:pt idx="1">
                  <c:v>2.9</c:v>
                </c:pt>
                <c:pt idx="2">
                  <c:v>2.4</c:v>
                </c:pt>
                <c:pt idx="3">
                  <c:v>1.9</c:v>
                </c:pt>
                <c:pt idx="4">
                  <c:v>2.7</c:v>
                </c:pt>
                <c:pt idx="5">
                  <c:v>2.5</c:v>
                </c:pt>
              </c:numCache>
            </c:numRef>
          </c:val>
          <c:extLst>
            <c:ext xmlns:c16="http://schemas.microsoft.com/office/drawing/2014/chart" uri="{C3380CC4-5D6E-409C-BE32-E72D297353CC}">
              <c16:uniqueId val="{00000008-1903-41D7-B3E9-71DCF8C1EF7A}"/>
            </c:ext>
          </c:extLst>
        </c:ser>
        <c:dLbls>
          <c:showLegendKey val="0"/>
          <c:showVal val="0"/>
          <c:showCatName val="0"/>
          <c:showSerName val="0"/>
          <c:showPercent val="0"/>
          <c:showBubbleSize val="0"/>
        </c:dLbls>
        <c:gapWidth val="219"/>
        <c:overlap val="-27"/>
        <c:axId val="169011968"/>
        <c:axId val="169010792"/>
      </c:barChart>
      <c:catAx>
        <c:axId val="16901196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0792"/>
        <c:crosses val="autoZero"/>
        <c:auto val="1"/>
        <c:lblAlgn val="ctr"/>
        <c:lblOffset val="100"/>
        <c:noMultiLvlLbl val="0"/>
      </c:catAx>
      <c:valAx>
        <c:axId val="169010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Rate (%)</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1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1 3'!$D$36</c:f>
              <c:strCache>
                <c:ptCount val="1"/>
                <c:pt idx="0">
                  <c:v>2018/2019</c:v>
                </c:pt>
              </c:strCache>
            </c:strRef>
          </c:tx>
          <c:spPr>
            <a:solidFill>
              <a:srgbClr val="FF6600"/>
            </a:solidFill>
            <a:ln>
              <a:noFill/>
            </a:ln>
            <a:effectLst/>
          </c:spPr>
          <c:invertIfNegative val="0"/>
          <c:dPt>
            <c:idx val="17"/>
            <c:invertIfNegative val="0"/>
            <c:bubble3D val="0"/>
            <c:spPr>
              <a:pattFill prst="dkDnDiag">
                <a:fgClr>
                  <a:srgbClr val="FF6600"/>
                </a:fgClr>
                <a:bgClr>
                  <a:schemeClr val="bg1"/>
                </a:bgClr>
              </a:pattFill>
              <a:ln>
                <a:noFill/>
              </a:ln>
              <a:effectLst/>
            </c:spPr>
            <c:extLst>
              <c:ext xmlns:c16="http://schemas.microsoft.com/office/drawing/2014/chart" uri="{C3380CC4-5D6E-409C-BE32-E72D297353CC}">
                <c16:uniqueId val="{00000001-23DA-4896-9BA7-BCAB676AEA6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1 3'!$C$37:$C$61</c:f>
              <c:strCache>
                <c:ptCount val="25"/>
                <c:pt idx="0">
                  <c:v>Hosp16</c:v>
                </c:pt>
                <c:pt idx="1">
                  <c:v>Hosp13</c:v>
                </c:pt>
                <c:pt idx="2">
                  <c:v>Hosp01</c:v>
                </c:pt>
                <c:pt idx="3">
                  <c:v>Hosp20</c:v>
                </c:pt>
                <c:pt idx="4">
                  <c:v>Hosp24</c:v>
                </c:pt>
                <c:pt idx="5">
                  <c:v>Hosp18</c:v>
                </c:pt>
                <c:pt idx="6">
                  <c:v>Hosp04</c:v>
                </c:pt>
                <c:pt idx="7">
                  <c:v>Hosp07</c:v>
                </c:pt>
                <c:pt idx="8">
                  <c:v>Hosp15</c:v>
                </c:pt>
                <c:pt idx="9">
                  <c:v>Hosp23</c:v>
                </c:pt>
                <c:pt idx="10">
                  <c:v>Hosp11</c:v>
                </c:pt>
                <c:pt idx="11">
                  <c:v>Hosp05</c:v>
                </c:pt>
                <c:pt idx="12">
                  <c:v>Hosp19</c:v>
                </c:pt>
                <c:pt idx="13">
                  <c:v>Hosp08</c:v>
                </c:pt>
                <c:pt idx="14">
                  <c:v>Hosp10</c:v>
                </c:pt>
                <c:pt idx="15">
                  <c:v>Hosp17</c:v>
                </c:pt>
                <c:pt idx="16">
                  <c:v>Hosp22</c:v>
                </c:pt>
                <c:pt idx="17">
                  <c:v>AllHospON</c:v>
                </c:pt>
                <c:pt idx="18">
                  <c:v>Hosp25</c:v>
                </c:pt>
                <c:pt idx="19">
                  <c:v>AllHospExcSOON</c:v>
                </c:pt>
                <c:pt idx="20">
                  <c:v>Hosp03</c:v>
                </c:pt>
                <c:pt idx="21">
                  <c:v>Hosp02</c:v>
                </c:pt>
                <c:pt idx="22">
                  <c:v>Hosp06</c:v>
                </c:pt>
                <c:pt idx="23">
                  <c:v>Hosp09</c:v>
                </c:pt>
                <c:pt idx="24">
                  <c:v>Hosp12</c:v>
                </c:pt>
              </c:strCache>
            </c:strRef>
          </c:cat>
          <c:val>
            <c:numRef>
              <c:f>'Table 1 3'!$D$37:$D$61</c:f>
              <c:numCache>
                <c:formatCode>##0.0</c:formatCode>
                <c:ptCount val="25"/>
                <c:pt idx="0">
                  <c:v>1.1000000000000001</c:v>
                </c:pt>
                <c:pt idx="1">
                  <c:v>1.4</c:v>
                </c:pt>
                <c:pt idx="2">
                  <c:v>1.5</c:v>
                </c:pt>
                <c:pt idx="3">
                  <c:v>1.5</c:v>
                </c:pt>
                <c:pt idx="4">
                  <c:v>1.6</c:v>
                </c:pt>
                <c:pt idx="5">
                  <c:v>1.7</c:v>
                </c:pt>
                <c:pt idx="6">
                  <c:v>1.9</c:v>
                </c:pt>
                <c:pt idx="7">
                  <c:v>1.9</c:v>
                </c:pt>
                <c:pt idx="8">
                  <c:v>2</c:v>
                </c:pt>
                <c:pt idx="9">
                  <c:v>2.2000000000000002</c:v>
                </c:pt>
                <c:pt idx="10">
                  <c:v>2.2999999999999998</c:v>
                </c:pt>
                <c:pt idx="11">
                  <c:v>2.5</c:v>
                </c:pt>
                <c:pt idx="12">
                  <c:v>2.6</c:v>
                </c:pt>
                <c:pt idx="13">
                  <c:v>2.7</c:v>
                </c:pt>
                <c:pt idx="14">
                  <c:v>2.8</c:v>
                </c:pt>
                <c:pt idx="15">
                  <c:v>2.8</c:v>
                </c:pt>
                <c:pt idx="16">
                  <c:v>2.8</c:v>
                </c:pt>
                <c:pt idx="17">
                  <c:v>3</c:v>
                </c:pt>
                <c:pt idx="18">
                  <c:v>3.2</c:v>
                </c:pt>
                <c:pt idx="19">
                  <c:v>3.3</c:v>
                </c:pt>
                <c:pt idx="20">
                  <c:v>3.4</c:v>
                </c:pt>
                <c:pt idx="21">
                  <c:v>3.7</c:v>
                </c:pt>
                <c:pt idx="22">
                  <c:v>4.4000000000000004</c:v>
                </c:pt>
                <c:pt idx="23">
                  <c:v>4.4000000000000004</c:v>
                </c:pt>
                <c:pt idx="24">
                  <c:v>5.4</c:v>
                </c:pt>
              </c:numCache>
            </c:numRef>
          </c:val>
          <c:extLst>
            <c:ext xmlns:c16="http://schemas.microsoft.com/office/drawing/2014/chart" uri="{C3380CC4-5D6E-409C-BE32-E72D297353CC}">
              <c16:uniqueId val="{00000002-23DA-4896-9BA7-BCAB676AEA6D}"/>
            </c:ext>
          </c:extLst>
        </c:ser>
        <c:dLbls>
          <c:dLblPos val="outEnd"/>
          <c:showLegendKey val="0"/>
          <c:showVal val="1"/>
          <c:showCatName val="0"/>
          <c:showSerName val="0"/>
          <c:showPercent val="0"/>
          <c:showBubbleSize val="0"/>
        </c:dLbls>
        <c:gapWidth val="219"/>
        <c:overlap val="-27"/>
        <c:axId val="169010008"/>
        <c:axId val="169013144"/>
      </c:barChart>
      <c:catAx>
        <c:axId val="16901000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Hospital</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3144"/>
        <c:crosses val="autoZero"/>
        <c:auto val="1"/>
        <c:lblAlgn val="ctr"/>
        <c:lblOffset val="100"/>
        <c:noMultiLvlLbl val="0"/>
      </c:catAx>
      <c:valAx>
        <c:axId val="169013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Rate</a:t>
                </a:r>
                <a:r>
                  <a:rPr lang="en-US" sz="1200" b="1" baseline="0"/>
                  <a:t> (%)</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010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C7D539-FD28-3D41-98F9-F06638685BB9}"/>
              </a:ext>
            </a:extLst>
          </p:cNvPr>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7D6F5DA-CE00-534C-8D2B-01922AD6A17F}"/>
              </a:ext>
            </a:extLst>
          </p:cNvPr>
          <p:cNvSpPr>
            <a:spLocks noGrp="1"/>
          </p:cNvSpPr>
          <p:nvPr>
            <p:ph type="dt" sz="quarter" idx="1"/>
          </p:nvPr>
        </p:nvSpPr>
        <p:spPr>
          <a:xfrm>
            <a:off x="3970338" y="0"/>
            <a:ext cx="3038475" cy="463550"/>
          </a:xfrm>
          <a:prstGeom prst="rect">
            <a:avLst/>
          </a:prstGeom>
        </p:spPr>
        <p:txBody>
          <a:bodyPr vert="horz" lIns="91440" tIns="45720" rIns="91440" bIns="45720" rtlCol="0"/>
          <a:lstStyle>
            <a:lvl1pPr algn="r">
              <a:defRPr sz="1200"/>
            </a:lvl1pPr>
          </a:lstStyle>
          <a:p>
            <a:fld id="{DD754EF8-106E-3D41-BD2C-C90015FB4B45}" type="datetimeFigureOut">
              <a:rPr lang="en-US" smtClean="0"/>
              <a:t>2/13/20</a:t>
            </a:fld>
            <a:endParaRPr lang="en-US"/>
          </a:p>
        </p:txBody>
      </p:sp>
      <p:sp>
        <p:nvSpPr>
          <p:cNvPr id="4" name="Footer Placeholder 3">
            <a:extLst>
              <a:ext uri="{FF2B5EF4-FFF2-40B4-BE49-F238E27FC236}">
                <a16:creationId xmlns:a16="http://schemas.microsoft.com/office/drawing/2014/main" id="{0D5974CA-E61E-584F-AB17-96FE8EB47BA3}"/>
              </a:ext>
            </a:extLst>
          </p:cNvPr>
          <p:cNvSpPr>
            <a:spLocks noGrp="1"/>
          </p:cNvSpPr>
          <p:nvPr>
            <p:ph type="ftr" sz="quarter" idx="2"/>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D4DC91-EFF1-5C42-B7B2-E50884015177}"/>
              </a:ext>
            </a:extLst>
          </p:cNvPr>
          <p:cNvSpPr>
            <a:spLocks noGrp="1"/>
          </p:cNvSpPr>
          <p:nvPr>
            <p:ph type="sldNum" sz="quarter" idx="3"/>
          </p:nvPr>
        </p:nvSpPr>
        <p:spPr>
          <a:xfrm>
            <a:off x="3970338" y="8772525"/>
            <a:ext cx="3038475" cy="463550"/>
          </a:xfrm>
          <a:prstGeom prst="rect">
            <a:avLst/>
          </a:prstGeom>
        </p:spPr>
        <p:txBody>
          <a:bodyPr vert="horz" lIns="91440" tIns="45720" rIns="91440" bIns="45720" rtlCol="0" anchor="b"/>
          <a:lstStyle>
            <a:lvl1pPr algn="r">
              <a:defRPr sz="1200"/>
            </a:lvl1pPr>
          </a:lstStyle>
          <a:p>
            <a:fld id="{63A36479-3261-1046-B77A-457968E9A01E}" type="slidenum">
              <a:rPr lang="en-US" smtClean="0"/>
              <a:t>‹#›</a:t>
            </a:fld>
            <a:endParaRPr lang="en-US"/>
          </a:p>
        </p:txBody>
      </p:sp>
    </p:spTree>
    <p:extLst>
      <p:ext uri="{BB962C8B-B14F-4D97-AF65-F5344CB8AC3E}">
        <p14:creationId xmlns:p14="http://schemas.microsoft.com/office/powerpoint/2010/main" val="8714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7840" cy="461804"/>
          </a:xfrm>
          <a:prstGeom prst="rect">
            <a:avLst/>
          </a:prstGeom>
          <a:noFill/>
          <a:ln>
            <a:noFill/>
          </a:ln>
          <a:effectLst/>
        </p:spPr>
        <p:txBody>
          <a:bodyPr vert="horz" wrap="square" lIns="92830" tIns="46415" rIns="92830" bIns="46415" numCol="1" anchor="t" anchorCtr="0" compatLnSpc="1">
            <a:prstTxWarp prst="textNoShape">
              <a:avLst/>
            </a:prstTxWarp>
          </a:bodyPr>
          <a:lstStyle>
            <a:lvl1pPr>
              <a:defRPr sz="1200"/>
            </a:lvl1pPr>
          </a:lstStyle>
          <a:p>
            <a:pPr>
              <a:defRPr/>
            </a:pPr>
            <a:endParaRPr lang="en-US" dirty="0"/>
          </a:p>
        </p:txBody>
      </p:sp>
      <p:sp>
        <p:nvSpPr>
          <p:cNvPr id="19459" name="Rectangle 3"/>
          <p:cNvSpPr>
            <a:spLocks noGrp="1" noChangeArrowheads="1"/>
          </p:cNvSpPr>
          <p:nvPr>
            <p:ph type="dt" idx="1"/>
          </p:nvPr>
        </p:nvSpPr>
        <p:spPr bwMode="auto">
          <a:xfrm>
            <a:off x="3970938" y="0"/>
            <a:ext cx="3037840" cy="461804"/>
          </a:xfrm>
          <a:prstGeom prst="rect">
            <a:avLst/>
          </a:prstGeom>
          <a:noFill/>
          <a:ln>
            <a:noFill/>
          </a:ln>
          <a:effectLst/>
        </p:spPr>
        <p:txBody>
          <a:bodyPr vert="horz" wrap="square" lIns="92830" tIns="46415" rIns="92830" bIns="46415" numCol="1" anchor="t" anchorCtr="0" compatLnSpc="1">
            <a:prstTxWarp prst="textNoShape">
              <a:avLst/>
            </a:prstTxWarp>
          </a:bodyPr>
          <a:lstStyle>
            <a:lvl1pPr algn="r">
              <a:defRPr sz="1200"/>
            </a:lvl1pPr>
          </a:lstStyle>
          <a:p>
            <a:pPr>
              <a:defRPr/>
            </a:pPr>
            <a:endParaRPr lang="en-US" dirty="0"/>
          </a:p>
        </p:txBody>
      </p:sp>
      <p:sp>
        <p:nvSpPr>
          <p:cNvPr id="5222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701040" y="4387136"/>
            <a:ext cx="5608320" cy="4156234"/>
          </a:xfrm>
          <a:prstGeom prst="rect">
            <a:avLst/>
          </a:prstGeom>
          <a:noFill/>
          <a:ln>
            <a:noFill/>
          </a:ln>
          <a:effectLst/>
        </p:spPr>
        <p:txBody>
          <a:bodyPr vert="horz" wrap="square" lIns="92830" tIns="46415" rIns="92830" bIns="46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772668"/>
            <a:ext cx="3037840" cy="461804"/>
          </a:xfrm>
          <a:prstGeom prst="rect">
            <a:avLst/>
          </a:prstGeom>
          <a:noFill/>
          <a:ln>
            <a:noFill/>
          </a:ln>
          <a:effectLst/>
        </p:spPr>
        <p:txBody>
          <a:bodyPr vert="horz" wrap="square" lIns="92830" tIns="46415" rIns="92830" bIns="46415" numCol="1" anchor="b" anchorCtr="0" compatLnSpc="1">
            <a:prstTxWarp prst="textNoShape">
              <a:avLst/>
            </a:prstTxWarp>
          </a:bodyPr>
          <a:lstStyle>
            <a:lvl1pPr>
              <a:defRPr sz="1200"/>
            </a:lvl1pPr>
          </a:lstStyle>
          <a:p>
            <a:pPr>
              <a:defRPr/>
            </a:pPr>
            <a:endParaRPr lang="en-US" dirty="0"/>
          </a:p>
        </p:txBody>
      </p:sp>
      <p:sp>
        <p:nvSpPr>
          <p:cNvPr id="19463" name="Rectangle 7"/>
          <p:cNvSpPr>
            <a:spLocks noGrp="1" noChangeArrowheads="1"/>
          </p:cNvSpPr>
          <p:nvPr>
            <p:ph type="sldNum" sz="quarter" idx="5"/>
          </p:nvPr>
        </p:nvSpPr>
        <p:spPr bwMode="auto">
          <a:xfrm>
            <a:off x="3970938" y="8772668"/>
            <a:ext cx="3037840" cy="461804"/>
          </a:xfrm>
          <a:prstGeom prst="rect">
            <a:avLst/>
          </a:prstGeom>
          <a:noFill/>
          <a:ln>
            <a:noFill/>
          </a:ln>
          <a:effectLst/>
        </p:spPr>
        <p:txBody>
          <a:bodyPr vert="horz" wrap="square" lIns="92830" tIns="46415" rIns="92830" bIns="46415" numCol="1" anchor="b" anchorCtr="0" compatLnSpc="1">
            <a:prstTxWarp prst="textNoShape">
              <a:avLst/>
            </a:prstTxWarp>
          </a:bodyPr>
          <a:lstStyle>
            <a:lvl1pPr algn="r">
              <a:defRPr sz="1200"/>
            </a:lvl1pPr>
          </a:lstStyle>
          <a:p>
            <a:pPr>
              <a:defRPr/>
            </a:pPr>
            <a:fld id="{916E91D5-D10E-4893-AC1B-B57511B08EBA}" type="slidenum">
              <a:rPr lang="en-US"/>
              <a:pPr>
                <a:defRPr/>
              </a:pPr>
              <a:t>‹#›</a:t>
            </a:fld>
            <a:endParaRPr lang="en-US" dirty="0"/>
          </a:p>
        </p:txBody>
      </p:sp>
    </p:spTree>
    <p:extLst>
      <p:ext uri="{BB962C8B-B14F-4D97-AF65-F5344CB8AC3E}">
        <p14:creationId xmlns:p14="http://schemas.microsoft.com/office/powerpoint/2010/main" val="13364856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54243" indent="-290093" eaLnBrk="0" hangingPunct="0">
              <a:spcBef>
                <a:spcPct val="30000"/>
              </a:spcBef>
              <a:defRPr sz="1200">
                <a:solidFill>
                  <a:schemeClr val="tx1"/>
                </a:solidFill>
                <a:latin typeface="Arial" pitchFamily="34" charset="0"/>
              </a:defRPr>
            </a:lvl2pPr>
            <a:lvl3pPr marL="1160374" indent="-232075" eaLnBrk="0" hangingPunct="0">
              <a:spcBef>
                <a:spcPct val="30000"/>
              </a:spcBef>
              <a:defRPr sz="1200">
                <a:solidFill>
                  <a:schemeClr val="tx1"/>
                </a:solidFill>
                <a:latin typeface="Arial" pitchFamily="34" charset="0"/>
              </a:defRPr>
            </a:lvl3pPr>
            <a:lvl4pPr marL="1624523" indent="-232075" eaLnBrk="0" hangingPunct="0">
              <a:spcBef>
                <a:spcPct val="30000"/>
              </a:spcBef>
              <a:defRPr sz="1200">
                <a:solidFill>
                  <a:schemeClr val="tx1"/>
                </a:solidFill>
                <a:latin typeface="Arial" pitchFamily="34" charset="0"/>
              </a:defRPr>
            </a:lvl4pPr>
            <a:lvl5pPr marL="2088672" indent="-232075" eaLnBrk="0" hangingPunct="0">
              <a:spcBef>
                <a:spcPct val="30000"/>
              </a:spcBef>
              <a:defRPr sz="1200">
                <a:solidFill>
                  <a:schemeClr val="tx1"/>
                </a:solidFill>
                <a:latin typeface="Arial" pitchFamily="34" charset="0"/>
              </a:defRPr>
            </a:lvl5pPr>
            <a:lvl6pPr marL="2552822" indent="-232075" eaLnBrk="0" fontAlgn="base" hangingPunct="0">
              <a:spcBef>
                <a:spcPct val="30000"/>
              </a:spcBef>
              <a:spcAft>
                <a:spcPct val="0"/>
              </a:spcAft>
              <a:defRPr sz="1200">
                <a:solidFill>
                  <a:schemeClr val="tx1"/>
                </a:solidFill>
                <a:latin typeface="Arial" pitchFamily="34" charset="0"/>
              </a:defRPr>
            </a:lvl6pPr>
            <a:lvl7pPr marL="3016971" indent="-232075" eaLnBrk="0" fontAlgn="base" hangingPunct="0">
              <a:spcBef>
                <a:spcPct val="30000"/>
              </a:spcBef>
              <a:spcAft>
                <a:spcPct val="0"/>
              </a:spcAft>
              <a:defRPr sz="1200">
                <a:solidFill>
                  <a:schemeClr val="tx1"/>
                </a:solidFill>
                <a:latin typeface="Arial" pitchFamily="34" charset="0"/>
              </a:defRPr>
            </a:lvl7pPr>
            <a:lvl8pPr marL="3481121" indent="-232075" eaLnBrk="0" fontAlgn="base" hangingPunct="0">
              <a:spcBef>
                <a:spcPct val="30000"/>
              </a:spcBef>
              <a:spcAft>
                <a:spcPct val="0"/>
              </a:spcAft>
              <a:defRPr sz="1200">
                <a:solidFill>
                  <a:schemeClr val="tx1"/>
                </a:solidFill>
                <a:latin typeface="Arial" pitchFamily="34" charset="0"/>
              </a:defRPr>
            </a:lvl8pPr>
            <a:lvl9pPr marL="3945270" indent="-232075"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C3F3981-05CF-41F9-AB24-64879D0E1015}" type="slidenum">
              <a:rPr lang="en-US" altLang="en-US" smtClean="0"/>
              <a:pPr eaLnBrk="1" hangingPunct="1">
                <a:spcBef>
                  <a:spcPct val="0"/>
                </a:spcBef>
              </a:pPr>
              <a:t>1</a:t>
            </a:fld>
            <a:endParaRPr lang="en-US" alt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553999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cesarean section at second stage were excluded from percentage calculations (i.e. numerator/[denominator - missing]).</a:t>
            </a:r>
          </a:p>
          <a:p>
            <a:r>
              <a:rPr lang="en-US" sz="1200" kern="1200" dirty="0">
                <a:solidFill>
                  <a:schemeClr val="tx1"/>
                </a:solidFill>
                <a:effectLst/>
                <a:latin typeface="Arial" pitchFamily="34" charset="0"/>
                <a:ea typeface="+mn-ea"/>
                <a:cs typeface="+mn-cs"/>
              </a:rPr>
              <a:t>4. For fiscal year 16/17, hospitals 1, 4, 7-10, 12-18, 20, 22-25, hospitals excluding SOON, and Ontario have missing data ranging from 11.0-29.6%. For fiscal year 17/18  hospitals 1-2, 4-5, 7-10, 12-22, 24-25, hospitals excluding SOON and Ontario have missing data ranging from 10.8-29.1%. For fiscal year 18/19  hospitals 1-2, 4-5, 7, 9-10, 12-13, 15-20, 23-25, hospitals excluding SOON and Ontario have missing data ranging from 10.3-29.0%.</a:t>
            </a:r>
          </a:p>
          <a:p>
            <a:r>
              <a:rPr lang="en-US" sz="1200" kern="1200" dirty="0">
                <a:solidFill>
                  <a:schemeClr val="tx1"/>
                </a:solidFill>
                <a:effectLst/>
                <a:latin typeface="Arial" pitchFamily="34" charset="0"/>
                <a:ea typeface="+mn-ea"/>
                <a:cs typeface="+mn-cs"/>
              </a:rPr>
              <a:t>5. For this indicator, all values are derived from the aggregate pregnancy dataset.</a:t>
            </a:r>
          </a:p>
          <a:p>
            <a:r>
              <a:rPr lang="en-US" sz="1200" kern="1200" dirty="0">
                <a:solidFill>
                  <a:schemeClr val="tx1"/>
                </a:solidFill>
                <a:effectLst/>
                <a:latin typeface="Arial" pitchFamily="34" charset="0"/>
                <a:ea typeface="+mn-ea"/>
                <a:cs typeface="+mn-cs"/>
              </a:rPr>
              <a:t>6. The definition of full dilation is: if cesarean during active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dilation = 10cm.</a:t>
            </a:r>
          </a:p>
          <a:p>
            <a:r>
              <a:rPr lang="en-US" sz="1200" kern="1200" dirty="0">
                <a:solidFill>
                  <a:schemeClr val="tx1"/>
                </a:solidFill>
                <a:effectLst/>
                <a:latin typeface="Arial" pitchFamily="34" charset="0"/>
                <a:ea typeface="+mn-ea"/>
                <a:cs typeface="+mn-cs"/>
              </a:rPr>
              <a:t>7. Any deliveries where gestational age was less than 34 weeks were excluded from the denominator.</a:t>
            </a:r>
          </a:p>
          <a:p>
            <a:r>
              <a:rPr lang="en-US" sz="1200" kern="1200" dirty="0">
                <a:solidFill>
                  <a:schemeClr val="tx1"/>
                </a:solidFill>
                <a:effectLst/>
                <a:latin typeface="Arial" pitchFamily="34" charset="0"/>
                <a:ea typeface="+mn-ea"/>
                <a:cs typeface="+mn-cs"/>
              </a:rPr>
              <a:t>8. All births in Ontario were included regardless of maternal residence.</a:t>
            </a:r>
          </a:p>
          <a:p>
            <a:r>
              <a:rPr lang="en-US" sz="1200" kern="1200" dirty="0">
                <a:solidFill>
                  <a:schemeClr val="tx1"/>
                </a:solidFill>
                <a:effectLst/>
                <a:latin typeface="Arial" pitchFamily="34" charset="0"/>
                <a:ea typeface="+mn-ea"/>
                <a:cs typeface="+mn-cs"/>
              </a:rPr>
              <a:t>9.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10</a:t>
            </a:fld>
            <a:endParaRPr lang="en-US" dirty="0"/>
          </a:p>
        </p:txBody>
      </p:sp>
    </p:spTree>
    <p:extLst>
      <p:ext uri="{BB962C8B-B14F-4D97-AF65-F5344CB8AC3E}">
        <p14:creationId xmlns:p14="http://schemas.microsoft.com/office/powerpoint/2010/main" val="27375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cesarean section at second stage were excluded from percentage calculations (i.e. numerator/[denominator - missing]).</a:t>
            </a:r>
          </a:p>
          <a:p>
            <a:r>
              <a:rPr lang="en-US" sz="1200" kern="1200" dirty="0">
                <a:solidFill>
                  <a:schemeClr val="tx1"/>
                </a:solidFill>
                <a:effectLst/>
                <a:latin typeface="Arial" pitchFamily="34" charset="0"/>
                <a:ea typeface="+mn-ea"/>
                <a:cs typeface="+mn-cs"/>
              </a:rPr>
              <a:t>4. For fiscal year 16/17, hospitals 1, 4, 7-10, 12-18, 20, 22-25, hospitals excluding SOON, and Ontario have missing data ranging from 11.0-29.6%. For fiscal year 17/18  hospitals 1-2, 4-5, 7-10, 12-22, 24-25, hospitals excluding SOON and Ontario have missing data ranging from 10.8-29.1%. For fiscal year 18/19  hospitals 1-2, 4-5, 7, 9-10, 12-13, 15-20, 23-25, hospitals excluding SOON and Ontario have missing data ranging from 10.3-29.0%.</a:t>
            </a:r>
          </a:p>
          <a:p>
            <a:r>
              <a:rPr lang="en-US" sz="1200" kern="1200" dirty="0">
                <a:solidFill>
                  <a:schemeClr val="tx1"/>
                </a:solidFill>
                <a:effectLst/>
                <a:latin typeface="Arial" pitchFamily="34" charset="0"/>
                <a:ea typeface="+mn-ea"/>
                <a:cs typeface="+mn-cs"/>
              </a:rPr>
              <a:t>5. For this indicator, all values are derived from the aggregate pregnancy dataset.</a:t>
            </a:r>
          </a:p>
          <a:p>
            <a:r>
              <a:rPr lang="en-US" sz="1200" kern="1200" dirty="0">
                <a:solidFill>
                  <a:schemeClr val="tx1"/>
                </a:solidFill>
                <a:effectLst/>
                <a:latin typeface="Arial" pitchFamily="34" charset="0"/>
                <a:ea typeface="+mn-ea"/>
                <a:cs typeface="+mn-cs"/>
              </a:rPr>
              <a:t>6. The definition of full dilation is: if cesarean during active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dilation = 10cm.</a:t>
            </a:r>
          </a:p>
          <a:p>
            <a:r>
              <a:rPr lang="en-US" sz="1200" kern="1200" dirty="0">
                <a:solidFill>
                  <a:schemeClr val="tx1"/>
                </a:solidFill>
                <a:effectLst/>
                <a:latin typeface="Arial" pitchFamily="34" charset="0"/>
                <a:ea typeface="+mn-ea"/>
                <a:cs typeface="+mn-cs"/>
              </a:rPr>
              <a:t>7. Any deliveries where gestational age was less than 34 weeks were excluded from the denominator.</a:t>
            </a:r>
          </a:p>
          <a:p>
            <a:r>
              <a:rPr lang="en-US" sz="1200" kern="1200" dirty="0">
                <a:solidFill>
                  <a:schemeClr val="tx1"/>
                </a:solidFill>
                <a:effectLst/>
                <a:latin typeface="Arial" pitchFamily="34" charset="0"/>
                <a:ea typeface="+mn-ea"/>
                <a:cs typeface="+mn-cs"/>
              </a:rPr>
              <a:t>8. All births in Ontario were included regardless of maternal residence.</a:t>
            </a:r>
          </a:p>
          <a:p>
            <a:r>
              <a:rPr lang="en-US" sz="1200" kern="1200" dirty="0">
                <a:solidFill>
                  <a:schemeClr val="tx1"/>
                </a:solidFill>
                <a:effectLst/>
                <a:latin typeface="Arial" pitchFamily="34" charset="0"/>
                <a:ea typeface="+mn-ea"/>
                <a:cs typeface="+mn-cs"/>
              </a:rPr>
              <a:t>9.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11</a:t>
            </a:fld>
            <a:endParaRPr lang="en-US" dirty="0"/>
          </a:p>
        </p:txBody>
      </p:sp>
    </p:spTree>
    <p:extLst>
      <p:ext uri="{BB962C8B-B14F-4D97-AF65-F5344CB8AC3E}">
        <p14:creationId xmlns:p14="http://schemas.microsoft.com/office/powerpoint/2010/main" val="2910241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cesarean section at second stage were excluded from percentage calculations (i.e. numerator/[denominator - missing]).</a:t>
            </a:r>
          </a:p>
          <a:p>
            <a:r>
              <a:rPr lang="en-US" sz="1200" kern="1200" dirty="0">
                <a:solidFill>
                  <a:schemeClr val="tx1"/>
                </a:solidFill>
                <a:effectLst/>
                <a:latin typeface="Arial" pitchFamily="34" charset="0"/>
                <a:ea typeface="+mn-ea"/>
                <a:cs typeface="+mn-cs"/>
              </a:rPr>
              <a:t>4. For fiscal year 16/17, hospitals 1, 4, 7-10, 12-18, 20, 22-25, hospitals excluding SOON, and Ontario have missing data ranging from 11.0-29.6%. For fiscal year 17/18  hospitals 1-2, 4-5, 7-10, 12-22, 24-25, hospitals excluding SOON and Ontario have missing data ranging from 10.8-29.1%. For fiscal year 18/19  hospitals 1-2, 4-5, 7, 9-10, 12-13, 15-20, 23-25, hospitals excluding SOON and Ontario have missing data ranging from 10.3-29.0%.</a:t>
            </a:r>
          </a:p>
          <a:p>
            <a:r>
              <a:rPr lang="en-US" sz="1200" kern="1200" dirty="0">
                <a:solidFill>
                  <a:schemeClr val="tx1"/>
                </a:solidFill>
                <a:effectLst/>
                <a:latin typeface="Arial" pitchFamily="34" charset="0"/>
                <a:ea typeface="+mn-ea"/>
                <a:cs typeface="+mn-cs"/>
              </a:rPr>
              <a:t>5. For this indicator, all values are derived from the aggregate pregnancy dataset.</a:t>
            </a:r>
          </a:p>
          <a:p>
            <a:r>
              <a:rPr lang="en-US" sz="1200" kern="1200" dirty="0">
                <a:solidFill>
                  <a:schemeClr val="tx1"/>
                </a:solidFill>
                <a:effectLst/>
                <a:latin typeface="Arial" pitchFamily="34" charset="0"/>
                <a:ea typeface="+mn-ea"/>
                <a:cs typeface="+mn-cs"/>
              </a:rPr>
              <a:t>6. The definition of full dilation is: if cesarean during active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dilation = 10cm.</a:t>
            </a:r>
          </a:p>
          <a:p>
            <a:r>
              <a:rPr lang="en-US" sz="1200" kern="1200" dirty="0">
                <a:solidFill>
                  <a:schemeClr val="tx1"/>
                </a:solidFill>
                <a:effectLst/>
                <a:latin typeface="Arial" pitchFamily="34" charset="0"/>
                <a:ea typeface="+mn-ea"/>
                <a:cs typeface="+mn-cs"/>
              </a:rPr>
              <a:t>7. Any deliveries where gestational age was less than 34 weeks were excluded from the denominator.</a:t>
            </a:r>
          </a:p>
          <a:p>
            <a:r>
              <a:rPr lang="en-US" sz="1200" kern="1200" dirty="0">
                <a:solidFill>
                  <a:schemeClr val="tx1"/>
                </a:solidFill>
                <a:effectLst/>
                <a:latin typeface="Arial" pitchFamily="34" charset="0"/>
                <a:ea typeface="+mn-ea"/>
                <a:cs typeface="+mn-cs"/>
              </a:rPr>
              <a:t>8. All births in Ontario were included regardless of maternal residence.</a:t>
            </a:r>
          </a:p>
          <a:p>
            <a:r>
              <a:rPr lang="en-US" sz="1200" kern="1200" dirty="0">
                <a:solidFill>
                  <a:schemeClr val="tx1"/>
                </a:solidFill>
                <a:effectLst/>
                <a:latin typeface="Arial" pitchFamily="34" charset="0"/>
                <a:ea typeface="+mn-ea"/>
                <a:cs typeface="+mn-cs"/>
              </a:rPr>
              <a:t>9.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12</a:t>
            </a:fld>
            <a:endParaRPr lang="en-US" dirty="0"/>
          </a:p>
        </p:txBody>
      </p:sp>
    </p:spTree>
    <p:extLst>
      <p:ext uri="{BB962C8B-B14F-4D97-AF65-F5344CB8AC3E}">
        <p14:creationId xmlns:p14="http://schemas.microsoft.com/office/powerpoint/2010/main" val="1212855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cesarean section at second stage were excluded from percentage calculations (i.e. numerator/[denominator - missing]).</a:t>
            </a:r>
          </a:p>
          <a:p>
            <a:r>
              <a:rPr lang="en-US" sz="1200" kern="1200" dirty="0">
                <a:solidFill>
                  <a:schemeClr val="tx1"/>
                </a:solidFill>
                <a:effectLst/>
                <a:latin typeface="Arial" pitchFamily="34" charset="0"/>
                <a:ea typeface="+mn-ea"/>
                <a:cs typeface="+mn-cs"/>
              </a:rPr>
              <a:t>4. For fiscal year 16/17, hospitals 1, 4, 7-10, 12-18, 20, 22-25, hospitals excluding SOON, and Ontario have missing data ranging from 11.0-29.6%. For fiscal year 17/18  hospitals 1-2, 4-5, 7-10, 12-22, 24-25, hospitals excluding SOON and Ontario have missing data ranging from 10.8-29.1%. For fiscal year 18/19  hospitals 1-2, 4-5, 7, 9-10, 12-13, 15-20, 23-25, hospitals excluding SOON and Ontario have missing data ranging from 10.3-29.0%.</a:t>
            </a:r>
          </a:p>
          <a:p>
            <a:r>
              <a:rPr lang="en-US" sz="1200" kern="1200" dirty="0">
                <a:solidFill>
                  <a:schemeClr val="tx1"/>
                </a:solidFill>
                <a:effectLst/>
                <a:latin typeface="Arial" pitchFamily="34" charset="0"/>
                <a:ea typeface="+mn-ea"/>
                <a:cs typeface="+mn-cs"/>
              </a:rPr>
              <a:t>5. For this indicator, all values are derived from the aggregate pregnancy dataset.</a:t>
            </a:r>
          </a:p>
          <a:p>
            <a:r>
              <a:rPr lang="en-US" sz="1200" kern="1200" dirty="0">
                <a:solidFill>
                  <a:schemeClr val="tx1"/>
                </a:solidFill>
                <a:effectLst/>
                <a:latin typeface="Arial" pitchFamily="34" charset="0"/>
                <a:ea typeface="+mn-ea"/>
                <a:cs typeface="+mn-cs"/>
              </a:rPr>
              <a:t>6. The definition of full dilation is: if cesarean during active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dilation = 10cm.</a:t>
            </a:r>
          </a:p>
          <a:p>
            <a:r>
              <a:rPr lang="en-US" sz="1200" kern="1200" dirty="0">
                <a:solidFill>
                  <a:schemeClr val="tx1"/>
                </a:solidFill>
                <a:effectLst/>
                <a:latin typeface="Arial" pitchFamily="34" charset="0"/>
                <a:ea typeface="+mn-ea"/>
                <a:cs typeface="+mn-cs"/>
              </a:rPr>
              <a:t>7. Any deliveries where gestational age was less than 34 weeks were excluded from the denominator.</a:t>
            </a:r>
          </a:p>
          <a:p>
            <a:r>
              <a:rPr lang="en-US" sz="1200" kern="1200" dirty="0">
                <a:solidFill>
                  <a:schemeClr val="tx1"/>
                </a:solidFill>
                <a:effectLst/>
                <a:latin typeface="Arial" pitchFamily="34" charset="0"/>
                <a:ea typeface="+mn-ea"/>
                <a:cs typeface="+mn-cs"/>
              </a:rPr>
              <a:t>8. All births in Ontario were included regardless of maternal residence.</a:t>
            </a:r>
          </a:p>
          <a:p>
            <a:r>
              <a:rPr lang="en-US" sz="1200" kern="1200" dirty="0">
                <a:solidFill>
                  <a:schemeClr val="tx1"/>
                </a:solidFill>
                <a:effectLst/>
                <a:latin typeface="Arial" pitchFamily="34" charset="0"/>
                <a:ea typeface="+mn-ea"/>
                <a:cs typeface="+mn-cs"/>
              </a:rPr>
              <a:t>9.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13</a:t>
            </a:fld>
            <a:endParaRPr lang="en-US" dirty="0"/>
          </a:p>
        </p:txBody>
      </p:sp>
    </p:spTree>
    <p:extLst>
      <p:ext uri="{BB962C8B-B14F-4D97-AF65-F5344CB8AC3E}">
        <p14:creationId xmlns:p14="http://schemas.microsoft.com/office/powerpoint/2010/main" val="1771805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postpartum hemorrhage were excluded from percentage calculations (i.e. numerator/[denominator - missing]).</a:t>
            </a:r>
          </a:p>
          <a:p>
            <a:r>
              <a:rPr lang="en-US" sz="1200" kern="1200" dirty="0">
                <a:solidFill>
                  <a:schemeClr val="tx1"/>
                </a:solidFill>
                <a:effectLst/>
                <a:latin typeface="Arial" pitchFamily="34" charset="0"/>
                <a:ea typeface="+mn-ea"/>
                <a:cs typeface="+mn-cs"/>
              </a:rPr>
              <a:t>4. For this indicator, all values are derived from the aggregate pregnancy and PPM encounter dataset.</a:t>
            </a:r>
          </a:p>
          <a:p>
            <a:r>
              <a:rPr lang="en-US" sz="1200" kern="1200" dirty="0">
                <a:solidFill>
                  <a:schemeClr val="tx1"/>
                </a:solidFill>
                <a:effectLst/>
                <a:latin typeface="Arial" pitchFamily="34" charset="0"/>
                <a:ea typeface="+mn-ea"/>
                <a:cs typeface="+mn-cs"/>
              </a:rPr>
              <a:t>5. PPH was extracted from birth and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complications variable and postpartum complication of PPM encounter.</a:t>
            </a:r>
          </a:p>
          <a:p>
            <a:r>
              <a:rPr lang="en-US" sz="1200" kern="1200" dirty="0">
                <a:solidFill>
                  <a:schemeClr val="tx1"/>
                </a:solidFill>
                <a:effectLst/>
                <a:latin typeface="Arial" pitchFamily="34" charset="0"/>
                <a:ea typeface="+mn-ea"/>
                <a:cs typeface="+mn-cs"/>
              </a:rPr>
              <a:t>6. All births in Ontario were included regardless of maternal residence.</a:t>
            </a:r>
          </a:p>
          <a:p>
            <a:r>
              <a:rPr lang="en-US" sz="1200" kern="1200" dirty="0">
                <a:solidFill>
                  <a:schemeClr val="tx1"/>
                </a:solidFill>
                <a:effectLst/>
                <a:latin typeface="Arial" pitchFamily="34" charset="0"/>
                <a:ea typeface="+mn-ea"/>
                <a:cs typeface="+mn-cs"/>
              </a:rPr>
              <a:t>7.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14</a:t>
            </a:fld>
            <a:endParaRPr lang="en-US" dirty="0"/>
          </a:p>
        </p:txBody>
      </p:sp>
    </p:spTree>
    <p:extLst>
      <p:ext uri="{BB962C8B-B14F-4D97-AF65-F5344CB8AC3E}">
        <p14:creationId xmlns:p14="http://schemas.microsoft.com/office/powerpoint/2010/main" val="1005297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postpartum hemorrhage were excluded from percentage calculations (i.e. numerator/[denominator - missing]).</a:t>
            </a:r>
          </a:p>
          <a:p>
            <a:r>
              <a:rPr lang="en-US" sz="1200" kern="1200" dirty="0">
                <a:solidFill>
                  <a:schemeClr val="tx1"/>
                </a:solidFill>
                <a:effectLst/>
                <a:latin typeface="Arial" pitchFamily="34" charset="0"/>
                <a:ea typeface="+mn-ea"/>
                <a:cs typeface="+mn-cs"/>
              </a:rPr>
              <a:t>4. For this indicator, all values are derived from the aggregate pregnancy and PPM encounter dataset.</a:t>
            </a:r>
          </a:p>
          <a:p>
            <a:r>
              <a:rPr lang="en-US" sz="1200" kern="1200" dirty="0">
                <a:solidFill>
                  <a:schemeClr val="tx1"/>
                </a:solidFill>
                <a:effectLst/>
                <a:latin typeface="Arial" pitchFamily="34" charset="0"/>
                <a:ea typeface="+mn-ea"/>
                <a:cs typeface="+mn-cs"/>
              </a:rPr>
              <a:t>5. PPH was extracted from birth and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complications variable and postpartum complication of PPM encounter.</a:t>
            </a:r>
          </a:p>
          <a:p>
            <a:r>
              <a:rPr lang="en-US" sz="1200" kern="1200" dirty="0">
                <a:solidFill>
                  <a:schemeClr val="tx1"/>
                </a:solidFill>
                <a:effectLst/>
                <a:latin typeface="Arial" pitchFamily="34" charset="0"/>
                <a:ea typeface="+mn-ea"/>
                <a:cs typeface="+mn-cs"/>
              </a:rPr>
              <a:t>6. All births in Ontario were included regardless of maternal residence.</a:t>
            </a:r>
          </a:p>
          <a:p>
            <a:r>
              <a:rPr lang="en-US" sz="1200" kern="1200" dirty="0">
                <a:solidFill>
                  <a:schemeClr val="tx1"/>
                </a:solidFill>
                <a:effectLst/>
                <a:latin typeface="Arial" pitchFamily="34" charset="0"/>
                <a:ea typeface="+mn-ea"/>
                <a:cs typeface="+mn-cs"/>
              </a:rPr>
              <a:t>7.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15</a:t>
            </a:fld>
            <a:endParaRPr lang="en-US" dirty="0"/>
          </a:p>
        </p:txBody>
      </p:sp>
    </p:spTree>
    <p:extLst>
      <p:ext uri="{BB962C8B-B14F-4D97-AF65-F5344CB8AC3E}">
        <p14:creationId xmlns:p14="http://schemas.microsoft.com/office/powerpoint/2010/main" val="2360180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postpartum hemorrhage were excluded from percentage calculations (i.e. numerator/[denominator - missing]).</a:t>
            </a:r>
          </a:p>
          <a:p>
            <a:r>
              <a:rPr lang="en-US" sz="1200" kern="1200" dirty="0">
                <a:solidFill>
                  <a:schemeClr val="tx1"/>
                </a:solidFill>
                <a:effectLst/>
                <a:latin typeface="Arial" pitchFamily="34" charset="0"/>
                <a:ea typeface="+mn-ea"/>
                <a:cs typeface="+mn-cs"/>
              </a:rPr>
              <a:t>4. For this indicator, all values are derived from the aggregate pregnancy and PPM encounter dataset.</a:t>
            </a:r>
          </a:p>
          <a:p>
            <a:r>
              <a:rPr lang="en-US" sz="1200" kern="1200" dirty="0">
                <a:solidFill>
                  <a:schemeClr val="tx1"/>
                </a:solidFill>
                <a:effectLst/>
                <a:latin typeface="Arial" pitchFamily="34" charset="0"/>
                <a:ea typeface="+mn-ea"/>
                <a:cs typeface="+mn-cs"/>
              </a:rPr>
              <a:t>5. PPH was extracted from birth and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complications variable and postpartum complication of PPM encounter.</a:t>
            </a:r>
          </a:p>
          <a:p>
            <a:r>
              <a:rPr lang="en-US" sz="1200" kern="1200" dirty="0">
                <a:solidFill>
                  <a:schemeClr val="tx1"/>
                </a:solidFill>
                <a:effectLst/>
                <a:latin typeface="Arial" pitchFamily="34" charset="0"/>
                <a:ea typeface="+mn-ea"/>
                <a:cs typeface="+mn-cs"/>
              </a:rPr>
              <a:t>6. All births in Ontario were included regardless of maternal residence.</a:t>
            </a:r>
          </a:p>
          <a:p>
            <a:r>
              <a:rPr lang="en-US" sz="1200" kern="1200" dirty="0">
                <a:solidFill>
                  <a:schemeClr val="tx1"/>
                </a:solidFill>
                <a:effectLst/>
                <a:latin typeface="Arial" pitchFamily="34" charset="0"/>
                <a:ea typeface="+mn-ea"/>
                <a:cs typeface="+mn-cs"/>
              </a:rPr>
              <a:t>7.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16</a:t>
            </a:fld>
            <a:endParaRPr lang="en-US" dirty="0"/>
          </a:p>
        </p:txBody>
      </p:sp>
    </p:spTree>
    <p:extLst>
      <p:ext uri="{BB962C8B-B14F-4D97-AF65-F5344CB8AC3E}">
        <p14:creationId xmlns:p14="http://schemas.microsoft.com/office/powerpoint/2010/main" val="3585001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postpartum hemorrhage were excluded from percentage calculations (i.e. numerator/[denominator - missing]).</a:t>
            </a:r>
          </a:p>
          <a:p>
            <a:r>
              <a:rPr lang="en-US" sz="1200" kern="1200" dirty="0">
                <a:solidFill>
                  <a:schemeClr val="tx1"/>
                </a:solidFill>
                <a:effectLst/>
                <a:latin typeface="Arial" pitchFamily="34" charset="0"/>
                <a:ea typeface="+mn-ea"/>
                <a:cs typeface="+mn-cs"/>
              </a:rPr>
              <a:t>4. For this indicator, all values are derived from the aggregate pregnancy and PPM encounter dataset.</a:t>
            </a:r>
          </a:p>
          <a:p>
            <a:r>
              <a:rPr lang="en-US" sz="1200" kern="1200" dirty="0">
                <a:solidFill>
                  <a:schemeClr val="tx1"/>
                </a:solidFill>
                <a:effectLst/>
                <a:latin typeface="Arial" pitchFamily="34" charset="0"/>
                <a:ea typeface="+mn-ea"/>
                <a:cs typeface="+mn-cs"/>
              </a:rPr>
              <a:t>5. PPH was extracted from birth and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complications variable and postpartum complication of PPM encounter.</a:t>
            </a:r>
          </a:p>
          <a:p>
            <a:r>
              <a:rPr lang="en-US" sz="1200" kern="1200" dirty="0">
                <a:solidFill>
                  <a:schemeClr val="tx1"/>
                </a:solidFill>
                <a:effectLst/>
                <a:latin typeface="Arial" pitchFamily="34" charset="0"/>
                <a:ea typeface="+mn-ea"/>
                <a:cs typeface="+mn-cs"/>
              </a:rPr>
              <a:t>6. All births in Ontario were included regardless of maternal residence.</a:t>
            </a:r>
          </a:p>
          <a:p>
            <a:r>
              <a:rPr lang="en-US" sz="1200" kern="1200" dirty="0">
                <a:solidFill>
                  <a:schemeClr val="tx1"/>
                </a:solidFill>
                <a:effectLst/>
                <a:latin typeface="Arial" pitchFamily="34" charset="0"/>
                <a:ea typeface="+mn-ea"/>
                <a:cs typeface="+mn-cs"/>
              </a:rPr>
              <a:t>7.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17</a:t>
            </a:fld>
            <a:endParaRPr lang="en-US" dirty="0"/>
          </a:p>
        </p:txBody>
      </p:sp>
    </p:spTree>
    <p:extLst>
      <p:ext uri="{BB962C8B-B14F-4D97-AF65-F5344CB8AC3E}">
        <p14:creationId xmlns:p14="http://schemas.microsoft.com/office/powerpoint/2010/main" val="2425801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a:solidFill>
                  <a:schemeClr val="tx1"/>
                </a:solidFill>
                <a:effectLst/>
                <a:latin typeface="Arial" pitchFamily="34" charset="0"/>
                <a:ea typeface="+mn-ea"/>
                <a:cs typeface="+mn-cs"/>
              </a:rPr>
              <a:t>1. Data was extracted from the BORN Information System (BIS) on October 9, 2019.</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itchFamily="34" charset="0"/>
                <a:ea typeface="+mn-ea"/>
                <a:cs typeface="+mn-cs"/>
              </a:rPr>
              <a:t>2.</a:t>
            </a:r>
            <a:r>
              <a:rPr lang="en-US" sz="1200" kern="1200" baseline="0" dirty="0">
                <a:solidFill>
                  <a:schemeClr val="tx1"/>
                </a:solidFill>
                <a:effectLst/>
                <a:latin typeface="Arial" pitchFamily="34" charset="0"/>
                <a:ea typeface="+mn-ea"/>
                <a:cs typeface="+mn-cs"/>
              </a:rPr>
              <a:t> </a:t>
            </a:r>
            <a:r>
              <a:rPr lang="en-US" sz="1200" kern="1200" dirty="0">
                <a:solidFill>
                  <a:schemeClr val="tx1"/>
                </a:solidFill>
                <a:effectLst/>
                <a:latin typeface="Arial" pitchFamily="34" charset="0"/>
                <a:ea typeface="+mn-ea"/>
                <a:cs typeface="+mn-cs"/>
              </a:rPr>
              <a:t>Fiscal year was defined by infant date of birth. </a:t>
            </a:r>
          </a:p>
          <a:p>
            <a:r>
              <a:rPr lang="en-US" sz="1200" kern="1200" dirty="0">
                <a:solidFill>
                  <a:schemeClr val="tx1"/>
                </a:solidFill>
                <a:effectLst/>
                <a:latin typeface="Arial" pitchFamily="34" charset="0"/>
                <a:ea typeface="+mn-ea"/>
                <a:cs typeface="+mn-cs"/>
              </a:rPr>
              <a:t>3. For this indicator, all values are derived from the aggregate pregnancy dataset.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rgbClr val="FF0000"/>
                </a:solidFill>
                <a:effectLst/>
                <a:latin typeface="Arial" pitchFamily="34" charset="0"/>
                <a:ea typeface="+mn-ea"/>
                <a:cs typeface="+mn-cs"/>
              </a:rPr>
              <a:t>4. Low-risk pregnancies were defined a</a:t>
            </a:r>
            <a:r>
              <a:rPr lang="en-US" sz="1200" b="1" i="1" kern="1200" baseline="0" dirty="0">
                <a:solidFill>
                  <a:srgbClr val="FF0000"/>
                </a:solidFill>
                <a:effectLst/>
                <a:latin typeface="Arial" pitchFamily="34" charset="0"/>
                <a:ea typeface="+mn-ea"/>
                <a:cs typeface="+mn-cs"/>
              </a:rPr>
              <a:t>s </a:t>
            </a:r>
            <a:r>
              <a:rPr lang="en-US" sz="1200" b="1" i="1" kern="1200" dirty="0">
                <a:solidFill>
                  <a:srgbClr val="FF0000"/>
                </a:solidFill>
                <a:latin typeface="Arial" pitchFamily="34" charset="0"/>
                <a:ea typeface="+mn-ea"/>
                <a:cs typeface="+mn-cs"/>
              </a:rPr>
              <a:t>nulliparous, singleton, cephalic presentation, gestational age &gt;=37 weeks, spontaneous </a:t>
            </a:r>
            <a:r>
              <a:rPr lang="en-US" sz="1200" b="1" i="1" kern="1200" dirty="0" err="1">
                <a:solidFill>
                  <a:srgbClr val="FF0000"/>
                </a:solidFill>
                <a:latin typeface="Arial" pitchFamily="34" charset="0"/>
                <a:ea typeface="+mn-ea"/>
                <a:cs typeface="+mn-cs"/>
              </a:rPr>
              <a:t>labour</a:t>
            </a:r>
            <a:r>
              <a:rPr lang="en-US" sz="1200" b="1" i="1" kern="1200" dirty="0">
                <a:solidFill>
                  <a:srgbClr val="FF0000"/>
                </a:solidFill>
                <a:latin typeface="Arial" pitchFamily="34" charset="0"/>
                <a:ea typeface="+mn-ea"/>
                <a:cs typeface="+mn-cs"/>
              </a:rPr>
              <a:t>,</a:t>
            </a:r>
            <a:r>
              <a:rPr lang="en-US" sz="1200" b="1" i="1" kern="1200" baseline="0" dirty="0">
                <a:solidFill>
                  <a:srgbClr val="FF0000"/>
                </a:solidFill>
                <a:latin typeface="Arial" pitchFamily="34" charset="0"/>
                <a:ea typeface="+mn-ea"/>
                <a:cs typeface="+mn-cs"/>
              </a:rPr>
              <a:t> </a:t>
            </a:r>
            <a:r>
              <a:rPr lang="en-US" sz="1200" b="1" i="1" kern="1200" dirty="0">
                <a:solidFill>
                  <a:srgbClr val="FF0000"/>
                </a:solidFill>
                <a:latin typeface="Arial" pitchFamily="34" charset="0"/>
                <a:ea typeface="+mn-ea"/>
                <a:cs typeface="+mn-cs"/>
              </a:rPr>
              <a:t>pre-pregnancy BMI &lt;40.0 kg/</a:t>
            </a:r>
            <a:r>
              <a:rPr lang="en-US" sz="1200" b="1" i="1" u="none" strike="noStrike" kern="1200" baseline="0" dirty="0">
                <a:solidFill>
                  <a:srgbClr val="FF0000"/>
                </a:solidFill>
                <a:latin typeface="Arial" pitchFamily="34" charset="0"/>
                <a:ea typeface="+mn-ea"/>
                <a:cs typeface="+mn-cs"/>
              </a:rPr>
              <a:t>m</a:t>
            </a:r>
            <a:r>
              <a:rPr lang="en-US" sz="1200" b="1" i="1" u="none" strike="noStrike" kern="1200" baseline="30000" dirty="0">
                <a:solidFill>
                  <a:srgbClr val="FF0000"/>
                </a:solidFill>
                <a:latin typeface="Arial" pitchFamily="34" charset="0"/>
                <a:ea typeface="+mn-ea"/>
                <a:cs typeface="+mn-cs"/>
              </a:rPr>
              <a:t>2</a:t>
            </a:r>
            <a:r>
              <a:rPr lang="en-US" sz="1200" b="1" i="1" kern="1200" dirty="0">
                <a:solidFill>
                  <a:srgbClr val="FF0000"/>
                </a:solidFill>
                <a:latin typeface="Arial" pitchFamily="34" charset="0"/>
                <a:ea typeface="+mn-ea"/>
                <a:cs typeface="+mn-cs"/>
              </a:rPr>
              <a:t>,</a:t>
            </a:r>
            <a:r>
              <a:rPr lang="en-US" sz="1200" b="1" i="1" kern="1200" baseline="0" dirty="0">
                <a:solidFill>
                  <a:srgbClr val="FF0000"/>
                </a:solidFill>
                <a:latin typeface="Arial" pitchFamily="34" charset="0"/>
                <a:ea typeface="+mn-ea"/>
                <a:cs typeface="+mn-cs"/>
              </a:rPr>
              <a:t> </a:t>
            </a:r>
            <a:r>
              <a:rPr lang="en-US" sz="1200" b="1" i="1" kern="1200" dirty="0">
                <a:solidFill>
                  <a:srgbClr val="FF0000"/>
                </a:solidFill>
                <a:latin typeface="Arial" pitchFamily="34" charset="0"/>
                <a:ea typeface="+mn-ea"/>
                <a:cs typeface="+mn-cs"/>
              </a:rPr>
              <a:t>no maternal or fetal health conditions (as outlined on slide 5).</a:t>
            </a:r>
          </a:p>
          <a:p>
            <a:r>
              <a:rPr lang="en-US" sz="1200" b="1" i="1" kern="1200" dirty="0">
                <a:solidFill>
                  <a:schemeClr val="tx1"/>
                </a:solidFill>
                <a:effectLst/>
                <a:latin typeface="Arial" pitchFamily="34" charset="0"/>
                <a:ea typeface="+mn-ea"/>
                <a:cs typeface="+mn-cs"/>
              </a:rPr>
              <a:t>5.</a:t>
            </a:r>
            <a:r>
              <a:rPr lang="en-US" sz="1200" b="1" i="1" kern="1200" baseline="0" dirty="0">
                <a:solidFill>
                  <a:schemeClr val="tx1"/>
                </a:solidFill>
                <a:effectLst/>
                <a:latin typeface="Arial" pitchFamily="34" charset="0"/>
                <a:ea typeface="+mn-ea"/>
                <a:cs typeface="+mn-cs"/>
              </a:rPr>
              <a:t> </a:t>
            </a:r>
            <a:r>
              <a:rPr lang="en-US" sz="1200" b="1" i="1" kern="1200" dirty="0">
                <a:solidFill>
                  <a:schemeClr val="tx1"/>
                </a:solidFill>
                <a:effectLst/>
                <a:latin typeface="Arial" pitchFamily="34" charset="0"/>
                <a:ea typeface="+mn-ea"/>
                <a:cs typeface="+mn-cs"/>
              </a:rPr>
              <a:t>All live hospital births in Ontario were included regardless of maternal residence.</a:t>
            </a:r>
          </a:p>
          <a:p>
            <a:r>
              <a:rPr lang="en-US" sz="1200" b="1" i="1" kern="1200" dirty="0">
                <a:solidFill>
                  <a:schemeClr val="tx1"/>
                </a:solidFill>
                <a:effectLst/>
                <a:latin typeface="Arial" pitchFamily="34" charset="0"/>
                <a:ea typeface="+mn-ea"/>
                <a:cs typeface="+mn-cs"/>
              </a:rPr>
              <a:t>6. Records missing data for</a:t>
            </a:r>
            <a:r>
              <a:rPr lang="en-US" sz="1200" b="1" i="1" kern="1200" baseline="0" dirty="0">
                <a:solidFill>
                  <a:schemeClr val="tx1"/>
                </a:solidFill>
                <a:effectLst/>
                <a:latin typeface="Arial" pitchFamily="34" charset="0"/>
                <a:ea typeface="+mn-ea"/>
                <a:cs typeface="+mn-cs"/>
              </a:rPr>
              <a:t> </a:t>
            </a:r>
            <a:r>
              <a:rPr lang="en-US" sz="1200" b="1" i="1" kern="1200" dirty="0">
                <a:solidFill>
                  <a:schemeClr val="tx1"/>
                </a:solidFill>
                <a:effectLst/>
                <a:latin typeface="Arial" pitchFamily="34" charset="0"/>
                <a:ea typeface="+mn-ea"/>
                <a:cs typeface="+mn-cs"/>
              </a:rPr>
              <a:t>“Complications of pregnancy”, “Diabetes and pregnancy”, “Maternal health</a:t>
            </a:r>
            <a:r>
              <a:rPr lang="en-US" sz="1200" b="1" i="1" kern="1200" baseline="0" dirty="0">
                <a:solidFill>
                  <a:schemeClr val="tx1"/>
                </a:solidFill>
                <a:effectLst/>
                <a:latin typeface="Arial" pitchFamily="34" charset="0"/>
                <a:ea typeface="+mn-ea"/>
                <a:cs typeface="+mn-cs"/>
              </a:rPr>
              <a:t> conditions”, or “Hypertension disorder in pregnancy” were not considered low risk.</a:t>
            </a:r>
            <a:endParaRPr lang="en-US" sz="1200" b="1" i="1" kern="1200" dirty="0">
              <a:solidFill>
                <a:schemeClr val="tx1"/>
              </a:solidFill>
              <a:effectLst/>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18</a:t>
            </a:fld>
            <a:endParaRPr lang="en-US" dirty="0"/>
          </a:p>
        </p:txBody>
      </p:sp>
    </p:spTree>
    <p:extLst>
      <p:ext uri="{BB962C8B-B14F-4D97-AF65-F5344CB8AC3E}">
        <p14:creationId xmlns:p14="http://schemas.microsoft.com/office/powerpoint/2010/main" val="634931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a:solidFill>
                  <a:schemeClr val="tx1"/>
                </a:solidFill>
                <a:effectLst/>
                <a:latin typeface="Arial" pitchFamily="34" charset="0"/>
                <a:ea typeface="+mn-ea"/>
                <a:cs typeface="+mn-cs"/>
              </a:rPr>
              <a:t>1. Data was extracted from the BORN Information System (BIS) on October 9, 2019.</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itchFamily="34" charset="0"/>
                <a:ea typeface="+mn-ea"/>
                <a:cs typeface="+mn-cs"/>
              </a:rPr>
              <a:t>2.</a:t>
            </a:r>
            <a:r>
              <a:rPr lang="en-US" sz="1200" kern="1200" baseline="0" dirty="0">
                <a:solidFill>
                  <a:schemeClr val="tx1"/>
                </a:solidFill>
                <a:effectLst/>
                <a:latin typeface="Arial" pitchFamily="34" charset="0"/>
                <a:ea typeface="+mn-ea"/>
                <a:cs typeface="+mn-cs"/>
              </a:rPr>
              <a:t> </a:t>
            </a:r>
            <a:r>
              <a:rPr lang="en-US" sz="1200" kern="1200" dirty="0">
                <a:solidFill>
                  <a:schemeClr val="tx1"/>
                </a:solidFill>
                <a:effectLst/>
                <a:latin typeface="Arial" pitchFamily="34" charset="0"/>
                <a:ea typeface="+mn-ea"/>
                <a:cs typeface="+mn-cs"/>
              </a:rPr>
              <a:t>Fiscal year was defined by infant date of birth. </a:t>
            </a:r>
          </a:p>
          <a:p>
            <a:r>
              <a:rPr lang="en-US" sz="1200" kern="1200" dirty="0">
                <a:solidFill>
                  <a:schemeClr val="tx1"/>
                </a:solidFill>
                <a:effectLst/>
                <a:latin typeface="Arial" pitchFamily="34" charset="0"/>
                <a:ea typeface="+mn-ea"/>
                <a:cs typeface="+mn-cs"/>
              </a:rPr>
              <a:t>3. For this indicator, all values are derived from the aggregate pregnancy dataset.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rgbClr val="FF0000"/>
                </a:solidFill>
                <a:effectLst/>
                <a:latin typeface="Arial" pitchFamily="34" charset="0"/>
                <a:ea typeface="+mn-ea"/>
                <a:cs typeface="+mn-cs"/>
              </a:rPr>
              <a:t>4. Low-risk pregnancies were defined a</a:t>
            </a:r>
            <a:r>
              <a:rPr lang="en-US" sz="1200" b="1" i="1" kern="1200" baseline="0" dirty="0">
                <a:solidFill>
                  <a:srgbClr val="FF0000"/>
                </a:solidFill>
                <a:effectLst/>
                <a:latin typeface="Arial" pitchFamily="34" charset="0"/>
                <a:ea typeface="+mn-ea"/>
                <a:cs typeface="+mn-cs"/>
              </a:rPr>
              <a:t>s </a:t>
            </a:r>
            <a:r>
              <a:rPr lang="en-US" sz="1200" b="1" i="1" kern="1200" dirty="0">
                <a:solidFill>
                  <a:srgbClr val="FF0000"/>
                </a:solidFill>
                <a:latin typeface="Arial" pitchFamily="34" charset="0"/>
                <a:ea typeface="+mn-ea"/>
                <a:cs typeface="+mn-cs"/>
              </a:rPr>
              <a:t>nulliparous, singleton, cephalic presentation, gestational age &gt;=37 weeks, spontaneous </a:t>
            </a:r>
            <a:r>
              <a:rPr lang="en-US" sz="1200" b="1" i="1" kern="1200" dirty="0" err="1">
                <a:solidFill>
                  <a:srgbClr val="FF0000"/>
                </a:solidFill>
                <a:latin typeface="Arial" pitchFamily="34" charset="0"/>
                <a:ea typeface="+mn-ea"/>
                <a:cs typeface="+mn-cs"/>
              </a:rPr>
              <a:t>labour</a:t>
            </a:r>
            <a:r>
              <a:rPr lang="en-US" sz="1200" b="1" i="1" kern="1200" dirty="0">
                <a:solidFill>
                  <a:srgbClr val="FF0000"/>
                </a:solidFill>
                <a:latin typeface="Arial" pitchFamily="34" charset="0"/>
                <a:ea typeface="+mn-ea"/>
                <a:cs typeface="+mn-cs"/>
              </a:rPr>
              <a:t>,</a:t>
            </a:r>
            <a:r>
              <a:rPr lang="en-US" sz="1200" b="1" i="1" kern="1200" baseline="0" dirty="0">
                <a:solidFill>
                  <a:srgbClr val="FF0000"/>
                </a:solidFill>
                <a:latin typeface="Arial" pitchFamily="34" charset="0"/>
                <a:ea typeface="+mn-ea"/>
                <a:cs typeface="+mn-cs"/>
              </a:rPr>
              <a:t> </a:t>
            </a:r>
            <a:r>
              <a:rPr lang="en-US" sz="1200" b="1" i="1" kern="1200" dirty="0">
                <a:solidFill>
                  <a:srgbClr val="FF0000"/>
                </a:solidFill>
                <a:latin typeface="Arial" pitchFamily="34" charset="0"/>
                <a:ea typeface="+mn-ea"/>
                <a:cs typeface="+mn-cs"/>
              </a:rPr>
              <a:t>pre-pregnancy BMI &lt;40.0 kg/</a:t>
            </a:r>
            <a:r>
              <a:rPr lang="en-US" sz="1200" b="1" i="1" u="none" strike="noStrike" kern="1200" baseline="0" dirty="0">
                <a:solidFill>
                  <a:srgbClr val="FF0000"/>
                </a:solidFill>
                <a:latin typeface="Arial" pitchFamily="34" charset="0"/>
                <a:ea typeface="+mn-ea"/>
                <a:cs typeface="+mn-cs"/>
              </a:rPr>
              <a:t>m</a:t>
            </a:r>
            <a:r>
              <a:rPr lang="en-US" sz="1200" b="1" i="1" u="none" strike="noStrike" kern="1200" baseline="30000" dirty="0">
                <a:solidFill>
                  <a:srgbClr val="FF0000"/>
                </a:solidFill>
                <a:latin typeface="Arial" pitchFamily="34" charset="0"/>
                <a:ea typeface="+mn-ea"/>
                <a:cs typeface="+mn-cs"/>
              </a:rPr>
              <a:t>2</a:t>
            </a:r>
            <a:r>
              <a:rPr lang="en-US" sz="1200" b="1" i="1" kern="1200" dirty="0">
                <a:solidFill>
                  <a:srgbClr val="FF0000"/>
                </a:solidFill>
                <a:latin typeface="Arial" pitchFamily="34" charset="0"/>
                <a:ea typeface="+mn-ea"/>
                <a:cs typeface="+mn-cs"/>
              </a:rPr>
              <a:t>,</a:t>
            </a:r>
            <a:r>
              <a:rPr lang="en-US" sz="1200" b="1" i="1" kern="1200" baseline="0" dirty="0">
                <a:solidFill>
                  <a:srgbClr val="FF0000"/>
                </a:solidFill>
                <a:latin typeface="Arial" pitchFamily="34" charset="0"/>
                <a:ea typeface="+mn-ea"/>
                <a:cs typeface="+mn-cs"/>
              </a:rPr>
              <a:t> </a:t>
            </a:r>
            <a:r>
              <a:rPr lang="en-US" sz="1200" b="1" i="1" kern="1200" dirty="0">
                <a:solidFill>
                  <a:srgbClr val="FF0000"/>
                </a:solidFill>
                <a:latin typeface="Arial" pitchFamily="34" charset="0"/>
                <a:ea typeface="+mn-ea"/>
                <a:cs typeface="+mn-cs"/>
              </a:rPr>
              <a:t>no maternal or fetal health conditions (as outlined on slide 5).</a:t>
            </a:r>
          </a:p>
          <a:p>
            <a:r>
              <a:rPr lang="en-US" sz="1200" b="1" i="1" kern="1200" dirty="0">
                <a:solidFill>
                  <a:schemeClr val="tx1"/>
                </a:solidFill>
                <a:effectLst/>
                <a:latin typeface="Arial" pitchFamily="34" charset="0"/>
                <a:ea typeface="+mn-ea"/>
                <a:cs typeface="+mn-cs"/>
              </a:rPr>
              <a:t>5. All live hospital births in Ontario were included regardless of maternal residence.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chemeClr val="tx1"/>
                </a:solidFill>
                <a:effectLst/>
                <a:latin typeface="Arial" pitchFamily="34" charset="0"/>
                <a:ea typeface="+mn-ea"/>
                <a:cs typeface="+mn-cs"/>
              </a:rPr>
              <a:t>6. Records missing data for</a:t>
            </a:r>
            <a:r>
              <a:rPr lang="en-US" sz="1200" b="1" i="1" kern="1200" baseline="0" dirty="0">
                <a:solidFill>
                  <a:schemeClr val="tx1"/>
                </a:solidFill>
                <a:effectLst/>
                <a:latin typeface="Arial" pitchFamily="34" charset="0"/>
                <a:ea typeface="+mn-ea"/>
                <a:cs typeface="+mn-cs"/>
              </a:rPr>
              <a:t> </a:t>
            </a:r>
            <a:r>
              <a:rPr lang="en-US" sz="1200" b="1" i="1" kern="1200" dirty="0">
                <a:solidFill>
                  <a:schemeClr val="tx1"/>
                </a:solidFill>
                <a:effectLst/>
                <a:latin typeface="Arial" pitchFamily="34" charset="0"/>
                <a:ea typeface="+mn-ea"/>
                <a:cs typeface="+mn-cs"/>
              </a:rPr>
              <a:t>“Complications of pregnancy”, “Diabetes and pregnancy”, “Maternal health</a:t>
            </a:r>
            <a:r>
              <a:rPr lang="en-US" sz="1200" b="1" i="1" kern="1200" baseline="0" dirty="0">
                <a:solidFill>
                  <a:schemeClr val="tx1"/>
                </a:solidFill>
                <a:effectLst/>
                <a:latin typeface="Arial" pitchFamily="34" charset="0"/>
                <a:ea typeface="+mn-ea"/>
                <a:cs typeface="+mn-cs"/>
              </a:rPr>
              <a:t> conditions”, or “Hypertension disorder in pregnancy” were not considered low risk.</a:t>
            </a:r>
            <a:endParaRPr lang="en-US" sz="1200" b="1" i="1" kern="1200" dirty="0">
              <a:solidFill>
                <a:schemeClr val="tx1"/>
              </a:solidFill>
              <a:effectLst/>
              <a:latin typeface="Arial" pitchFamily="34" charset="0"/>
              <a:ea typeface="+mn-ea"/>
              <a:cs typeface="+mn-cs"/>
            </a:endParaRPr>
          </a:p>
          <a:p>
            <a:endParaRPr lang="en-US" sz="1200" b="1" i="1" kern="1200" dirty="0">
              <a:solidFill>
                <a:schemeClr val="tx1"/>
              </a:solidFill>
              <a:effectLst/>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19</a:t>
            </a:fld>
            <a:endParaRPr lang="en-US" dirty="0"/>
          </a:p>
        </p:txBody>
      </p:sp>
    </p:spTree>
    <p:extLst>
      <p:ext uri="{BB962C8B-B14F-4D97-AF65-F5344CB8AC3E}">
        <p14:creationId xmlns:p14="http://schemas.microsoft.com/office/powerpoint/2010/main" val="3812482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a:t>
            </a:fld>
            <a:endParaRPr lang="en-US" dirty="0"/>
          </a:p>
        </p:txBody>
      </p:sp>
    </p:spTree>
    <p:extLst>
      <p:ext uri="{BB962C8B-B14F-4D97-AF65-F5344CB8AC3E}">
        <p14:creationId xmlns:p14="http://schemas.microsoft.com/office/powerpoint/2010/main" val="28347917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a:solidFill>
                  <a:schemeClr val="tx1"/>
                </a:solidFill>
                <a:effectLst/>
                <a:latin typeface="Arial" pitchFamily="34" charset="0"/>
                <a:ea typeface="+mn-ea"/>
                <a:cs typeface="+mn-cs"/>
              </a:rPr>
              <a:t>1. Data was extracted from the BORN Information System (BIS) on October 9, 2019.</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itchFamily="34" charset="0"/>
                <a:ea typeface="+mn-ea"/>
                <a:cs typeface="+mn-cs"/>
              </a:rPr>
              <a:t>2.</a:t>
            </a:r>
            <a:r>
              <a:rPr lang="en-US" sz="1200" kern="1200" baseline="0" dirty="0">
                <a:solidFill>
                  <a:schemeClr val="tx1"/>
                </a:solidFill>
                <a:effectLst/>
                <a:latin typeface="Arial" pitchFamily="34" charset="0"/>
                <a:ea typeface="+mn-ea"/>
                <a:cs typeface="+mn-cs"/>
              </a:rPr>
              <a:t> </a:t>
            </a:r>
            <a:r>
              <a:rPr lang="en-US" sz="1200" kern="1200" dirty="0">
                <a:solidFill>
                  <a:schemeClr val="tx1"/>
                </a:solidFill>
                <a:effectLst/>
                <a:latin typeface="Arial" pitchFamily="34" charset="0"/>
                <a:ea typeface="+mn-ea"/>
                <a:cs typeface="+mn-cs"/>
              </a:rPr>
              <a:t>Fiscal year was defined by infant date of birth. </a:t>
            </a:r>
          </a:p>
          <a:p>
            <a:r>
              <a:rPr lang="en-US" sz="1200" kern="1200" dirty="0">
                <a:solidFill>
                  <a:schemeClr val="tx1"/>
                </a:solidFill>
                <a:effectLst/>
                <a:latin typeface="Arial" pitchFamily="34" charset="0"/>
                <a:ea typeface="+mn-ea"/>
                <a:cs typeface="+mn-cs"/>
              </a:rPr>
              <a:t>3. For this indicator, all values are derived from the aggregate pregnancy dataset.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rgbClr val="FF0000"/>
                </a:solidFill>
                <a:effectLst/>
                <a:latin typeface="Arial" pitchFamily="34" charset="0"/>
                <a:ea typeface="+mn-ea"/>
                <a:cs typeface="+mn-cs"/>
              </a:rPr>
              <a:t>4. Low-risk pregnancies were defined a</a:t>
            </a:r>
            <a:r>
              <a:rPr lang="en-US" sz="1200" b="1" i="1" kern="1200" baseline="0" dirty="0">
                <a:solidFill>
                  <a:srgbClr val="FF0000"/>
                </a:solidFill>
                <a:effectLst/>
                <a:latin typeface="Arial" pitchFamily="34" charset="0"/>
                <a:ea typeface="+mn-ea"/>
                <a:cs typeface="+mn-cs"/>
              </a:rPr>
              <a:t>s </a:t>
            </a:r>
            <a:r>
              <a:rPr lang="en-US" sz="1200" b="1" i="1" kern="1200" dirty="0">
                <a:solidFill>
                  <a:srgbClr val="FF0000"/>
                </a:solidFill>
                <a:latin typeface="Arial" pitchFamily="34" charset="0"/>
                <a:ea typeface="+mn-ea"/>
                <a:cs typeface="+mn-cs"/>
              </a:rPr>
              <a:t>nulliparous, singleton, cephalic presentation, gestational age &gt;=37 weeks, spontaneous </a:t>
            </a:r>
            <a:r>
              <a:rPr lang="en-US" sz="1200" b="1" i="1" kern="1200" dirty="0" err="1">
                <a:solidFill>
                  <a:srgbClr val="FF0000"/>
                </a:solidFill>
                <a:latin typeface="Arial" pitchFamily="34" charset="0"/>
                <a:ea typeface="+mn-ea"/>
                <a:cs typeface="+mn-cs"/>
              </a:rPr>
              <a:t>labour</a:t>
            </a:r>
            <a:r>
              <a:rPr lang="en-US" sz="1200" b="1" i="1" kern="1200" dirty="0">
                <a:solidFill>
                  <a:srgbClr val="FF0000"/>
                </a:solidFill>
                <a:latin typeface="Arial" pitchFamily="34" charset="0"/>
                <a:ea typeface="+mn-ea"/>
                <a:cs typeface="+mn-cs"/>
              </a:rPr>
              <a:t>,</a:t>
            </a:r>
            <a:r>
              <a:rPr lang="en-US" sz="1200" b="1" i="1" kern="1200" baseline="0" dirty="0">
                <a:solidFill>
                  <a:srgbClr val="FF0000"/>
                </a:solidFill>
                <a:latin typeface="Arial" pitchFamily="34" charset="0"/>
                <a:ea typeface="+mn-ea"/>
                <a:cs typeface="+mn-cs"/>
              </a:rPr>
              <a:t> </a:t>
            </a:r>
            <a:r>
              <a:rPr lang="en-US" sz="1200" b="1" i="1" kern="1200" dirty="0">
                <a:solidFill>
                  <a:srgbClr val="FF0000"/>
                </a:solidFill>
                <a:latin typeface="Arial" pitchFamily="34" charset="0"/>
                <a:ea typeface="+mn-ea"/>
                <a:cs typeface="+mn-cs"/>
              </a:rPr>
              <a:t>pre-pregnancy BMI &lt;40.0 kg/</a:t>
            </a:r>
            <a:r>
              <a:rPr lang="en-US" sz="1200" b="1" i="1" u="none" strike="noStrike" kern="1200" baseline="0" dirty="0">
                <a:solidFill>
                  <a:srgbClr val="FF0000"/>
                </a:solidFill>
                <a:latin typeface="Arial" pitchFamily="34" charset="0"/>
                <a:ea typeface="+mn-ea"/>
                <a:cs typeface="+mn-cs"/>
              </a:rPr>
              <a:t>m</a:t>
            </a:r>
            <a:r>
              <a:rPr lang="en-US" sz="1200" b="1" i="1" u="none" strike="noStrike" kern="1200" baseline="30000" dirty="0">
                <a:solidFill>
                  <a:srgbClr val="FF0000"/>
                </a:solidFill>
                <a:latin typeface="Arial" pitchFamily="34" charset="0"/>
                <a:ea typeface="+mn-ea"/>
                <a:cs typeface="+mn-cs"/>
              </a:rPr>
              <a:t>2</a:t>
            </a:r>
            <a:r>
              <a:rPr lang="en-US" sz="1200" b="1" i="1" kern="1200" dirty="0">
                <a:solidFill>
                  <a:srgbClr val="FF0000"/>
                </a:solidFill>
                <a:latin typeface="Arial" pitchFamily="34" charset="0"/>
                <a:ea typeface="+mn-ea"/>
                <a:cs typeface="+mn-cs"/>
              </a:rPr>
              <a:t>,</a:t>
            </a:r>
            <a:r>
              <a:rPr lang="en-US" sz="1200" b="1" i="1" kern="1200" baseline="0" dirty="0">
                <a:solidFill>
                  <a:srgbClr val="FF0000"/>
                </a:solidFill>
                <a:latin typeface="Arial" pitchFamily="34" charset="0"/>
                <a:ea typeface="+mn-ea"/>
                <a:cs typeface="+mn-cs"/>
              </a:rPr>
              <a:t> </a:t>
            </a:r>
            <a:r>
              <a:rPr lang="en-US" sz="1200" b="1" i="1" kern="1200" dirty="0">
                <a:solidFill>
                  <a:srgbClr val="FF0000"/>
                </a:solidFill>
                <a:latin typeface="Arial" pitchFamily="34" charset="0"/>
                <a:ea typeface="+mn-ea"/>
                <a:cs typeface="+mn-cs"/>
              </a:rPr>
              <a:t>no maternal or fetal health conditions (as outlined on slide 5).</a:t>
            </a:r>
          </a:p>
          <a:p>
            <a:r>
              <a:rPr lang="en-US" sz="1200" b="1" i="1" kern="1200" dirty="0">
                <a:solidFill>
                  <a:schemeClr val="tx1"/>
                </a:solidFill>
                <a:effectLst/>
                <a:latin typeface="Arial" pitchFamily="34" charset="0"/>
                <a:ea typeface="+mn-ea"/>
                <a:cs typeface="+mn-cs"/>
              </a:rPr>
              <a:t>5. All live hospital births in Ontario were included regardless of maternal residence.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chemeClr val="tx1"/>
                </a:solidFill>
                <a:effectLst/>
                <a:latin typeface="Arial" pitchFamily="34" charset="0"/>
                <a:ea typeface="+mn-ea"/>
                <a:cs typeface="+mn-cs"/>
              </a:rPr>
              <a:t>6. Records missing data for</a:t>
            </a:r>
            <a:r>
              <a:rPr lang="en-US" sz="1200" b="1" i="1" kern="1200" baseline="0" dirty="0">
                <a:solidFill>
                  <a:schemeClr val="tx1"/>
                </a:solidFill>
                <a:effectLst/>
                <a:latin typeface="Arial" pitchFamily="34" charset="0"/>
                <a:ea typeface="+mn-ea"/>
                <a:cs typeface="+mn-cs"/>
              </a:rPr>
              <a:t> </a:t>
            </a:r>
            <a:r>
              <a:rPr lang="en-US" sz="1200" b="1" i="1" kern="1200" dirty="0">
                <a:solidFill>
                  <a:schemeClr val="tx1"/>
                </a:solidFill>
                <a:effectLst/>
                <a:latin typeface="Arial" pitchFamily="34" charset="0"/>
                <a:ea typeface="+mn-ea"/>
                <a:cs typeface="+mn-cs"/>
              </a:rPr>
              <a:t>“Complications of pregnancy”, “Diabetes and pregnancy”, “Maternal health</a:t>
            </a:r>
            <a:r>
              <a:rPr lang="en-US" sz="1200" b="1" i="1" kern="1200" baseline="0" dirty="0">
                <a:solidFill>
                  <a:schemeClr val="tx1"/>
                </a:solidFill>
                <a:effectLst/>
                <a:latin typeface="Arial" pitchFamily="34" charset="0"/>
                <a:ea typeface="+mn-ea"/>
                <a:cs typeface="+mn-cs"/>
              </a:rPr>
              <a:t> conditions”, or “Hypertension disorder in pregnancy” were not considered low risk.</a:t>
            </a:r>
            <a:endParaRPr lang="en-US" sz="1200" b="1" i="1" kern="1200" dirty="0">
              <a:solidFill>
                <a:schemeClr val="tx1"/>
              </a:solidFill>
              <a:effectLst/>
              <a:latin typeface="Arial" pitchFamily="34" charset="0"/>
              <a:ea typeface="+mn-ea"/>
              <a:cs typeface="+mn-cs"/>
            </a:endParaRPr>
          </a:p>
          <a:p>
            <a:endParaRPr lang="en-US" sz="1200" b="1" i="1" kern="1200" dirty="0">
              <a:solidFill>
                <a:schemeClr val="tx1"/>
              </a:solidFill>
              <a:effectLst/>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20</a:t>
            </a:fld>
            <a:endParaRPr lang="en-US" dirty="0"/>
          </a:p>
        </p:txBody>
      </p:sp>
    </p:spTree>
    <p:extLst>
      <p:ext uri="{BB962C8B-B14F-4D97-AF65-F5344CB8AC3E}">
        <p14:creationId xmlns:p14="http://schemas.microsoft.com/office/powerpoint/2010/main" val="3712490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a:solidFill>
                  <a:schemeClr val="tx1"/>
                </a:solidFill>
                <a:effectLst/>
                <a:latin typeface="Arial" pitchFamily="34" charset="0"/>
                <a:ea typeface="+mn-ea"/>
                <a:cs typeface="+mn-cs"/>
              </a:rPr>
              <a:t>1. Data was extracted from the BORN Information System (BIS) on October 9, 2019.</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itchFamily="34" charset="0"/>
                <a:ea typeface="+mn-ea"/>
                <a:cs typeface="+mn-cs"/>
              </a:rPr>
              <a:t>2.</a:t>
            </a:r>
            <a:r>
              <a:rPr lang="en-US" sz="1200" kern="1200" baseline="0" dirty="0">
                <a:solidFill>
                  <a:schemeClr val="tx1"/>
                </a:solidFill>
                <a:effectLst/>
                <a:latin typeface="Arial" pitchFamily="34" charset="0"/>
                <a:ea typeface="+mn-ea"/>
                <a:cs typeface="+mn-cs"/>
              </a:rPr>
              <a:t> </a:t>
            </a:r>
            <a:r>
              <a:rPr lang="en-US" sz="1200" kern="1200" dirty="0">
                <a:solidFill>
                  <a:schemeClr val="tx1"/>
                </a:solidFill>
                <a:effectLst/>
                <a:latin typeface="Arial" pitchFamily="34" charset="0"/>
                <a:ea typeface="+mn-ea"/>
                <a:cs typeface="+mn-cs"/>
              </a:rPr>
              <a:t>Fiscal year was defined by infant date of birth. </a:t>
            </a:r>
          </a:p>
          <a:p>
            <a:r>
              <a:rPr lang="en-US" sz="1200" kern="1200" dirty="0">
                <a:solidFill>
                  <a:schemeClr val="tx1"/>
                </a:solidFill>
                <a:effectLst/>
                <a:latin typeface="Arial" pitchFamily="34" charset="0"/>
                <a:ea typeface="+mn-ea"/>
                <a:cs typeface="+mn-cs"/>
              </a:rPr>
              <a:t>3. For this indicator, all values are derived from the aggregate pregnancy dataset.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rgbClr val="FF0000"/>
                </a:solidFill>
                <a:effectLst/>
                <a:latin typeface="Arial" pitchFamily="34" charset="0"/>
                <a:ea typeface="+mn-ea"/>
                <a:cs typeface="+mn-cs"/>
              </a:rPr>
              <a:t>4. Low-risk pregnancies were defined a</a:t>
            </a:r>
            <a:r>
              <a:rPr lang="en-US" sz="1200" b="1" i="1" kern="1200" baseline="0" dirty="0">
                <a:solidFill>
                  <a:srgbClr val="FF0000"/>
                </a:solidFill>
                <a:effectLst/>
                <a:latin typeface="Arial" pitchFamily="34" charset="0"/>
                <a:ea typeface="+mn-ea"/>
                <a:cs typeface="+mn-cs"/>
              </a:rPr>
              <a:t>s </a:t>
            </a:r>
            <a:r>
              <a:rPr lang="en-US" sz="1200" b="1" i="1" kern="1200" dirty="0">
                <a:solidFill>
                  <a:srgbClr val="FF0000"/>
                </a:solidFill>
                <a:latin typeface="Arial" pitchFamily="34" charset="0"/>
                <a:ea typeface="+mn-ea"/>
                <a:cs typeface="+mn-cs"/>
              </a:rPr>
              <a:t>nulliparous, singleton, cephalic presentation, gestational age &gt;=37 weeks, spontaneous </a:t>
            </a:r>
            <a:r>
              <a:rPr lang="en-US" sz="1200" b="1" i="1" kern="1200" dirty="0" err="1">
                <a:solidFill>
                  <a:srgbClr val="FF0000"/>
                </a:solidFill>
                <a:latin typeface="Arial" pitchFamily="34" charset="0"/>
                <a:ea typeface="+mn-ea"/>
                <a:cs typeface="+mn-cs"/>
              </a:rPr>
              <a:t>labour</a:t>
            </a:r>
            <a:r>
              <a:rPr lang="en-US" sz="1200" b="1" i="1" kern="1200" dirty="0">
                <a:solidFill>
                  <a:srgbClr val="FF0000"/>
                </a:solidFill>
                <a:latin typeface="Arial" pitchFamily="34" charset="0"/>
                <a:ea typeface="+mn-ea"/>
                <a:cs typeface="+mn-cs"/>
              </a:rPr>
              <a:t>,</a:t>
            </a:r>
            <a:r>
              <a:rPr lang="en-US" sz="1200" b="1" i="1" kern="1200" baseline="0" dirty="0">
                <a:solidFill>
                  <a:srgbClr val="FF0000"/>
                </a:solidFill>
                <a:latin typeface="Arial" pitchFamily="34" charset="0"/>
                <a:ea typeface="+mn-ea"/>
                <a:cs typeface="+mn-cs"/>
              </a:rPr>
              <a:t> </a:t>
            </a:r>
            <a:r>
              <a:rPr lang="en-US" sz="1200" b="1" i="1" kern="1200" dirty="0">
                <a:solidFill>
                  <a:srgbClr val="FF0000"/>
                </a:solidFill>
                <a:latin typeface="Arial" pitchFamily="34" charset="0"/>
                <a:ea typeface="+mn-ea"/>
                <a:cs typeface="+mn-cs"/>
              </a:rPr>
              <a:t>pre-pregnancy BMI &lt;40.0 kg/</a:t>
            </a:r>
            <a:r>
              <a:rPr lang="en-US" sz="1200" b="1" i="1" u="none" strike="noStrike" kern="1200" baseline="0" dirty="0">
                <a:solidFill>
                  <a:srgbClr val="FF0000"/>
                </a:solidFill>
                <a:latin typeface="Arial" pitchFamily="34" charset="0"/>
                <a:ea typeface="+mn-ea"/>
                <a:cs typeface="+mn-cs"/>
              </a:rPr>
              <a:t>m</a:t>
            </a:r>
            <a:r>
              <a:rPr lang="en-US" sz="1200" b="1" i="1" u="none" strike="noStrike" kern="1200" baseline="30000" dirty="0">
                <a:solidFill>
                  <a:srgbClr val="FF0000"/>
                </a:solidFill>
                <a:latin typeface="Arial" pitchFamily="34" charset="0"/>
                <a:ea typeface="+mn-ea"/>
                <a:cs typeface="+mn-cs"/>
              </a:rPr>
              <a:t>2</a:t>
            </a:r>
            <a:r>
              <a:rPr lang="en-US" sz="1200" b="1" i="1" kern="1200" dirty="0">
                <a:solidFill>
                  <a:srgbClr val="FF0000"/>
                </a:solidFill>
                <a:latin typeface="Arial" pitchFamily="34" charset="0"/>
                <a:ea typeface="+mn-ea"/>
                <a:cs typeface="+mn-cs"/>
              </a:rPr>
              <a:t>,</a:t>
            </a:r>
            <a:r>
              <a:rPr lang="en-US" sz="1200" b="1" i="1" kern="1200" baseline="0" dirty="0">
                <a:solidFill>
                  <a:srgbClr val="FF0000"/>
                </a:solidFill>
                <a:latin typeface="Arial" pitchFamily="34" charset="0"/>
                <a:ea typeface="+mn-ea"/>
                <a:cs typeface="+mn-cs"/>
              </a:rPr>
              <a:t> </a:t>
            </a:r>
            <a:r>
              <a:rPr lang="en-US" sz="1200" b="1" i="1" kern="1200" dirty="0">
                <a:solidFill>
                  <a:srgbClr val="FF0000"/>
                </a:solidFill>
                <a:latin typeface="Arial" pitchFamily="34" charset="0"/>
                <a:ea typeface="+mn-ea"/>
                <a:cs typeface="+mn-cs"/>
              </a:rPr>
              <a:t>no maternal or fetal health conditions (as outlined on slide 5).</a:t>
            </a:r>
          </a:p>
          <a:p>
            <a:r>
              <a:rPr lang="en-US" sz="1200" b="1" i="1" kern="1200" dirty="0">
                <a:solidFill>
                  <a:schemeClr val="tx1"/>
                </a:solidFill>
                <a:effectLst/>
                <a:latin typeface="Arial" pitchFamily="34" charset="0"/>
                <a:ea typeface="+mn-ea"/>
                <a:cs typeface="+mn-cs"/>
              </a:rPr>
              <a:t>5. All live hospital births in Ontario were included regardless of maternal residence.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a:solidFill>
                  <a:schemeClr val="tx1"/>
                </a:solidFill>
                <a:effectLst/>
                <a:latin typeface="Arial" pitchFamily="34" charset="0"/>
                <a:ea typeface="+mn-ea"/>
                <a:cs typeface="+mn-cs"/>
              </a:rPr>
              <a:t>6. Records missing data for</a:t>
            </a:r>
            <a:r>
              <a:rPr lang="en-US" sz="1200" b="1" i="1" kern="1200" baseline="0" dirty="0">
                <a:solidFill>
                  <a:schemeClr val="tx1"/>
                </a:solidFill>
                <a:effectLst/>
                <a:latin typeface="Arial" pitchFamily="34" charset="0"/>
                <a:ea typeface="+mn-ea"/>
                <a:cs typeface="+mn-cs"/>
              </a:rPr>
              <a:t> </a:t>
            </a:r>
            <a:r>
              <a:rPr lang="en-US" sz="1200" b="1" i="1" kern="1200" dirty="0">
                <a:solidFill>
                  <a:schemeClr val="tx1"/>
                </a:solidFill>
                <a:effectLst/>
                <a:latin typeface="Arial" pitchFamily="34" charset="0"/>
                <a:ea typeface="+mn-ea"/>
                <a:cs typeface="+mn-cs"/>
              </a:rPr>
              <a:t>“Complications of pregnancy”, “Diabetes and pregnancy”, “Maternal health</a:t>
            </a:r>
            <a:r>
              <a:rPr lang="en-US" sz="1200" b="1" i="1" kern="1200" baseline="0" dirty="0">
                <a:solidFill>
                  <a:schemeClr val="tx1"/>
                </a:solidFill>
                <a:effectLst/>
                <a:latin typeface="Arial" pitchFamily="34" charset="0"/>
                <a:ea typeface="+mn-ea"/>
                <a:cs typeface="+mn-cs"/>
              </a:rPr>
              <a:t> conditions”, or “Hypertension disorder in pregnancy” were not considered low risk.</a:t>
            </a:r>
            <a:endParaRPr lang="en-US" sz="1200" b="1" i="1" kern="1200" dirty="0">
              <a:solidFill>
                <a:schemeClr val="tx1"/>
              </a:solidFill>
              <a:effectLst/>
              <a:latin typeface="Arial" pitchFamily="34" charset="0"/>
              <a:ea typeface="+mn-ea"/>
              <a:cs typeface="+mn-cs"/>
            </a:endParaRPr>
          </a:p>
          <a:p>
            <a:endParaRPr lang="en-US" sz="1200" b="1" i="1" kern="1200" dirty="0">
              <a:solidFill>
                <a:schemeClr val="tx1"/>
              </a:solidFill>
              <a:effectLst/>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21</a:t>
            </a:fld>
            <a:endParaRPr lang="en-US" dirty="0"/>
          </a:p>
        </p:txBody>
      </p:sp>
    </p:spTree>
    <p:extLst>
      <p:ext uri="{BB962C8B-B14F-4D97-AF65-F5344CB8AC3E}">
        <p14:creationId xmlns:p14="http://schemas.microsoft.com/office/powerpoint/2010/main" val="6377256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All births in Ontario were included regardless of maternal residence.</a:t>
            </a:r>
          </a:p>
          <a:p>
            <a:r>
              <a:rPr lang="en-US" sz="1200" kern="1200" dirty="0">
                <a:solidFill>
                  <a:schemeClr val="tx1"/>
                </a:solidFill>
                <a:effectLst/>
                <a:latin typeface="Arial" pitchFamily="34" charset="0"/>
                <a:ea typeface="+mn-ea"/>
                <a:cs typeface="+mn-cs"/>
              </a:rPr>
              <a:t>5.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22</a:t>
            </a:fld>
            <a:endParaRPr lang="en-US" dirty="0"/>
          </a:p>
        </p:txBody>
      </p:sp>
    </p:spTree>
    <p:extLst>
      <p:ext uri="{BB962C8B-B14F-4D97-AF65-F5344CB8AC3E}">
        <p14:creationId xmlns:p14="http://schemas.microsoft.com/office/powerpoint/2010/main" val="513223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All births in Ontario were included regardless of maternal residence.</a:t>
            </a:r>
          </a:p>
          <a:p>
            <a:r>
              <a:rPr lang="en-US" sz="1200" kern="1200" dirty="0">
                <a:solidFill>
                  <a:schemeClr val="tx1"/>
                </a:solidFill>
                <a:effectLst/>
                <a:latin typeface="Arial" pitchFamily="34" charset="0"/>
                <a:ea typeface="+mn-ea"/>
                <a:cs typeface="+mn-cs"/>
              </a:rPr>
              <a:t>5.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23</a:t>
            </a:fld>
            <a:endParaRPr lang="en-US" dirty="0"/>
          </a:p>
        </p:txBody>
      </p:sp>
    </p:spTree>
    <p:extLst>
      <p:ext uri="{BB962C8B-B14F-4D97-AF65-F5344CB8AC3E}">
        <p14:creationId xmlns:p14="http://schemas.microsoft.com/office/powerpoint/2010/main" val="4513878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All births in Ontario were included regardless of maternal residence.</a:t>
            </a:r>
          </a:p>
          <a:p>
            <a:r>
              <a:rPr lang="en-US" sz="1200" kern="1200" dirty="0">
                <a:solidFill>
                  <a:schemeClr val="tx1"/>
                </a:solidFill>
                <a:effectLst/>
                <a:latin typeface="Arial" pitchFamily="34" charset="0"/>
                <a:ea typeface="+mn-ea"/>
                <a:cs typeface="+mn-cs"/>
              </a:rPr>
              <a:t>5.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24</a:t>
            </a:fld>
            <a:endParaRPr lang="en-US" dirty="0"/>
          </a:p>
        </p:txBody>
      </p:sp>
    </p:spTree>
    <p:extLst>
      <p:ext uri="{BB962C8B-B14F-4D97-AF65-F5344CB8AC3E}">
        <p14:creationId xmlns:p14="http://schemas.microsoft.com/office/powerpoint/2010/main" val="38690373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All births in Ontario were included regardless of maternal residence.</a:t>
            </a:r>
          </a:p>
          <a:p>
            <a:r>
              <a:rPr lang="en-US" sz="1200" kern="1200" dirty="0">
                <a:solidFill>
                  <a:schemeClr val="tx1"/>
                </a:solidFill>
                <a:effectLst/>
                <a:latin typeface="Arial" pitchFamily="34" charset="0"/>
                <a:ea typeface="+mn-ea"/>
                <a:cs typeface="+mn-cs"/>
              </a:rPr>
              <a:t>5.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25</a:t>
            </a:fld>
            <a:endParaRPr lang="en-US" dirty="0"/>
          </a:p>
        </p:txBody>
      </p:sp>
    </p:spTree>
    <p:extLst>
      <p:ext uri="{BB962C8B-B14F-4D97-AF65-F5344CB8AC3E}">
        <p14:creationId xmlns:p14="http://schemas.microsoft.com/office/powerpoint/2010/main" val="5351001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Women had to be eligible for a VBAC in order to be included in the denominator.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Attempted VBAC was determined for all eligible women based on type of birth,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type and/or cesarean section type.</a:t>
            </a:r>
          </a:p>
          <a:p>
            <a:r>
              <a:rPr lang="en-US" sz="1200" kern="1200" dirty="0">
                <a:solidFill>
                  <a:schemeClr val="tx1"/>
                </a:solidFill>
                <a:effectLst/>
                <a:latin typeface="Arial" pitchFamily="34" charset="0"/>
                <a:ea typeface="+mn-ea"/>
                <a:cs typeface="+mn-cs"/>
              </a:rPr>
              <a:t>5. All births in Ontario were included regardless of maternal residence.</a:t>
            </a:r>
          </a:p>
          <a:p>
            <a:r>
              <a:rPr lang="en-US" sz="1200" kern="1200" dirty="0">
                <a:solidFill>
                  <a:schemeClr val="tx1"/>
                </a:solidFill>
                <a:effectLst/>
                <a:latin typeface="Arial" pitchFamily="34" charset="0"/>
                <a:ea typeface="+mn-ea"/>
                <a:cs typeface="+mn-cs"/>
              </a:rPr>
              <a:t>6.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26</a:t>
            </a:fld>
            <a:endParaRPr lang="en-US" dirty="0"/>
          </a:p>
        </p:txBody>
      </p:sp>
    </p:spTree>
    <p:extLst>
      <p:ext uri="{BB962C8B-B14F-4D97-AF65-F5344CB8AC3E}">
        <p14:creationId xmlns:p14="http://schemas.microsoft.com/office/powerpoint/2010/main" val="22992192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Women had to be eligible for a VBAC in order to be included in the denominator.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Attempted VBAC was determined for all eligible women based on type of birth,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type and/or cesarean section type.</a:t>
            </a:r>
          </a:p>
          <a:p>
            <a:r>
              <a:rPr lang="en-US" sz="1200" kern="1200" dirty="0">
                <a:solidFill>
                  <a:schemeClr val="tx1"/>
                </a:solidFill>
                <a:effectLst/>
                <a:latin typeface="Arial" pitchFamily="34" charset="0"/>
                <a:ea typeface="+mn-ea"/>
                <a:cs typeface="+mn-cs"/>
              </a:rPr>
              <a:t>5. All births in Ontario were included regardless of maternal residence.</a:t>
            </a:r>
          </a:p>
          <a:p>
            <a:r>
              <a:rPr lang="en-US" sz="1200" kern="1200" dirty="0">
                <a:solidFill>
                  <a:schemeClr val="tx1"/>
                </a:solidFill>
                <a:effectLst/>
                <a:latin typeface="Arial" pitchFamily="34" charset="0"/>
                <a:ea typeface="+mn-ea"/>
                <a:cs typeface="+mn-cs"/>
              </a:rPr>
              <a:t>6.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27</a:t>
            </a:fld>
            <a:endParaRPr lang="en-US" dirty="0"/>
          </a:p>
        </p:txBody>
      </p:sp>
    </p:spTree>
    <p:extLst>
      <p:ext uri="{BB962C8B-B14F-4D97-AF65-F5344CB8AC3E}">
        <p14:creationId xmlns:p14="http://schemas.microsoft.com/office/powerpoint/2010/main" val="42281458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Women had to be eligible for a VBAC in order to be included in the denominator.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Attempted VBAC was determined for all eligible women based on type of birth,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type and/or cesarean section type.</a:t>
            </a:r>
          </a:p>
          <a:p>
            <a:r>
              <a:rPr lang="en-US" sz="1200" kern="1200" dirty="0">
                <a:solidFill>
                  <a:schemeClr val="tx1"/>
                </a:solidFill>
                <a:effectLst/>
                <a:latin typeface="Arial" pitchFamily="34" charset="0"/>
                <a:ea typeface="+mn-ea"/>
                <a:cs typeface="+mn-cs"/>
              </a:rPr>
              <a:t>5. All births in Ontario were included regardless of maternal residence.</a:t>
            </a:r>
          </a:p>
          <a:p>
            <a:r>
              <a:rPr lang="en-US" sz="1200" kern="1200" dirty="0">
                <a:solidFill>
                  <a:schemeClr val="tx1"/>
                </a:solidFill>
                <a:effectLst/>
                <a:latin typeface="Arial" pitchFamily="34" charset="0"/>
                <a:ea typeface="+mn-ea"/>
                <a:cs typeface="+mn-cs"/>
              </a:rPr>
              <a:t>6.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28</a:t>
            </a:fld>
            <a:endParaRPr lang="en-US" dirty="0"/>
          </a:p>
        </p:txBody>
      </p:sp>
    </p:spTree>
    <p:extLst>
      <p:ext uri="{BB962C8B-B14F-4D97-AF65-F5344CB8AC3E}">
        <p14:creationId xmlns:p14="http://schemas.microsoft.com/office/powerpoint/2010/main" val="30521350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Women had to be eligible for a VBAC in order to be included in the denominator.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Attempted VBAC was determined for all eligible women based on type of birth,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type and/or cesarean section type.</a:t>
            </a:r>
          </a:p>
          <a:p>
            <a:r>
              <a:rPr lang="en-US" sz="1200" kern="1200" dirty="0">
                <a:solidFill>
                  <a:schemeClr val="tx1"/>
                </a:solidFill>
                <a:effectLst/>
                <a:latin typeface="Arial" pitchFamily="34" charset="0"/>
                <a:ea typeface="+mn-ea"/>
                <a:cs typeface="+mn-cs"/>
              </a:rPr>
              <a:t>5. All births in Ontario were included regardless of maternal residence.</a:t>
            </a:r>
          </a:p>
          <a:p>
            <a:r>
              <a:rPr lang="en-US" sz="1200" kern="1200" dirty="0">
                <a:solidFill>
                  <a:schemeClr val="tx1"/>
                </a:solidFill>
                <a:effectLst/>
                <a:latin typeface="Arial" pitchFamily="34" charset="0"/>
                <a:ea typeface="+mn-ea"/>
                <a:cs typeface="+mn-cs"/>
              </a:rPr>
              <a:t>6.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29</a:t>
            </a:fld>
            <a:endParaRPr lang="en-US" dirty="0"/>
          </a:p>
        </p:txBody>
      </p:sp>
    </p:spTree>
    <p:extLst>
      <p:ext uri="{BB962C8B-B14F-4D97-AF65-F5344CB8AC3E}">
        <p14:creationId xmlns:p14="http://schemas.microsoft.com/office/powerpoint/2010/main" val="2642832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3</a:t>
            </a:fld>
            <a:endParaRPr lang="en-US" dirty="0"/>
          </a:p>
        </p:txBody>
      </p:sp>
    </p:spTree>
    <p:extLst>
      <p:ext uri="{BB962C8B-B14F-4D97-AF65-F5344CB8AC3E}">
        <p14:creationId xmlns:p14="http://schemas.microsoft.com/office/powerpoint/2010/main" val="19778520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Women had to be eligible for a VBAC and attempted a VBAC in order to be included in the denominator.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Attempted VBAC was determined for all eligible women based on type of birth,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type and/or cesarean section type.</a:t>
            </a:r>
          </a:p>
          <a:p>
            <a:r>
              <a:rPr lang="en-US" sz="1200" kern="1200" dirty="0">
                <a:solidFill>
                  <a:schemeClr val="tx1"/>
                </a:solidFill>
                <a:effectLst/>
                <a:latin typeface="Arial" pitchFamily="34" charset="0"/>
                <a:ea typeface="+mn-ea"/>
                <a:cs typeface="+mn-cs"/>
              </a:rPr>
              <a:t>5. All births in Ontario were included regardless of maternal residence.</a:t>
            </a:r>
          </a:p>
          <a:p>
            <a:r>
              <a:rPr lang="en-US" sz="1200" kern="1200" dirty="0">
                <a:solidFill>
                  <a:schemeClr val="tx1"/>
                </a:solidFill>
                <a:effectLst/>
                <a:latin typeface="Arial" pitchFamily="34" charset="0"/>
                <a:ea typeface="+mn-ea"/>
                <a:cs typeface="+mn-cs"/>
              </a:rPr>
              <a:t>6.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30</a:t>
            </a:fld>
            <a:endParaRPr lang="en-US" dirty="0"/>
          </a:p>
        </p:txBody>
      </p:sp>
    </p:spTree>
    <p:extLst>
      <p:ext uri="{BB962C8B-B14F-4D97-AF65-F5344CB8AC3E}">
        <p14:creationId xmlns:p14="http://schemas.microsoft.com/office/powerpoint/2010/main" val="12827452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Women had to be eligible for a VBAC and attempted a VBAC in order to be included in the denominator.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Attempted VBAC was determined for all eligible women based on type of birth,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type and/or cesarean section type.</a:t>
            </a:r>
          </a:p>
          <a:p>
            <a:r>
              <a:rPr lang="en-US" sz="1200" kern="1200" dirty="0">
                <a:solidFill>
                  <a:schemeClr val="tx1"/>
                </a:solidFill>
                <a:effectLst/>
                <a:latin typeface="Arial" pitchFamily="34" charset="0"/>
                <a:ea typeface="+mn-ea"/>
                <a:cs typeface="+mn-cs"/>
              </a:rPr>
              <a:t>5. All births in Ontario were included regardless of maternal residence.</a:t>
            </a:r>
          </a:p>
          <a:p>
            <a:r>
              <a:rPr lang="en-US" sz="1200" kern="1200" dirty="0">
                <a:solidFill>
                  <a:schemeClr val="tx1"/>
                </a:solidFill>
                <a:effectLst/>
                <a:latin typeface="Arial" pitchFamily="34" charset="0"/>
                <a:ea typeface="+mn-ea"/>
                <a:cs typeface="+mn-cs"/>
              </a:rPr>
              <a:t>6.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31</a:t>
            </a:fld>
            <a:endParaRPr lang="en-US" dirty="0"/>
          </a:p>
        </p:txBody>
      </p:sp>
    </p:spTree>
    <p:extLst>
      <p:ext uri="{BB962C8B-B14F-4D97-AF65-F5344CB8AC3E}">
        <p14:creationId xmlns:p14="http://schemas.microsoft.com/office/powerpoint/2010/main" val="18606834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Women had to be eligible for a VBAC and attempted a VBAC in order to be included in the denominator.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Attempted VBAC was determined for all eligible women based on type of birth,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type and/or cesarean section type.</a:t>
            </a:r>
          </a:p>
          <a:p>
            <a:r>
              <a:rPr lang="en-US" sz="1200" kern="1200" dirty="0">
                <a:solidFill>
                  <a:schemeClr val="tx1"/>
                </a:solidFill>
                <a:effectLst/>
                <a:latin typeface="Arial" pitchFamily="34" charset="0"/>
                <a:ea typeface="+mn-ea"/>
                <a:cs typeface="+mn-cs"/>
              </a:rPr>
              <a:t>5. All births in Ontario were included regardless of maternal residence.</a:t>
            </a:r>
          </a:p>
          <a:p>
            <a:r>
              <a:rPr lang="en-US" sz="1200" kern="1200" dirty="0">
                <a:solidFill>
                  <a:schemeClr val="tx1"/>
                </a:solidFill>
                <a:effectLst/>
                <a:latin typeface="Arial" pitchFamily="34" charset="0"/>
                <a:ea typeface="+mn-ea"/>
                <a:cs typeface="+mn-cs"/>
              </a:rPr>
              <a:t>6.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32</a:t>
            </a:fld>
            <a:endParaRPr lang="en-US" dirty="0"/>
          </a:p>
        </p:txBody>
      </p:sp>
    </p:spTree>
    <p:extLst>
      <p:ext uri="{BB962C8B-B14F-4D97-AF65-F5344CB8AC3E}">
        <p14:creationId xmlns:p14="http://schemas.microsoft.com/office/powerpoint/2010/main" val="33878929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Women had to be eligible for a VBAC and attempted a VBAC in order to be included in the denominator. SOGC guidelines were used to determine eligibility.  We excluded: 1) Women without previous C/S; 2) Previous uterine rupture; 3) Women who declined TOL with planned scheduled repeated C/S; 4) Women with placenta </a:t>
            </a:r>
            <a:r>
              <a:rPr lang="en-US" sz="1200" kern="1200" dirty="0" err="1">
                <a:solidFill>
                  <a:schemeClr val="tx1"/>
                </a:solidFill>
                <a:effectLst/>
                <a:latin typeface="Arial" pitchFamily="34" charset="0"/>
                <a:ea typeface="+mn-ea"/>
                <a:cs typeface="+mn-cs"/>
              </a:rPr>
              <a:t>previa</a:t>
            </a:r>
            <a:r>
              <a:rPr lang="en-US" sz="1200" kern="1200" dirty="0">
                <a:solidFill>
                  <a:schemeClr val="tx1"/>
                </a:solidFill>
                <a:effectLst/>
                <a:latin typeface="Arial" pitchFamily="34" charset="0"/>
                <a:ea typeface="+mn-ea"/>
                <a:cs typeface="+mn-cs"/>
              </a:rPr>
              <a:t> or </a:t>
            </a:r>
            <a:r>
              <a:rPr lang="en-US" sz="1200" kern="1200" dirty="0" err="1">
                <a:solidFill>
                  <a:schemeClr val="tx1"/>
                </a:solidFill>
                <a:effectLst/>
                <a:latin typeface="Arial" pitchFamily="34" charset="0"/>
                <a:ea typeface="+mn-ea"/>
                <a:cs typeface="+mn-cs"/>
              </a:rPr>
              <a:t>malpresentation</a:t>
            </a:r>
            <a:r>
              <a:rPr lang="en-US" sz="1200" kern="1200" dirty="0">
                <a:solidFill>
                  <a:schemeClr val="tx1"/>
                </a:solidFill>
                <a:effectLst/>
                <a:latin typeface="Arial" pitchFamily="34" charset="0"/>
                <a:ea typeface="+mn-ea"/>
                <a:cs typeface="+mn-cs"/>
              </a:rPr>
              <a:t>; 5) Not eligible for VBAC is clearly defined in the dataset.</a:t>
            </a:r>
          </a:p>
          <a:p>
            <a:r>
              <a:rPr lang="en-US" sz="1200" kern="1200" dirty="0">
                <a:solidFill>
                  <a:schemeClr val="tx1"/>
                </a:solidFill>
                <a:effectLst/>
                <a:latin typeface="Arial" pitchFamily="34" charset="0"/>
                <a:ea typeface="+mn-ea"/>
                <a:cs typeface="+mn-cs"/>
              </a:rPr>
              <a:t>4. Attempted VBAC was determined for all eligible women based on type of birth, </a:t>
            </a:r>
            <a:r>
              <a:rPr lang="en-US" sz="1200" kern="1200" dirty="0" err="1">
                <a:solidFill>
                  <a:schemeClr val="tx1"/>
                </a:solidFill>
                <a:effectLst/>
                <a:latin typeface="Arial" pitchFamily="34" charset="0"/>
                <a:ea typeface="+mn-ea"/>
                <a:cs typeface="+mn-cs"/>
              </a:rPr>
              <a:t>labour</a:t>
            </a:r>
            <a:r>
              <a:rPr lang="en-US" sz="1200" kern="1200" dirty="0">
                <a:solidFill>
                  <a:schemeClr val="tx1"/>
                </a:solidFill>
                <a:effectLst/>
                <a:latin typeface="Arial" pitchFamily="34" charset="0"/>
                <a:ea typeface="+mn-ea"/>
                <a:cs typeface="+mn-cs"/>
              </a:rPr>
              <a:t> type and/or cesarean section type.</a:t>
            </a:r>
          </a:p>
          <a:p>
            <a:r>
              <a:rPr lang="en-US" sz="1200" kern="1200" dirty="0">
                <a:solidFill>
                  <a:schemeClr val="tx1"/>
                </a:solidFill>
                <a:effectLst/>
                <a:latin typeface="Arial" pitchFamily="34" charset="0"/>
                <a:ea typeface="+mn-ea"/>
                <a:cs typeface="+mn-cs"/>
              </a:rPr>
              <a:t>5. All births in Ontario were included regardless of maternal residence.</a:t>
            </a:r>
          </a:p>
          <a:p>
            <a:r>
              <a:rPr lang="en-US" sz="1200" kern="1200" dirty="0">
                <a:solidFill>
                  <a:schemeClr val="tx1"/>
                </a:solidFill>
                <a:effectLst/>
                <a:latin typeface="Arial" pitchFamily="34" charset="0"/>
                <a:ea typeface="+mn-ea"/>
                <a:cs typeface="+mn-cs"/>
              </a:rPr>
              <a:t>6. Any birth with a valid index hospital name was included, regardless if birth occurred in hospital or infant was transferred after birth.</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33</a:t>
            </a:fld>
            <a:endParaRPr lang="en-US" dirty="0"/>
          </a:p>
        </p:txBody>
      </p:sp>
    </p:spTree>
    <p:extLst>
      <p:ext uri="{BB962C8B-B14F-4D97-AF65-F5344CB8AC3E}">
        <p14:creationId xmlns:p14="http://schemas.microsoft.com/office/powerpoint/2010/main" val="3252289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16E91D5-D10E-4893-AC1B-B57511B08EBA}" type="slidenum">
              <a:rPr lang="en-US" smtClean="0"/>
              <a:pPr>
                <a:defRPr/>
              </a:pPr>
              <a:t>4</a:t>
            </a:fld>
            <a:endParaRPr lang="en-US" dirty="0"/>
          </a:p>
        </p:txBody>
      </p:sp>
    </p:spTree>
    <p:extLst>
      <p:ext uri="{BB962C8B-B14F-4D97-AF65-F5344CB8AC3E}">
        <p14:creationId xmlns:p14="http://schemas.microsoft.com/office/powerpoint/2010/main" val="3085699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16E91D5-D10E-4893-AC1B-B57511B08EBA}" type="slidenum">
              <a:rPr lang="en-US" smtClean="0"/>
              <a:pPr>
                <a:defRPr/>
              </a:pPr>
              <a:t>5</a:t>
            </a:fld>
            <a:endParaRPr lang="en-US" dirty="0"/>
          </a:p>
        </p:txBody>
      </p:sp>
    </p:spTree>
    <p:extLst>
      <p:ext uri="{BB962C8B-B14F-4D97-AF65-F5344CB8AC3E}">
        <p14:creationId xmlns:p14="http://schemas.microsoft.com/office/powerpoint/2010/main" val="1133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NICU admission were excluded from percentage calculations (i.e. numerator/[denominator - missing]).</a:t>
            </a:r>
          </a:p>
          <a:p>
            <a:r>
              <a:rPr lang="en-US" sz="1200" kern="1200" dirty="0">
                <a:solidFill>
                  <a:schemeClr val="tx1"/>
                </a:solidFill>
                <a:effectLst/>
                <a:latin typeface="Arial" pitchFamily="34" charset="0"/>
                <a:ea typeface="+mn-ea"/>
                <a:cs typeface="+mn-cs"/>
              </a:rPr>
              <a:t>4. For this indicator, all values are derived from the aggregate infant dataset.</a:t>
            </a:r>
          </a:p>
          <a:p>
            <a:r>
              <a:rPr lang="en-US" sz="1200" kern="1200" dirty="0">
                <a:solidFill>
                  <a:schemeClr val="tx1"/>
                </a:solidFill>
                <a:effectLst/>
                <a:latin typeface="Arial" pitchFamily="34" charset="0"/>
                <a:ea typeface="+mn-ea"/>
                <a:cs typeface="+mn-cs"/>
              </a:rPr>
              <a:t>5. NICU/SCN admission is defined by infants and those infants transferred to NICU/SCN more than once are only counted as a NICU/SCN admission.</a:t>
            </a:r>
          </a:p>
          <a:p>
            <a:r>
              <a:rPr lang="en-US" sz="1200" kern="1200" dirty="0">
                <a:solidFill>
                  <a:schemeClr val="tx1"/>
                </a:solidFill>
                <a:effectLst/>
                <a:latin typeface="Arial" pitchFamily="34" charset="0"/>
                <a:ea typeface="+mn-ea"/>
                <a:cs typeface="+mn-cs"/>
              </a:rPr>
              <a:t>6. All births in Ontario were included regardless of maternal residence.</a:t>
            </a:r>
          </a:p>
          <a:p>
            <a:r>
              <a:rPr lang="en-US" sz="1200" kern="1200" dirty="0">
                <a:solidFill>
                  <a:schemeClr val="tx1"/>
                </a:solidFill>
                <a:effectLst/>
                <a:latin typeface="Arial" pitchFamily="34" charset="0"/>
                <a:ea typeface="+mn-ea"/>
                <a:cs typeface="+mn-cs"/>
              </a:rPr>
              <a:t>7. Any birth with a valid index hospital name was included, regardless if birth occurred in hospital or infant was transferred after birth.</a:t>
            </a:r>
          </a:p>
          <a:p>
            <a:r>
              <a:rPr lang="en-US" sz="1200" kern="1200" dirty="0">
                <a:solidFill>
                  <a:schemeClr val="tx1"/>
                </a:solidFill>
                <a:effectLst/>
                <a:latin typeface="Arial" pitchFamily="34" charset="0"/>
                <a:ea typeface="+mn-ea"/>
                <a:cs typeface="+mn-cs"/>
              </a:rPr>
              <a:t>8. Any records with at least one major sentinel congenital anomalies confirmed were excluded from denominator.</a:t>
            </a:r>
          </a:p>
          <a:p>
            <a:r>
              <a:rPr lang="en-US" sz="1200" kern="1200" dirty="0">
                <a:solidFill>
                  <a:schemeClr val="tx1"/>
                </a:solidFill>
                <a:effectLst/>
                <a:latin typeface="Arial" pitchFamily="34" charset="0"/>
                <a:ea typeface="+mn-ea"/>
                <a:cs typeface="+mn-cs"/>
              </a:rPr>
              <a:t>9. The major sentinel congenital anomalies are provided by BORN which were developed by BORN and OCAC (Ontario Congenital Anomalies Committee). Please see detailed list below.</a:t>
            </a:r>
          </a:p>
          <a:p>
            <a:r>
              <a:rPr lang="en-US" sz="1200" kern="1200" dirty="0">
                <a:solidFill>
                  <a:schemeClr val="tx1"/>
                </a:solidFill>
                <a:effectLst/>
                <a:latin typeface="Arial" pitchFamily="34" charset="0"/>
                <a:ea typeface="+mn-ea"/>
                <a:cs typeface="+mn-cs"/>
              </a:rPr>
              <a:t> </a:t>
            </a:r>
          </a:p>
          <a:p>
            <a:r>
              <a:rPr lang="en-US" sz="1200" i="1" kern="1200" dirty="0">
                <a:solidFill>
                  <a:schemeClr val="tx1"/>
                </a:solidFill>
                <a:effectLst/>
                <a:latin typeface="Arial" pitchFamily="34" charset="0"/>
                <a:ea typeface="+mn-ea"/>
                <a:cs typeface="+mn-cs"/>
              </a:rPr>
              <a:t>List of confirmed major sentinel congenital anomalies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Neural Tube Defects (all)</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Anencephaly</a:t>
            </a:r>
          </a:p>
          <a:p>
            <a:r>
              <a:rPr lang="en-US" sz="1200" kern="1200" dirty="0">
                <a:solidFill>
                  <a:schemeClr val="tx1"/>
                </a:solidFill>
                <a:effectLst/>
                <a:latin typeface="Arial" pitchFamily="34" charset="0"/>
                <a:ea typeface="+mn-ea"/>
                <a:cs typeface="+mn-cs"/>
              </a:rPr>
              <a:t>Head-Cranium &amp; Brain \ Acrania</a:t>
            </a:r>
          </a:p>
          <a:p>
            <a:r>
              <a:rPr lang="en-US" sz="1200" kern="1200" dirty="0">
                <a:solidFill>
                  <a:schemeClr val="tx1"/>
                </a:solidFill>
                <a:effectLst/>
                <a:latin typeface="Arial" pitchFamily="34" charset="0"/>
                <a:ea typeface="+mn-ea"/>
                <a:cs typeface="+mn-cs"/>
              </a:rPr>
              <a:t>Head-Cranium &amp; Brain \ Craniorachischisis</a:t>
            </a:r>
          </a:p>
          <a:p>
            <a:r>
              <a:rPr lang="en-US" sz="1200" kern="1200" dirty="0">
                <a:solidFill>
                  <a:schemeClr val="tx1"/>
                </a:solidFill>
                <a:effectLst/>
                <a:latin typeface="Arial" pitchFamily="34" charset="0"/>
                <a:ea typeface="+mn-ea"/>
                <a:cs typeface="+mn-cs"/>
              </a:rPr>
              <a:t>Head-Cranium &amp; Brain| Encephalocele</a:t>
            </a:r>
          </a:p>
          <a:p>
            <a:r>
              <a:rPr lang="en-US" sz="1200" kern="1200" dirty="0">
                <a:solidFill>
                  <a:schemeClr val="tx1"/>
                </a:solidFill>
                <a:effectLst/>
                <a:latin typeface="Arial" pitchFamily="34" charset="0"/>
                <a:ea typeface="+mn-ea"/>
                <a:cs typeface="+mn-cs"/>
              </a:rPr>
              <a:t>Head-Cranium &amp; Brain \ Hydranencephaly</a:t>
            </a:r>
          </a:p>
          <a:p>
            <a:r>
              <a:rPr lang="en-US" sz="1200" kern="1200" dirty="0">
                <a:solidFill>
                  <a:schemeClr val="tx1"/>
                </a:solidFill>
                <a:effectLst/>
                <a:latin typeface="Arial" pitchFamily="34" charset="0"/>
                <a:ea typeface="+mn-ea"/>
                <a:cs typeface="+mn-cs"/>
              </a:rPr>
              <a:t>Spine - Back \ NTD with hydrocephalus</a:t>
            </a:r>
          </a:p>
          <a:p>
            <a:r>
              <a:rPr lang="en-US" sz="1200" kern="1200" dirty="0">
                <a:solidFill>
                  <a:schemeClr val="tx1"/>
                </a:solidFill>
                <a:effectLst/>
                <a:latin typeface="Arial" pitchFamily="34" charset="0"/>
                <a:ea typeface="+mn-ea"/>
                <a:cs typeface="+mn-cs"/>
              </a:rPr>
              <a:t>Spine - Back \ NTD without hydrocephalus</a:t>
            </a:r>
          </a:p>
          <a:p>
            <a:r>
              <a:rPr lang="en-US" sz="1200" b="1" kern="1200" dirty="0">
                <a:solidFill>
                  <a:schemeClr val="tx1"/>
                </a:solidFill>
                <a:effectLst/>
                <a:latin typeface="Arial" pitchFamily="34" charset="0"/>
                <a:ea typeface="+mn-ea"/>
                <a:cs typeface="+mn-cs"/>
              </a:rPr>
              <a:t>Anencephaly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Anencephaly</a:t>
            </a:r>
          </a:p>
          <a:p>
            <a:r>
              <a:rPr lang="en-US" sz="1200" kern="1200" dirty="0">
                <a:solidFill>
                  <a:schemeClr val="tx1"/>
                </a:solidFill>
                <a:effectLst/>
                <a:latin typeface="Arial" pitchFamily="34" charset="0"/>
                <a:ea typeface="+mn-ea"/>
                <a:cs typeface="+mn-cs"/>
              </a:rPr>
              <a:t>Head-Cranium &amp; Brain \ Acrania</a:t>
            </a:r>
          </a:p>
          <a:p>
            <a:r>
              <a:rPr lang="en-US" sz="1200" kern="1200" dirty="0">
                <a:solidFill>
                  <a:schemeClr val="tx1"/>
                </a:solidFill>
                <a:effectLst/>
                <a:latin typeface="Arial" pitchFamily="34" charset="0"/>
                <a:ea typeface="+mn-ea"/>
                <a:cs typeface="+mn-cs"/>
              </a:rPr>
              <a:t>Head-Cranium &amp; Brain \ Craniorachischisis</a:t>
            </a:r>
          </a:p>
          <a:p>
            <a:r>
              <a:rPr lang="en-US" sz="1200" b="1" kern="1200" dirty="0">
                <a:solidFill>
                  <a:schemeClr val="tx1"/>
                </a:solidFill>
                <a:effectLst/>
                <a:latin typeface="Arial" pitchFamily="34" charset="0"/>
                <a:ea typeface="+mn-ea"/>
                <a:cs typeface="+mn-cs"/>
              </a:rPr>
              <a:t>Spina Bifida(SB)</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Spine - Back \ NTD with hydrocephalus</a:t>
            </a:r>
          </a:p>
          <a:p>
            <a:r>
              <a:rPr lang="en-US" sz="1200" kern="1200" dirty="0">
                <a:solidFill>
                  <a:schemeClr val="tx1"/>
                </a:solidFill>
                <a:effectLst/>
                <a:latin typeface="Arial" pitchFamily="34" charset="0"/>
                <a:ea typeface="+mn-ea"/>
                <a:cs typeface="+mn-cs"/>
              </a:rPr>
              <a:t>Spine - Back \ NTD without hydrocephalus </a:t>
            </a:r>
          </a:p>
          <a:p>
            <a:r>
              <a:rPr lang="en-US" sz="1200" i="1" kern="1200" dirty="0">
                <a:solidFill>
                  <a:schemeClr val="tx1"/>
                </a:solidFill>
                <a:effectLst/>
                <a:latin typeface="Arial" pitchFamily="34" charset="0"/>
                <a:ea typeface="+mn-ea"/>
                <a:cs typeface="+mn-cs"/>
              </a:rPr>
              <a:t>*Naming is NTD in the BIS, not Spina Bifida (SB).</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Hydrocephalus (without Spina Bifida (excl. hydranenecephaly))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Hydrocephalus</a:t>
            </a:r>
          </a:p>
          <a:p>
            <a:r>
              <a:rPr lang="en-US" sz="1200" kern="1200" dirty="0">
                <a:solidFill>
                  <a:schemeClr val="tx1"/>
                </a:solidFill>
                <a:effectLst/>
                <a:latin typeface="Arial" pitchFamily="34" charset="0"/>
                <a:ea typeface="+mn-ea"/>
                <a:cs typeface="+mn-cs"/>
              </a:rPr>
              <a:t>Head-Cranium &amp; Brain \ Atresia of foramina of Magendie &amp; Luschka</a:t>
            </a:r>
          </a:p>
          <a:p>
            <a:r>
              <a:rPr lang="en-US" sz="1200" kern="1200" dirty="0">
                <a:solidFill>
                  <a:schemeClr val="tx1"/>
                </a:solidFill>
                <a:effectLst/>
                <a:latin typeface="Arial" pitchFamily="34" charset="0"/>
                <a:ea typeface="+mn-ea"/>
                <a:cs typeface="+mn-cs"/>
              </a:rPr>
              <a:t>Head-Cranium &amp; Brain \ Dandy-Walker malformation / variant (DWM)</a:t>
            </a:r>
          </a:p>
          <a:p>
            <a:r>
              <a:rPr lang="en-US" sz="1200" kern="1200" dirty="0">
                <a:solidFill>
                  <a:schemeClr val="tx1"/>
                </a:solidFill>
                <a:effectLst/>
                <a:latin typeface="Arial" pitchFamily="34" charset="0"/>
                <a:ea typeface="+mn-ea"/>
                <a:cs typeface="+mn-cs"/>
              </a:rPr>
              <a:t>Syndromes \ Dandy-walker syndrome</a:t>
            </a:r>
          </a:p>
          <a:p>
            <a:r>
              <a:rPr lang="en-US" sz="1200" kern="1200" dirty="0">
                <a:solidFill>
                  <a:schemeClr val="tx1"/>
                </a:solidFill>
                <a:effectLst/>
                <a:latin typeface="Arial" pitchFamily="34" charset="0"/>
                <a:ea typeface="+mn-ea"/>
                <a:cs typeface="+mn-cs"/>
              </a:rPr>
              <a:t>Head-Cranium &amp; Brain \ Aqueductal stenosis </a:t>
            </a:r>
          </a:p>
          <a:p>
            <a:r>
              <a:rPr lang="en-US" sz="1200" kern="1200" dirty="0">
                <a:solidFill>
                  <a:schemeClr val="tx1"/>
                </a:solidFill>
                <a:effectLst/>
                <a:latin typeface="Arial" pitchFamily="34" charset="0"/>
                <a:ea typeface="+mn-ea"/>
                <a:cs typeface="+mn-cs"/>
              </a:rPr>
              <a:t>Head-Cranium &amp; Brain \ Hydrocephalus X-Linked </a:t>
            </a:r>
          </a:p>
          <a:p>
            <a:r>
              <a:rPr lang="en-US" sz="1200" b="1" kern="1200" dirty="0">
                <a:solidFill>
                  <a:schemeClr val="tx1"/>
                </a:solidFill>
                <a:effectLst/>
                <a:latin typeface="Arial" pitchFamily="34" charset="0"/>
                <a:ea typeface="+mn-ea"/>
                <a:cs typeface="+mn-cs"/>
              </a:rPr>
              <a:t>Cleft Lip +/- Cleft Palate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Face \ MOUTH-Cleft lip &amp; palate</a:t>
            </a:r>
          </a:p>
          <a:p>
            <a:r>
              <a:rPr lang="en-US" sz="1200" kern="1200" dirty="0">
                <a:solidFill>
                  <a:schemeClr val="tx1"/>
                </a:solidFill>
                <a:effectLst/>
                <a:latin typeface="Arial" pitchFamily="34" charset="0"/>
                <a:ea typeface="+mn-ea"/>
                <a:cs typeface="+mn-cs"/>
              </a:rPr>
              <a:t>Face \ MOUTH-Cleft lip</a:t>
            </a:r>
          </a:p>
          <a:p>
            <a:r>
              <a:rPr lang="en-US" sz="1200" b="1" kern="1200" dirty="0">
                <a:solidFill>
                  <a:schemeClr val="tx1"/>
                </a:solidFill>
                <a:effectLst/>
                <a:latin typeface="Arial" pitchFamily="34" charset="0"/>
                <a:ea typeface="+mn-ea"/>
                <a:cs typeface="+mn-cs"/>
              </a:rPr>
              <a:t>Cleft Palate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Face \ MOUTH-Cleft palate</a:t>
            </a:r>
          </a:p>
          <a:p>
            <a:r>
              <a:rPr lang="en-US" sz="1200" b="1" kern="1200" dirty="0">
                <a:solidFill>
                  <a:schemeClr val="tx1"/>
                </a:solidFill>
                <a:effectLst/>
                <a:latin typeface="Arial" pitchFamily="34" charset="0"/>
                <a:ea typeface="+mn-ea"/>
                <a:cs typeface="+mn-cs"/>
              </a:rPr>
              <a:t>Oesophageal  Atresia/Stenosis   Tracheo-oesphageal Fistula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Gastrointestinal \ Esophageal atresia</a:t>
            </a:r>
          </a:p>
          <a:p>
            <a:r>
              <a:rPr lang="en-US" sz="1200" kern="1200" dirty="0">
                <a:solidFill>
                  <a:schemeClr val="tx1"/>
                </a:solidFill>
                <a:effectLst/>
                <a:latin typeface="Arial" pitchFamily="34" charset="0"/>
                <a:ea typeface="+mn-ea"/>
                <a:cs typeface="+mn-cs"/>
              </a:rPr>
              <a:t>Gastrointestinal \ Tracheoesophageal fistula (TEF)</a:t>
            </a:r>
          </a:p>
          <a:p>
            <a:r>
              <a:rPr lang="en-US" sz="1200" b="1" kern="1200" dirty="0">
                <a:solidFill>
                  <a:schemeClr val="tx1"/>
                </a:solidFill>
                <a:effectLst/>
                <a:latin typeface="Arial" pitchFamily="34" charset="0"/>
                <a:ea typeface="+mn-ea"/>
                <a:cs typeface="+mn-cs"/>
              </a:rPr>
              <a:t>Small &amp; Large Intestinal Atresia/Stenosis</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Gastrointestinal \ Atresia small or large intestine</a:t>
            </a:r>
          </a:p>
          <a:p>
            <a:r>
              <a:rPr lang="en-US" sz="1200" kern="1200" dirty="0">
                <a:solidFill>
                  <a:schemeClr val="tx1"/>
                </a:solidFill>
                <a:effectLst/>
                <a:latin typeface="Arial" pitchFamily="34" charset="0"/>
                <a:ea typeface="+mn-ea"/>
                <a:cs typeface="+mn-cs"/>
              </a:rPr>
              <a:t>Gastrointestinal \ Duodenal atresia</a:t>
            </a:r>
          </a:p>
          <a:p>
            <a:r>
              <a:rPr lang="en-US" sz="1200" kern="1200" dirty="0">
                <a:solidFill>
                  <a:schemeClr val="tx1"/>
                </a:solidFill>
                <a:effectLst/>
                <a:latin typeface="Arial" pitchFamily="34" charset="0"/>
                <a:ea typeface="+mn-ea"/>
                <a:cs typeface="+mn-cs"/>
              </a:rPr>
              <a:t>Gastrointestinal \ Abnormal small or large Bowel</a:t>
            </a:r>
          </a:p>
          <a:p>
            <a:r>
              <a:rPr lang="en-US" sz="1200" kern="1200" dirty="0">
                <a:solidFill>
                  <a:schemeClr val="tx1"/>
                </a:solidFill>
                <a:effectLst/>
                <a:latin typeface="Arial" pitchFamily="34" charset="0"/>
                <a:ea typeface="+mn-ea"/>
                <a:cs typeface="+mn-cs"/>
              </a:rPr>
              <a:t>Gastrointestinal \ Double bubble</a:t>
            </a:r>
          </a:p>
          <a:p>
            <a:r>
              <a:rPr lang="en-US" sz="1200" kern="1200" dirty="0">
                <a:solidFill>
                  <a:schemeClr val="tx1"/>
                </a:solidFill>
                <a:effectLst/>
                <a:latin typeface="Arial" pitchFamily="34" charset="0"/>
                <a:ea typeface="+mn-ea"/>
                <a:cs typeface="+mn-cs"/>
              </a:rPr>
              <a:t>Gastrointestinal \ Bowel obstruction sm/lg intestine</a:t>
            </a:r>
          </a:p>
          <a:p>
            <a:r>
              <a:rPr lang="en-US" sz="1200" kern="1200" dirty="0">
                <a:solidFill>
                  <a:schemeClr val="tx1"/>
                </a:solidFill>
                <a:effectLst/>
                <a:latin typeface="Arial" pitchFamily="34" charset="0"/>
                <a:ea typeface="+mn-ea"/>
                <a:cs typeface="+mn-cs"/>
              </a:rPr>
              <a:t>Gastrointestinal \ Stenosis small or large intestine</a:t>
            </a:r>
          </a:p>
          <a:p>
            <a:r>
              <a:rPr lang="en-US" sz="1200" kern="1200" dirty="0">
                <a:solidFill>
                  <a:schemeClr val="tx1"/>
                </a:solidFill>
                <a:effectLst/>
                <a:latin typeface="Arial" pitchFamily="34" charset="0"/>
                <a:ea typeface="+mn-ea"/>
                <a:cs typeface="+mn-cs"/>
              </a:rPr>
              <a:t>Gastrointestinal \ Imperforate anus</a:t>
            </a:r>
          </a:p>
          <a:p>
            <a:r>
              <a:rPr lang="en-US" sz="1200" i="1" kern="1200" dirty="0">
                <a:solidFill>
                  <a:schemeClr val="tx1"/>
                </a:solidFill>
                <a:effectLst/>
                <a:latin typeface="Arial" pitchFamily="34" charset="0"/>
                <a:ea typeface="+mn-ea"/>
                <a:cs typeface="+mn-cs"/>
              </a:rPr>
              <a:t>* Cannot separate sm &amp; lg intestine atresia in BIS.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Hypospadias/Epispadias (Male only)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Genitourinary Tract \ Hypospadias</a:t>
            </a:r>
          </a:p>
          <a:p>
            <a:r>
              <a:rPr lang="en-US" sz="1200" i="1" kern="1200" dirty="0">
                <a:solidFill>
                  <a:schemeClr val="tx1"/>
                </a:solidFill>
                <a:effectLst/>
                <a:latin typeface="Arial" pitchFamily="34" charset="0"/>
                <a:ea typeface="+mn-ea"/>
                <a:cs typeface="+mn-cs"/>
              </a:rPr>
              <a:t>* BIS does not collect epispadias.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Limb Reductions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Extremities-skeletal \ Generalized/other-Limb reduction defect(s) (LRD) - lower limb</a:t>
            </a:r>
          </a:p>
          <a:p>
            <a:r>
              <a:rPr lang="en-US" sz="1200" kern="1200" dirty="0">
                <a:solidFill>
                  <a:schemeClr val="tx1"/>
                </a:solidFill>
                <a:effectLst/>
                <a:latin typeface="Arial" pitchFamily="34" charset="0"/>
                <a:ea typeface="+mn-ea"/>
                <a:cs typeface="+mn-cs"/>
              </a:rPr>
              <a:t>Extremities-skeletal \ Generalized/other-Limb reduction defect(s) (LRD) - upper limb</a:t>
            </a:r>
          </a:p>
          <a:p>
            <a:r>
              <a:rPr lang="en-US" sz="1200" kern="1200" dirty="0">
                <a:solidFill>
                  <a:schemeClr val="tx1"/>
                </a:solidFill>
                <a:effectLst/>
                <a:latin typeface="Arial" pitchFamily="34" charset="0"/>
                <a:ea typeface="+mn-ea"/>
                <a:cs typeface="+mn-cs"/>
              </a:rPr>
              <a:t>Extremities-skeletal \ Hands/feet-Radial ray anomaly (absent thumb)</a:t>
            </a:r>
          </a:p>
          <a:p>
            <a:r>
              <a:rPr lang="en-US" sz="1200" kern="1200" dirty="0">
                <a:solidFill>
                  <a:schemeClr val="tx1"/>
                </a:solidFill>
                <a:effectLst/>
                <a:latin typeface="Arial" pitchFamily="34" charset="0"/>
                <a:ea typeface="+mn-ea"/>
                <a:cs typeface="+mn-cs"/>
              </a:rPr>
              <a:t>Extremities-skeletal \ Hands/feet-Adactyly (absent fingers/ toes)</a:t>
            </a:r>
          </a:p>
          <a:p>
            <a:r>
              <a:rPr lang="en-US" sz="1200" kern="1200" dirty="0">
                <a:solidFill>
                  <a:schemeClr val="tx1"/>
                </a:solidFill>
                <a:effectLst/>
                <a:latin typeface="Arial" pitchFamily="34" charset="0"/>
                <a:ea typeface="+mn-ea"/>
                <a:cs typeface="+mn-cs"/>
              </a:rPr>
              <a:t>Extremities-skeletal \ Hands/feet-Ectrodactyly (lobster-claw / cleft hand</a:t>
            </a:r>
          </a:p>
          <a:p>
            <a:r>
              <a:rPr lang="en-US" sz="1200" b="1" kern="1200" dirty="0">
                <a:solidFill>
                  <a:schemeClr val="tx1"/>
                </a:solidFill>
                <a:effectLst/>
                <a:latin typeface="Arial" pitchFamily="34" charset="0"/>
                <a:ea typeface="+mn-ea"/>
                <a:cs typeface="+mn-cs"/>
              </a:rPr>
              <a:t>Gastroschisis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Abdominal Wall \ Gastroschisis</a:t>
            </a:r>
          </a:p>
          <a:p>
            <a:r>
              <a:rPr lang="en-US" sz="1200" b="1" kern="1200" dirty="0">
                <a:solidFill>
                  <a:schemeClr val="tx1"/>
                </a:solidFill>
                <a:effectLst/>
                <a:latin typeface="Arial" pitchFamily="34" charset="0"/>
                <a:ea typeface="+mn-ea"/>
                <a:cs typeface="+mn-cs"/>
              </a:rPr>
              <a:t>Omphalocele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Abdominal Wall \ Omphalocele (exomphalos)</a:t>
            </a:r>
          </a:p>
          <a:p>
            <a:r>
              <a:rPr lang="en-US" sz="1200" b="1" kern="1200" dirty="0">
                <a:solidFill>
                  <a:schemeClr val="tx1"/>
                </a:solidFill>
                <a:effectLst/>
                <a:latin typeface="Arial" pitchFamily="34" charset="0"/>
                <a:ea typeface="+mn-ea"/>
                <a:cs typeface="+mn-cs"/>
              </a:rPr>
              <a:t>Renal Agenesis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Genitourinary Tract \ Renal agenesis</a:t>
            </a:r>
          </a:p>
          <a:p>
            <a:r>
              <a:rPr lang="en-US" sz="1200" b="1" kern="1200" dirty="0">
                <a:solidFill>
                  <a:schemeClr val="tx1"/>
                </a:solidFill>
                <a:effectLst/>
                <a:latin typeface="Arial" pitchFamily="34" charset="0"/>
                <a:ea typeface="+mn-ea"/>
                <a:cs typeface="+mn-cs"/>
              </a:rPr>
              <a:t>Hypoplastic Left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Hypoplastic left heart syndrome (HLHS)</a:t>
            </a:r>
          </a:p>
          <a:p>
            <a:r>
              <a:rPr lang="en-US" sz="1200" b="1" kern="1200" dirty="0">
                <a:solidFill>
                  <a:schemeClr val="tx1"/>
                </a:solidFill>
                <a:effectLst/>
                <a:latin typeface="Arial" pitchFamily="34" charset="0"/>
                <a:ea typeface="+mn-ea"/>
                <a:cs typeface="+mn-cs"/>
              </a:rPr>
              <a:t>Heart Syndrome </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Tetralogy of Fallot (TOF)</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Tetralogy of Fallot (TOF)</a:t>
            </a:r>
          </a:p>
          <a:p>
            <a:r>
              <a:rPr lang="en-US" sz="1200" b="1" kern="1200" dirty="0">
                <a:solidFill>
                  <a:schemeClr val="tx1"/>
                </a:solidFill>
                <a:effectLst/>
                <a:latin typeface="Arial" pitchFamily="34" charset="0"/>
                <a:ea typeface="+mn-ea"/>
                <a:cs typeface="+mn-cs"/>
              </a:rPr>
              <a:t>Transposition of great vessels (TGA)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Transposition of great vessels (TGA) </a:t>
            </a:r>
          </a:p>
          <a:p>
            <a:r>
              <a:rPr lang="en-US" sz="1200" kern="1200" dirty="0">
                <a:solidFill>
                  <a:schemeClr val="tx1"/>
                </a:solidFill>
                <a:effectLst/>
                <a:latin typeface="Arial" pitchFamily="34" charset="0"/>
                <a:ea typeface="+mn-ea"/>
                <a:cs typeface="+mn-cs"/>
              </a:rPr>
              <a:t>* and includes by default:</a:t>
            </a:r>
          </a:p>
          <a:p>
            <a:r>
              <a:rPr lang="en-US" sz="1200" kern="1200" dirty="0">
                <a:solidFill>
                  <a:schemeClr val="tx1"/>
                </a:solidFill>
                <a:effectLst/>
                <a:latin typeface="Arial" pitchFamily="34" charset="0"/>
                <a:ea typeface="+mn-ea"/>
                <a:cs typeface="+mn-cs"/>
              </a:rPr>
              <a:t>Cardiovascular \ Transposition of great arteries - congenitally corrected (CCTGA) </a:t>
            </a:r>
          </a:p>
          <a:p>
            <a:r>
              <a:rPr lang="en-US" sz="1200" b="1" kern="1200" dirty="0">
                <a:solidFill>
                  <a:schemeClr val="tx1"/>
                </a:solidFill>
                <a:effectLst/>
                <a:latin typeface="Arial" pitchFamily="34" charset="0"/>
                <a:ea typeface="+mn-ea"/>
                <a:cs typeface="+mn-cs"/>
              </a:rPr>
              <a:t>Down Syndrome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21 (Down syndrome)</a:t>
            </a:r>
          </a:p>
          <a:p>
            <a:r>
              <a:rPr lang="en-US" sz="1200" kern="1200" dirty="0">
                <a:solidFill>
                  <a:schemeClr val="tx1"/>
                </a:solidFill>
                <a:effectLst/>
                <a:latin typeface="Arial" pitchFamily="34" charset="0"/>
                <a:ea typeface="+mn-ea"/>
                <a:cs typeface="+mn-cs"/>
              </a:rPr>
              <a:t>Chromosomes \ Trisomy 21 (Down syndrome) - translocation</a:t>
            </a:r>
          </a:p>
          <a:p>
            <a:r>
              <a:rPr lang="en-US" sz="1200" kern="1200" dirty="0">
                <a:solidFill>
                  <a:schemeClr val="tx1"/>
                </a:solidFill>
                <a:effectLst/>
                <a:latin typeface="Arial" pitchFamily="34" charset="0"/>
                <a:ea typeface="+mn-ea"/>
                <a:cs typeface="+mn-cs"/>
              </a:rPr>
              <a:t>Chromosomes \ Trisomy 21 (Down syndrome) - mosaic</a:t>
            </a:r>
          </a:p>
          <a:p>
            <a:r>
              <a:rPr lang="en-US" sz="1200" b="1" kern="1200" dirty="0">
                <a:solidFill>
                  <a:schemeClr val="tx1"/>
                </a:solidFill>
                <a:effectLst/>
                <a:latin typeface="Arial" pitchFamily="34" charset="0"/>
                <a:ea typeface="+mn-ea"/>
                <a:cs typeface="+mn-cs"/>
              </a:rPr>
              <a:t>Trisomy 18</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18</a:t>
            </a:r>
          </a:p>
          <a:p>
            <a:r>
              <a:rPr lang="en-US" sz="1200" b="1" kern="1200" dirty="0">
                <a:solidFill>
                  <a:schemeClr val="tx1"/>
                </a:solidFill>
                <a:effectLst/>
                <a:latin typeface="Arial" pitchFamily="34" charset="0"/>
                <a:ea typeface="+mn-ea"/>
                <a:cs typeface="+mn-cs"/>
              </a:rPr>
              <a:t>Trisomy 13</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13</a:t>
            </a:r>
          </a:p>
          <a:p>
            <a:endParaRPr lang="en-US" dirty="0"/>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6</a:t>
            </a:fld>
            <a:endParaRPr lang="en-US" dirty="0"/>
          </a:p>
        </p:txBody>
      </p:sp>
    </p:spTree>
    <p:extLst>
      <p:ext uri="{BB962C8B-B14F-4D97-AF65-F5344CB8AC3E}">
        <p14:creationId xmlns:p14="http://schemas.microsoft.com/office/powerpoint/2010/main" val="2192836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NICU admission were excluded from percentage calculations (i.e. numerator/[denominator - missing]).</a:t>
            </a:r>
          </a:p>
          <a:p>
            <a:r>
              <a:rPr lang="en-US" sz="1200" kern="1200" dirty="0">
                <a:solidFill>
                  <a:schemeClr val="tx1"/>
                </a:solidFill>
                <a:effectLst/>
                <a:latin typeface="Arial" pitchFamily="34" charset="0"/>
                <a:ea typeface="+mn-ea"/>
                <a:cs typeface="+mn-cs"/>
              </a:rPr>
              <a:t>4. For this indicator, all values are derived from the aggregate infant dataset.</a:t>
            </a:r>
          </a:p>
          <a:p>
            <a:r>
              <a:rPr lang="en-US" sz="1200" kern="1200" dirty="0">
                <a:solidFill>
                  <a:schemeClr val="tx1"/>
                </a:solidFill>
                <a:effectLst/>
                <a:latin typeface="Arial" pitchFamily="34" charset="0"/>
                <a:ea typeface="+mn-ea"/>
                <a:cs typeface="+mn-cs"/>
              </a:rPr>
              <a:t>5. NICU/SCN admission is defined by infants and those infants transferred to NICU/SCN more than once are only counted as a NICU/SCN admission.</a:t>
            </a:r>
          </a:p>
          <a:p>
            <a:r>
              <a:rPr lang="en-US" sz="1200" kern="1200" dirty="0">
                <a:solidFill>
                  <a:schemeClr val="tx1"/>
                </a:solidFill>
                <a:effectLst/>
                <a:latin typeface="Arial" pitchFamily="34" charset="0"/>
                <a:ea typeface="+mn-ea"/>
                <a:cs typeface="+mn-cs"/>
              </a:rPr>
              <a:t>6. All births in Ontario were included regardless of maternal residence.</a:t>
            </a:r>
          </a:p>
          <a:p>
            <a:r>
              <a:rPr lang="en-US" sz="1200" kern="1200" dirty="0">
                <a:solidFill>
                  <a:schemeClr val="tx1"/>
                </a:solidFill>
                <a:effectLst/>
                <a:latin typeface="Arial" pitchFamily="34" charset="0"/>
                <a:ea typeface="+mn-ea"/>
                <a:cs typeface="+mn-cs"/>
              </a:rPr>
              <a:t>7. Any birth with a valid index hospital name was included, regardless if birth occurred in hospital or infant was transferred after birth.</a:t>
            </a:r>
          </a:p>
          <a:p>
            <a:r>
              <a:rPr lang="en-US" sz="1200" kern="1200" dirty="0">
                <a:solidFill>
                  <a:schemeClr val="tx1"/>
                </a:solidFill>
                <a:effectLst/>
                <a:latin typeface="Arial" pitchFamily="34" charset="0"/>
                <a:ea typeface="+mn-ea"/>
                <a:cs typeface="+mn-cs"/>
              </a:rPr>
              <a:t>8. Any records with at least one major sentinel congenital anomalies confirmed were excluded from denominator.</a:t>
            </a:r>
          </a:p>
          <a:p>
            <a:r>
              <a:rPr lang="en-US" sz="1200" kern="1200" dirty="0">
                <a:solidFill>
                  <a:schemeClr val="tx1"/>
                </a:solidFill>
                <a:effectLst/>
                <a:latin typeface="Arial" pitchFamily="34" charset="0"/>
                <a:ea typeface="+mn-ea"/>
                <a:cs typeface="+mn-cs"/>
              </a:rPr>
              <a:t>9. The major sentinel congenital anomalies are provided by BORN which were developed by BORN and OCAC (Ontario Congenital Anomalies Committee). Please see detailed list below. </a:t>
            </a:r>
          </a:p>
          <a:p>
            <a:r>
              <a:rPr lang="en-US" sz="1200" kern="1200" dirty="0">
                <a:solidFill>
                  <a:schemeClr val="tx1"/>
                </a:solidFill>
                <a:effectLst/>
                <a:latin typeface="Arial" pitchFamily="34" charset="0"/>
                <a:ea typeface="+mn-ea"/>
                <a:cs typeface="+mn-cs"/>
              </a:rPr>
              <a:t> </a:t>
            </a:r>
          </a:p>
          <a:p>
            <a:r>
              <a:rPr lang="en-US" sz="1200" i="1" kern="1200" dirty="0">
                <a:solidFill>
                  <a:schemeClr val="tx1"/>
                </a:solidFill>
                <a:effectLst/>
                <a:latin typeface="Arial" pitchFamily="34" charset="0"/>
                <a:ea typeface="+mn-ea"/>
                <a:cs typeface="+mn-cs"/>
              </a:rPr>
              <a:t>List of confirmed major sentinel congenital anomalies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Neural Tube Defects (all)</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Anencephaly</a:t>
            </a:r>
          </a:p>
          <a:p>
            <a:r>
              <a:rPr lang="en-US" sz="1200" kern="1200" dirty="0">
                <a:solidFill>
                  <a:schemeClr val="tx1"/>
                </a:solidFill>
                <a:effectLst/>
                <a:latin typeface="Arial" pitchFamily="34" charset="0"/>
                <a:ea typeface="+mn-ea"/>
                <a:cs typeface="+mn-cs"/>
              </a:rPr>
              <a:t>Head-Cranium &amp; Brain \ Acrania</a:t>
            </a:r>
          </a:p>
          <a:p>
            <a:r>
              <a:rPr lang="en-US" sz="1200" kern="1200" dirty="0">
                <a:solidFill>
                  <a:schemeClr val="tx1"/>
                </a:solidFill>
                <a:effectLst/>
                <a:latin typeface="Arial" pitchFamily="34" charset="0"/>
                <a:ea typeface="+mn-ea"/>
                <a:cs typeface="+mn-cs"/>
              </a:rPr>
              <a:t>Head-Cranium &amp; Brain \ Craniorachischisis</a:t>
            </a:r>
          </a:p>
          <a:p>
            <a:r>
              <a:rPr lang="en-US" sz="1200" kern="1200" dirty="0">
                <a:solidFill>
                  <a:schemeClr val="tx1"/>
                </a:solidFill>
                <a:effectLst/>
                <a:latin typeface="Arial" pitchFamily="34" charset="0"/>
                <a:ea typeface="+mn-ea"/>
                <a:cs typeface="+mn-cs"/>
              </a:rPr>
              <a:t>Head-Cranium &amp; Brain| Encephalocele</a:t>
            </a:r>
          </a:p>
          <a:p>
            <a:r>
              <a:rPr lang="en-US" sz="1200" kern="1200" dirty="0">
                <a:solidFill>
                  <a:schemeClr val="tx1"/>
                </a:solidFill>
                <a:effectLst/>
                <a:latin typeface="Arial" pitchFamily="34" charset="0"/>
                <a:ea typeface="+mn-ea"/>
                <a:cs typeface="+mn-cs"/>
              </a:rPr>
              <a:t>Head-Cranium &amp; Brain \ Hydranencephaly</a:t>
            </a:r>
          </a:p>
          <a:p>
            <a:r>
              <a:rPr lang="en-US" sz="1200" kern="1200" dirty="0">
                <a:solidFill>
                  <a:schemeClr val="tx1"/>
                </a:solidFill>
                <a:effectLst/>
                <a:latin typeface="Arial" pitchFamily="34" charset="0"/>
                <a:ea typeface="+mn-ea"/>
                <a:cs typeface="+mn-cs"/>
              </a:rPr>
              <a:t>Spine - Back \ NTD with hydrocephalus</a:t>
            </a:r>
          </a:p>
          <a:p>
            <a:r>
              <a:rPr lang="en-US" sz="1200" kern="1200" dirty="0">
                <a:solidFill>
                  <a:schemeClr val="tx1"/>
                </a:solidFill>
                <a:effectLst/>
                <a:latin typeface="Arial" pitchFamily="34" charset="0"/>
                <a:ea typeface="+mn-ea"/>
                <a:cs typeface="+mn-cs"/>
              </a:rPr>
              <a:t>Spine - Back \ NTD without hydrocephalus</a:t>
            </a:r>
          </a:p>
          <a:p>
            <a:r>
              <a:rPr lang="en-US" sz="1200" b="1" kern="1200" dirty="0">
                <a:solidFill>
                  <a:schemeClr val="tx1"/>
                </a:solidFill>
                <a:effectLst/>
                <a:latin typeface="Arial" pitchFamily="34" charset="0"/>
                <a:ea typeface="+mn-ea"/>
                <a:cs typeface="+mn-cs"/>
              </a:rPr>
              <a:t>Anencephaly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Anencephaly</a:t>
            </a:r>
          </a:p>
          <a:p>
            <a:r>
              <a:rPr lang="en-US" sz="1200" kern="1200" dirty="0">
                <a:solidFill>
                  <a:schemeClr val="tx1"/>
                </a:solidFill>
                <a:effectLst/>
                <a:latin typeface="Arial" pitchFamily="34" charset="0"/>
                <a:ea typeface="+mn-ea"/>
                <a:cs typeface="+mn-cs"/>
              </a:rPr>
              <a:t>Head-Cranium &amp; Brain \ Acrania</a:t>
            </a:r>
          </a:p>
          <a:p>
            <a:r>
              <a:rPr lang="en-US" sz="1200" kern="1200" dirty="0">
                <a:solidFill>
                  <a:schemeClr val="tx1"/>
                </a:solidFill>
                <a:effectLst/>
                <a:latin typeface="Arial" pitchFamily="34" charset="0"/>
                <a:ea typeface="+mn-ea"/>
                <a:cs typeface="+mn-cs"/>
              </a:rPr>
              <a:t>Head-Cranium &amp; Brain \ Craniorachischisis</a:t>
            </a:r>
          </a:p>
          <a:p>
            <a:r>
              <a:rPr lang="en-US" sz="1200" b="1" kern="1200" dirty="0">
                <a:solidFill>
                  <a:schemeClr val="tx1"/>
                </a:solidFill>
                <a:effectLst/>
                <a:latin typeface="Arial" pitchFamily="34" charset="0"/>
                <a:ea typeface="+mn-ea"/>
                <a:cs typeface="+mn-cs"/>
              </a:rPr>
              <a:t>Spina Bifida(SB)</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Spine - Back \ NTD with hydrocephalus</a:t>
            </a:r>
          </a:p>
          <a:p>
            <a:r>
              <a:rPr lang="en-US" sz="1200" kern="1200" dirty="0">
                <a:solidFill>
                  <a:schemeClr val="tx1"/>
                </a:solidFill>
                <a:effectLst/>
                <a:latin typeface="Arial" pitchFamily="34" charset="0"/>
                <a:ea typeface="+mn-ea"/>
                <a:cs typeface="+mn-cs"/>
              </a:rPr>
              <a:t>Spine - Back \ NTD without hydrocephalus </a:t>
            </a:r>
          </a:p>
          <a:p>
            <a:r>
              <a:rPr lang="en-US" sz="1200" i="1" kern="1200" dirty="0">
                <a:solidFill>
                  <a:schemeClr val="tx1"/>
                </a:solidFill>
                <a:effectLst/>
                <a:latin typeface="Arial" pitchFamily="34" charset="0"/>
                <a:ea typeface="+mn-ea"/>
                <a:cs typeface="+mn-cs"/>
              </a:rPr>
              <a:t>*Naming is NTD in the BIS, not Spina Bifida (SB).</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Hydrocephalus (without Spina Bifida (excl. hydranenecephaly))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Hydrocephalus</a:t>
            </a:r>
          </a:p>
          <a:p>
            <a:r>
              <a:rPr lang="en-US" sz="1200" kern="1200" dirty="0">
                <a:solidFill>
                  <a:schemeClr val="tx1"/>
                </a:solidFill>
                <a:effectLst/>
                <a:latin typeface="Arial" pitchFamily="34" charset="0"/>
                <a:ea typeface="+mn-ea"/>
                <a:cs typeface="+mn-cs"/>
              </a:rPr>
              <a:t>Head-Cranium &amp; Brain \ Atresia of foramina of Magendie &amp; </a:t>
            </a:r>
            <a:r>
              <a:rPr lang="en-US" sz="1200" kern="1200" dirty="0" err="1">
                <a:solidFill>
                  <a:schemeClr val="tx1"/>
                </a:solidFill>
                <a:effectLst/>
                <a:latin typeface="Arial" pitchFamily="34" charset="0"/>
                <a:ea typeface="+mn-ea"/>
                <a:cs typeface="+mn-cs"/>
              </a:rPr>
              <a:t>Luschka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Dandy-Walker malformation / variant (DWM)</a:t>
            </a:r>
          </a:p>
          <a:p>
            <a:r>
              <a:rPr lang="en-US" sz="1200" kern="1200" dirty="0">
                <a:solidFill>
                  <a:schemeClr val="tx1"/>
                </a:solidFill>
                <a:effectLst/>
                <a:latin typeface="Arial" pitchFamily="34" charset="0"/>
                <a:ea typeface="+mn-ea"/>
                <a:cs typeface="+mn-cs"/>
              </a:rPr>
              <a:t>Syndromes \ Dandy-walker syndrome</a:t>
            </a: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Aqueductal</a:t>
            </a:r>
            <a:r>
              <a:rPr lang="en-US" sz="1200" kern="1200" dirty="0">
                <a:solidFill>
                  <a:schemeClr val="tx1"/>
                </a:solidFill>
                <a:effectLst/>
                <a:latin typeface="Arial" pitchFamily="34" charset="0"/>
                <a:ea typeface="+mn-ea"/>
                <a:cs typeface="+mn-cs"/>
              </a:rPr>
              <a:t> stenosis </a:t>
            </a:r>
          </a:p>
          <a:p>
            <a:r>
              <a:rPr lang="en-US" sz="1200" kern="1200" dirty="0">
                <a:solidFill>
                  <a:schemeClr val="tx1"/>
                </a:solidFill>
                <a:effectLst/>
                <a:latin typeface="Arial" pitchFamily="34" charset="0"/>
                <a:ea typeface="+mn-ea"/>
                <a:cs typeface="+mn-cs"/>
              </a:rPr>
              <a:t>Head-Cranium &amp; Brain \ Hydrocephalus X-Linked </a:t>
            </a:r>
          </a:p>
          <a:p>
            <a:r>
              <a:rPr lang="en-US" sz="1200" b="1" kern="1200" dirty="0">
                <a:solidFill>
                  <a:schemeClr val="tx1"/>
                </a:solidFill>
                <a:effectLst/>
                <a:latin typeface="Arial" pitchFamily="34" charset="0"/>
                <a:ea typeface="+mn-ea"/>
                <a:cs typeface="+mn-cs"/>
              </a:rPr>
              <a:t>Cleft Lip +/- Cleft Palate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Face \ MOUTH-Cleft lip &amp; palate</a:t>
            </a:r>
          </a:p>
          <a:p>
            <a:r>
              <a:rPr lang="en-US" sz="1200" kern="1200" dirty="0">
                <a:solidFill>
                  <a:schemeClr val="tx1"/>
                </a:solidFill>
                <a:effectLst/>
                <a:latin typeface="Arial" pitchFamily="34" charset="0"/>
                <a:ea typeface="+mn-ea"/>
                <a:cs typeface="+mn-cs"/>
              </a:rPr>
              <a:t>Face \ MOUTH-Cleft lip</a:t>
            </a:r>
          </a:p>
          <a:p>
            <a:r>
              <a:rPr lang="en-US" sz="1200" b="1" kern="1200" dirty="0">
                <a:solidFill>
                  <a:schemeClr val="tx1"/>
                </a:solidFill>
                <a:effectLst/>
                <a:latin typeface="Arial" pitchFamily="34" charset="0"/>
                <a:ea typeface="+mn-ea"/>
                <a:cs typeface="+mn-cs"/>
              </a:rPr>
              <a:t>Cleft Palate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Face \ MOUTH-Cleft palate</a:t>
            </a:r>
          </a:p>
          <a:p>
            <a:r>
              <a:rPr lang="en-US" sz="1200" b="1" kern="1200" dirty="0" err="1">
                <a:solidFill>
                  <a:schemeClr val="tx1"/>
                </a:solidFill>
                <a:effectLst/>
                <a:latin typeface="Arial" pitchFamily="34" charset="0"/>
                <a:ea typeface="+mn-ea"/>
                <a:cs typeface="+mn-cs"/>
              </a:rPr>
              <a:t>Oesophageal</a:t>
            </a:r>
            <a:r>
              <a:rPr lang="en-US" sz="1200" b="1" kern="1200" dirty="0">
                <a:solidFill>
                  <a:schemeClr val="tx1"/>
                </a:solidFill>
                <a:effectLst/>
                <a:latin typeface="Arial" pitchFamily="34" charset="0"/>
                <a:ea typeface="+mn-ea"/>
                <a:cs typeface="+mn-cs"/>
              </a:rPr>
              <a:t>  Atresia/Stenosis   </a:t>
            </a:r>
            <a:r>
              <a:rPr lang="en-US" sz="1200" b="1" kern="1200" dirty="0" err="1">
                <a:solidFill>
                  <a:schemeClr val="tx1"/>
                </a:solidFill>
                <a:effectLst/>
                <a:latin typeface="Arial" pitchFamily="34" charset="0"/>
                <a:ea typeface="+mn-ea"/>
                <a:cs typeface="+mn-cs"/>
              </a:rPr>
              <a:t>Tracheo-oesphageal</a:t>
            </a:r>
            <a:r>
              <a:rPr lang="en-US" sz="1200" b="1" kern="1200" dirty="0">
                <a:solidFill>
                  <a:schemeClr val="tx1"/>
                </a:solidFill>
                <a:effectLst/>
                <a:latin typeface="Arial" pitchFamily="34" charset="0"/>
                <a:ea typeface="+mn-ea"/>
                <a:cs typeface="+mn-cs"/>
              </a:rPr>
              <a:t> Fistula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Gastrointestinal \ Esophageal atresia</a:t>
            </a:r>
          </a:p>
          <a:p>
            <a:r>
              <a:rPr lang="en-US" sz="1200" kern="1200" dirty="0">
                <a:solidFill>
                  <a:schemeClr val="tx1"/>
                </a:solidFill>
                <a:effectLst/>
                <a:latin typeface="Arial" pitchFamily="34" charset="0"/>
                <a:ea typeface="+mn-ea"/>
                <a:cs typeface="+mn-cs"/>
              </a:rPr>
              <a:t>Gastrointestinal \ Tracheoesophageal fistula (TEF)</a:t>
            </a:r>
          </a:p>
          <a:p>
            <a:r>
              <a:rPr lang="en-US" sz="1200" b="1" kern="1200" dirty="0">
                <a:solidFill>
                  <a:schemeClr val="tx1"/>
                </a:solidFill>
                <a:effectLst/>
                <a:latin typeface="Arial" pitchFamily="34" charset="0"/>
                <a:ea typeface="+mn-ea"/>
                <a:cs typeface="+mn-cs"/>
              </a:rPr>
              <a:t>Small &amp; Large Intestinal Atresia/Stenosis</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Gastrointestinal \ Atresia small or large intestine</a:t>
            </a:r>
          </a:p>
          <a:p>
            <a:r>
              <a:rPr lang="en-US" sz="1200" kern="1200" dirty="0">
                <a:solidFill>
                  <a:schemeClr val="tx1"/>
                </a:solidFill>
                <a:effectLst/>
                <a:latin typeface="Arial" pitchFamily="34" charset="0"/>
                <a:ea typeface="+mn-ea"/>
                <a:cs typeface="+mn-cs"/>
              </a:rPr>
              <a:t>Gastrointestinal \ Duodenal atresia</a:t>
            </a:r>
          </a:p>
          <a:p>
            <a:r>
              <a:rPr lang="en-US" sz="1200" kern="1200" dirty="0">
                <a:solidFill>
                  <a:schemeClr val="tx1"/>
                </a:solidFill>
                <a:effectLst/>
                <a:latin typeface="Arial" pitchFamily="34" charset="0"/>
                <a:ea typeface="+mn-ea"/>
                <a:cs typeface="+mn-cs"/>
              </a:rPr>
              <a:t>Gastrointestinal \ Abnormal small or large Bowel</a:t>
            </a:r>
          </a:p>
          <a:p>
            <a:r>
              <a:rPr lang="en-US" sz="1200" kern="1200" dirty="0">
                <a:solidFill>
                  <a:schemeClr val="tx1"/>
                </a:solidFill>
                <a:effectLst/>
                <a:latin typeface="Arial" pitchFamily="34" charset="0"/>
                <a:ea typeface="+mn-ea"/>
                <a:cs typeface="+mn-cs"/>
              </a:rPr>
              <a:t>Gastrointestinal \ Double bubble</a:t>
            </a:r>
          </a:p>
          <a:p>
            <a:r>
              <a:rPr lang="en-US" sz="1200" kern="1200" dirty="0">
                <a:solidFill>
                  <a:schemeClr val="tx1"/>
                </a:solidFill>
                <a:effectLst/>
                <a:latin typeface="Arial" pitchFamily="34" charset="0"/>
                <a:ea typeface="+mn-ea"/>
                <a:cs typeface="+mn-cs"/>
              </a:rPr>
              <a:t>Gastrointestinal \ Bowel obstruction </a:t>
            </a:r>
            <a:r>
              <a:rPr lang="en-US" sz="1200" kern="1200" dirty="0" err="1">
                <a:solidFill>
                  <a:schemeClr val="tx1"/>
                </a:solidFill>
                <a:effectLst/>
                <a:latin typeface="Arial" pitchFamily="34" charset="0"/>
                <a:ea typeface="+mn-ea"/>
                <a:cs typeface="+mn-cs"/>
              </a:rPr>
              <a:t>sm</a:t>
            </a:r>
            <a:r>
              <a:rPr lang="en-US" sz="1200" kern="1200" dirty="0">
                <a:solidFill>
                  <a:schemeClr val="tx1"/>
                </a:solidFill>
                <a:effectLst/>
                <a:latin typeface="Arial" pitchFamily="34" charset="0"/>
                <a:ea typeface="+mn-ea"/>
                <a:cs typeface="+mn-cs"/>
              </a:rPr>
              <a:t>/</a:t>
            </a:r>
            <a:r>
              <a:rPr lang="en-US" sz="1200" kern="1200" dirty="0" err="1">
                <a:solidFill>
                  <a:schemeClr val="tx1"/>
                </a:solidFill>
                <a:effectLst/>
                <a:latin typeface="Arial" pitchFamily="34" charset="0"/>
                <a:ea typeface="+mn-ea"/>
                <a:cs typeface="+mn-cs"/>
              </a:rPr>
              <a:t>lg</a:t>
            </a:r>
            <a:r>
              <a:rPr lang="en-US" sz="1200" kern="1200" dirty="0">
                <a:solidFill>
                  <a:schemeClr val="tx1"/>
                </a:solidFill>
                <a:effectLst/>
                <a:latin typeface="Arial" pitchFamily="34" charset="0"/>
                <a:ea typeface="+mn-ea"/>
                <a:cs typeface="+mn-cs"/>
              </a:rPr>
              <a:t> intestine</a:t>
            </a:r>
          </a:p>
          <a:p>
            <a:r>
              <a:rPr lang="en-US" sz="1200" kern="1200" dirty="0">
                <a:solidFill>
                  <a:schemeClr val="tx1"/>
                </a:solidFill>
                <a:effectLst/>
                <a:latin typeface="Arial" pitchFamily="34" charset="0"/>
                <a:ea typeface="+mn-ea"/>
                <a:cs typeface="+mn-cs"/>
              </a:rPr>
              <a:t>Gastrointestinal \ Stenosis small or large intestine</a:t>
            </a:r>
          </a:p>
          <a:p>
            <a:r>
              <a:rPr lang="en-US" sz="1200" kern="1200" dirty="0">
                <a:solidFill>
                  <a:schemeClr val="tx1"/>
                </a:solidFill>
                <a:effectLst/>
                <a:latin typeface="Arial" pitchFamily="34" charset="0"/>
                <a:ea typeface="+mn-ea"/>
                <a:cs typeface="+mn-cs"/>
              </a:rPr>
              <a:t>Gastrointestinal \ Imperforate anus</a:t>
            </a:r>
          </a:p>
          <a:p>
            <a:r>
              <a:rPr lang="en-US" sz="1200" i="1" kern="1200" dirty="0">
                <a:solidFill>
                  <a:schemeClr val="tx1"/>
                </a:solidFill>
                <a:effectLst/>
                <a:latin typeface="Arial" pitchFamily="34" charset="0"/>
                <a:ea typeface="+mn-ea"/>
                <a:cs typeface="+mn-cs"/>
              </a:rPr>
              <a:t>* Cannot separate </a:t>
            </a:r>
            <a:r>
              <a:rPr lang="en-US" sz="1200" i="1" kern="1200" dirty="0" err="1">
                <a:solidFill>
                  <a:schemeClr val="tx1"/>
                </a:solidFill>
                <a:effectLst/>
                <a:latin typeface="Arial" pitchFamily="34" charset="0"/>
                <a:ea typeface="+mn-ea"/>
                <a:cs typeface="+mn-cs"/>
              </a:rPr>
              <a:t>sm</a:t>
            </a:r>
            <a:r>
              <a:rPr lang="en-US" sz="1200" i="1" kern="1200" dirty="0">
                <a:solidFill>
                  <a:schemeClr val="tx1"/>
                </a:solidFill>
                <a:effectLst/>
                <a:latin typeface="Arial" pitchFamily="34" charset="0"/>
                <a:ea typeface="+mn-ea"/>
                <a:cs typeface="+mn-cs"/>
              </a:rPr>
              <a:t> &amp; </a:t>
            </a:r>
            <a:r>
              <a:rPr lang="en-US" sz="1200" i="1" kern="1200" dirty="0" err="1">
                <a:solidFill>
                  <a:schemeClr val="tx1"/>
                </a:solidFill>
                <a:effectLst/>
                <a:latin typeface="Arial" pitchFamily="34" charset="0"/>
                <a:ea typeface="+mn-ea"/>
                <a:cs typeface="+mn-cs"/>
              </a:rPr>
              <a:t>lg</a:t>
            </a:r>
            <a:r>
              <a:rPr lang="en-US" sz="1200" i="1" kern="1200" dirty="0">
                <a:solidFill>
                  <a:schemeClr val="tx1"/>
                </a:solidFill>
                <a:effectLst/>
                <a:latin typeface="Arial" pitchFamily="34" charset="0"/>
                <a:ea typeface="+mn-ea"/>
                <a:cs typeface="+mn-cs"/>
              </a:rPr>
              <a:t> intestine atresia in BIS.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Hypospadias/</a:t>
            </a:r>
            <a:r>
              <a:rPr lang="en-US" sz="1200" b="1" kern="1200" dirty="0" err="1">
                <a:solidFill>
                  <a:schemeClr val="tx1"/>
                </a:solidFill>
                <a:effectLst/>
                <a:latin typeface="Arial" pitchFamily="34" charset="0"/>
                <a:ea typeface="+mn-ea"/>
                <a:cs typeface="+mn-cs"/>
              </a:rPr>
              <a:t>Epispadias</a:t>
            </a:r>
            <a:r>
              <a:rPr lang="en-US" sz="1200" b="1" kern="1200" dirty="0">
                <a:solidFill>
                  <a:schemeClr val="tx1"/>
                </a:solidFill>
                <a:effectLst/>
                <a:latin typeface="Arial" pitchFamily="34" charset="0"/>
                <a:ea typeface="+mn-ea"/>
                <a:cs typeface="+mn-cs"/>
              </a:rPr>
              <a:t> (Male only)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Genitourinary Tract \ Hypospadias</a:t>
            </a:r>
          </a:p>
          <a:p>
            <a:r>
              <a:rPr lang="en-US" sz="1200" i="1" kern="1200" dirty="0">
                <a:solidFill>
                  <a:schemeClr val="tx1"/>
                </a:solidFill>
                <a:effectLst/>
                <a:latin typeface="Arial" pitchFamily="34" charset="0"/>
                <a:ea typeface="+mn-ea"/>
                <a:cs typeface="+mn-cs"/>
              </a:rPr>
              <a:t>* BIS does not collect </a:t>
            </a:r>
            <a:r>
              <a:rPr lang="en-US" sz="1200" i="1" kern="1200" dirty="0" err="1">
                <a:solidFill>
                  <a:schemeClr val="tx1"/>
                </a:solidFill>
                <a:effectLst/>
                <a:latin typeface="Arial" pitchFamily="34" charset="0"/>
                <a:ea typeface="+mn-ea"/>
                <a:cs typeface="+mn-cs"/>
              </a:rPr>
              <a:t>epispadias</a:t>
            </a:r>
            <a:r>
              <a:rPr lang="en-US" sz="1200" i="1" kern="1200" dirty="0">
                <a:solidFill>
                  <a:schemeClr val="tx1"/>
                </a:solidFill>
                <a:effectLst/>
                <a:latin typeface="Arial" pitchFamily="34" charset="0"/>
                <a:ea typeface="+mn-ea"/>
                <a:cs typeface="+mn-cs"/>
              </a:rPr>
              <a:t>.</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Limb Reductions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Extremities-skeletal \ Generalized/other-Limb reduction defect(s) (LRD) - lower limb</a:t>
            </a:r>
          </a:p>
          <a:p>
            <a:r>
              <a:rPr lang="en-US" sz="1200" kern="1200" dirty="0">
                <a:solidFill>
                  <a:schemeClr val="tx1"/>
                </a:solidFill>
                <a:effectLst/>
                <a:latin typeface="Arial" pitchFamily="34" charset="0"/>
                <a:ea typeface="+mn-ea"/>
                <a:cs typeface="+mn-cs"/>
              </a:rPr>
              <a:t>Extremities-skeletal \ Generalized/other-Limb reduction defect(s) (LRD) - upper limb</a:t>
            </a:r>
          </a:p>
          <a:p>
            <a:r>
              <a:rPr lang="en-US" sz="1200" kern="1200" dirty="0">
                <a:solidFill>
                  <a:schemeClr val="tx1"/>
                </a:solidFill>
                <a:effectLst/>
                <a:latin typeface="Arial" pitchFamily="34" charset="0"/>
                <a:ea typeface="+mn-ea"/>
                <a:cs typeface="+mn-cs"/>
              </a:rPr>
              <a:t>Extremities-skeletal \ Hands/feet-Radial ray anomaly (absent thumb)</a:t>
            </a:r>
          </a:p>
          <a:p>
            <a:r>
              <a:rPr lang="en-US" sz="1200" kern="1200" dirty="0">
                <a:solidFill>
                  <a:schemeClr val="tx1"/>
                </a:solidFill>
                <a:effectLst/>
                <a:latin typeface="Arial" pitchFamily="34" charset="0"/>
                <a:ea typeface="+mn-ea"/>
                <a:cs typeface="+mn-cs"/>
              </a:rPr>
              <a:t>Extremities-skeletal \ Hands/feet-</a:t>
            </a:r>
            <a:r>
              <a:rPr lang="en-US" sz="1200" kern="1200" dirty="0" err="1">
                <a:solidFill>
                  <a:schemeClr val="tx1"/>
                </a:solidFill>
                <a:effectLst/>
                <a:latin typeface="Arial" pitchFamily="34" charset="0"/>
                <a:ea typeface="+mn-ea"/>
                <a:cs typeface="+mn-cs"/>
              </a:rPr>
              <a:t>Adactyly</a:t>
            </a:r>
            <a:r>
              <a:rPr lang="en-US" sz="1200" kern="1200" dirty="0">
                <a:solidFill>
                  <a:schemeClr val="tx1"/>
                </a:solidFill>
                <a:effectLst/>
                <a:latin typeface="Arial" pitchFamily="34" charset="0"/>
                <a:ea typeface="+mn-ea"/>
                <a:cs typeface="+mn-cs"/>
              </a:rPr>
              <a:t> (absent fingers/ toes)</a:t>
            </a:r>
          </a:p>
          <a:p>
            <a:r>
              <a:rPr lang="en-US" sz="1200" kern="1200" dirty="0">
                <a:solidFill>
                  <a:schemeClr val="tx1"/>
                </a:solidFill>
                <a:effectLst/>
                <a:latin typeface="Arial" pitchFamily="34" charset="0"/>
                <a:ea typeface="+mn-ea"/>
                <a:cs typeface="+mn-cs"/>
              </a:rPr>
              <a:t>Extremities-skeletal \ Hands/feet-</a:t>
            </a:r>
            <a:r>
              <a:rPr lang="en-US" sz="1200" kern="1200" dirty="0" err="1">
                <a:solidFill>
                  <a:schemeClr val="tx1"/>
                </a:solidFill>
                <a:effectLst/>
                <a:latin typeface="Arial" pitchFamily="34" charset="0"/>
                <a:ea typeface="+mn-ea"/>
                <a:cs typeface="+mn-cs"/>
              </a:rPr>
              <a:t>Ectrodactyly</a:t>
            </a:r>
            <a:r>
              <a:rPr lang="en-US" sz="1200" kern="1200" dirty="0">
                <a:solidFill>
                  <a:schemeClr val="tx1"/>
                </a:solidFill>
                <a:effectLst/>
                <a:latin typeface="Arial" pitchFamily="34" charset="0"/>
                <a:ea typeface="+mn-ea"/>
                <a:cs typeface="+mn-cs"/>
              </a:rPr>
              <a:t> (lobster-claw / cleft hand</a:t>
            </a:r>
          </a:p>
          <a:p>
            <a:r>
              <a:rPr lang="en-US" sz="1200" b="1" kern="1200" dirty="0" err="1">
                <a:solidFill>
                  <a:schemeClr val="tx1"/>
                </a:solidFill>
                <a:effectLst/>
                <a:latin typeface="Arial" pitchFamily="34" charset="0"/>
                <a:ea typeface="+mn-ea"/>
                <a:cs typeface="+mn-cs"/>
              </a:rPr>
              <a:t>Gastroschisis</a:t>
            </a:r>
            <a:r>
              <a:rPr lang="en-US" sz="1200" b="1" kern="1200" dirty="0">
                <a:solidFill>
                  <a:schemeClr val="tx1"/>
                </a:solidFill>
                <a:effectLst/>
                <a:latin typeface="Arial" pitchFamily="34" charset="0"/>
                <a:ea typeface="+mn-ea"/>
                <a:cs typeface="+mn-cs"/>
              </a:rPr>
              <a:t>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Abdominal Wall \ </a:t>
            </a:r>
            <a:r>
              <a:rPr lang="en-US" sz="1200" kern="1200" dirty="0" err="1">
                <a:solidFill>
                  <a:schemeClr val="tx1"/>
                </a:solidFill>
                <a:effectLst/>
                <a:latin typeface="Arial" pitchFamily="34" charset="0"/>
                <a:ea typeface="+mn-ea"/>
                <a:cs typeface="+mn-cs"/>
              </a:rPr>
              <a:t>Gastroschisis</a:t>
            </a:r>
            <a:endParaRPr lang="en-US" sz="1200" kern="1200" dirty="0">
              <a:solidFill>
                <a:schemeClr val="tx1"/>
              </a:solidFill>
              <a:effectLst/>
              <a:latin typeface="Arial" pitchFamily="34" charset="0"/>
              <a:ea typeface="+mn-ea"/>
              <a:cs typeface="+mn-cs"/>
            </a:endParaRPr>
          </a:p>
          <a:p>
            <a:r>
              <a:rPr lang="en-US" sz="1200" b="1" kern="1200" dirty="0" err="1">
                <a:solidFill>
                  <a:schemeClr val="tx1"/>
                </a:solidFill>
                <a:effectLst/>
                <a:latin typeface="Arial" pitchFamily="34" charset="0"/>
                <a:ea typeface="+mn-ea"/>
                <a:cs typeface="+mn-cs"/>
              </a:rPr>
              <a:t>Omphalocele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Abdominal Wall \ </a:t>
            </a:r>
            <a:r>
              <a:rPr lang="en-US" sz="1200" kern="1200" dirty="0" err="1">
                <a:solidFill>
                  <a:schemeClr val="tx1"/>
                </a:solidFill>
                <a:effectLst/>
                <a:latin typeface="Arial" pitchFamily="34" charset="0"/>
                <a:ea typeface="+mn-ea"/>
                <a:cs typeface="+mn-cs"/>
              </a:rPr>
              <a:t>Omphalocele</a:t>
            </a:r>
            <a:r>
              <a:rPr lang="en-US" sz="1200" kern="1200" dirty="0">
                <a:solidFill>
                  <a:schemeClr val="tx1"/>
                </a:solidFill>
                <a:effectLst/>
                <a:latin typeface="Arial" pitchFamily="34" charset="0"/>
                <a:ea typeface="+mn-ea"/>
                <a:cs typeface="+mn-cs"/>
              </a:rPr>
              <a:t> (</a:t>
            </a:r>
            <a:r>
              <a:rPr lang="en-US" sz="1200" kern="1200" dirty="0" err="1">
                <a:solidFill>
                  <a:schemeClr val="tx1"/>
                </a:solidFill>
                <a:effectLst/>
                <a:latin typeface="Arial" pitchFamily="34" charset="0"/>
                <a:ea typeface="+mn-ea"/>
                <a:cs typeface="+mn-cs"/>
              </a:rPr>
              <a:t>exomphalos</a:t>
            </a:r>
            <a:r>
              <a:rPr lang="en-US" sz="1200" kern="1200" dirty="0">
                <a:solidFill>
                  <a:schemeClr val="tx1"/>
                </a:solidFill>
                <a:effectLst/>
                <a:latin typeface="Arial" pitchFamily="34" charset="0"/>
                <a:ea typeface="+mn-ea"/>
                <a:cs typeface="+mn-cs"/>
              </a:rPr>
              <a:t>)</a:t>
            </a:r>
          </a:p>
          <a:p>
            <a:r>
              <a:rPr lang="en-US" sz="1200" b="1" kern="1200" dirty="0">
                <a:solidFill>
                  <a:schemeClr val="tx1"/>
                </a:solidFill>
                <a:effectLst/>
                <a:latin typeface="Arial" pitchFamily="34" charset="0"/>
                <a:ea typeface="+mn-ea"/>
                <a:cs typeface="+mn-cs"/>
              </a:rPr>
              <a:t>Renal Agenesis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Genitourinary Tract \ Renal agenesis</a:t>
            </a:r>
          </a:p>
          <a:p>
            <a:r>
              <a:rPr lang="en-US" sz="1200" b="1" kern="1200" dirty="0" err="1">
                <a:solidFill>
                  <a:schemeClr val="tx1"/>
                </a:solidFill>
                <a:effectLst/>
                <a:latin typeface="Arial" pitchFamily="34" charset="0"/>
                <a:ea typeface="+mn-ea"/>
                <a:cs typeface="+mn-cs"/>
              </a:rPr>
              <a:t>Hypoplastic</a:t>
            </a:r>
            <a:r>
              <a:rPr lang="en-US" sz="1200" b="1" kern="1200" dirty="0">
                <a:solidFill>
                  <a:schemeClr val="tx1"/>
                </a:solidFill>
                <a:effectLst/>
                <a:latin typeface="Arial" pitchFamily="34" charset="0"/>
                <a:ea typeface="+mn-ea"/>
                <a:cs typeface="+mn-cs"/>
              </a:rPr>
              <a:t> Left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a:t>
            </a:r>
            <a:r>
              <a:rPr lang="en-US" sz="1200" kern="1200" dirty="0" err="1">
                <a:solidFill>
                  <a:schemeClr val="tx1"/>
                </a:solidFill>
                <a:effectLst/>
                <a:latin typeface="Arial" pitchFamily="34" charset="0"/>
                <a:ea typeface="+mn-ea"/>
                <a:cs typeface="+mn-cs"/>
              </a:rPr>
              <a:t>Hypoplastic</a:t>
            </a:r>
            <a:r>
              <a:rPr lang="en-US" sz="1200" kern="1200" dirty="0">
                <a:solidFill>
                  <a:schemeClr val="tx1"/>
                </a:solidFill>
                <a:effectLst/>
                <a:latin typeface="Arial" pitchFamily="34" charset="0"/>
                <a:ea typeface="+mn-ea"/>
                <a:cs typeface="+mn-cs"/>
              </a:rPr>
              <a:t> left heart syndrome (HLHS)</a:t>
            </a:r>
          </a:p>
          <a:p>
            <a:r>
              <a:rPr lang="en-US" sz="1200" b="1" kern="1200" dirty="0">
                <a:solidFill>
                  <a:schemeClr val="tx1"/>
                </a:solidFill>
                <a:effectLst/>
                <a:latin typeface="Arial" pitchFamily="34" charset="0"/>
                <a:ea typeface="+mn-ea"/>
                <a:cs typeface="+mn-cs"/>
              </a:rPr>
              <a:t>Heart Syndrome </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Tetralogy of </a:t>
            </a:r>
            <a:r>
              <a:rPr lang="en-US" sz="1200" b="1" kern="1200" dirty="0" err="1">
                <a:solidFill>
                  <a:schemeClr val="tx1"/>
                </a:solidFill>
                <a:effectLst/>
                <a:latin typeface="Arial" pitchFamily="34" charset="0"/>
                <a:ea typeface="+mn-ea"/>
                <a:cs typeface="+mn-cs"/>
              </a:rPr>
              <a:t>Fallot</a:t>
            </a:r>
            <a:r>
              <a:rPr lang="en-US" sz="1200" b="1" kern="1200" dirty="0">
                <a:solidFill>
                  <a:schemeClr val="tx1"/>
                </a:solidFill>
                <a:effectLst/>
                <a:latin typeface="Arial" pitchFamily="34" charset="0"/>
                <a:ea typeface="+mn-ea"/>
                <a:cs typeface="+mn-cs"/>
              </a:rPr>
              <a:t> (TOF)</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Tetralogy of </a:t>
            </a:r>
            <a:r>
              <a:rPr lang="en-US" sz="1200" kern="1200" dirty="0" err="1">
                <a:solidFill>
                  <a:schemeClr val="tx1"/>
                </a:solidFill>
                <a:effectLst/>
                <a:latin typeface="Arial" pitchFamily="34" charset="0"/>
                <a:ea typeface="+mn-ea"/>
                <a:cs typeface="+mn-cs"/>
              </a:rPr>
              <a:t>Fallot</a:t>
            </a:r>
            <a:r>
              <a:rPr lang="en-US" sz="1200" kern="1200" dirty="0">
                <a:solidFill>
                  <a:schemeClr val="tx1"/>
                </a:solidFill>
                <a:effectLst/>
                <a:latin typeface="Arial" pitchFamily="34" charset="0"/>
                <a:ea typeface="+mn-ea"/>
                <a:cs typeface="+mn-cs"/>
              </a:rPr>
              <a:t> (TOF)</a:t>
            </a:r>
          </a:p>
          <a:p>
            <a:r>
              <a:rPr lang="en-US" sz="1200" b="1" kern="1200" dirty="0">
                <a:solidFill>
                  <a:schemeClr val="tx1"/>
                </a:solidFill>
                <a:effectLst/>
                <a:latin typeface="Arial" pitchFamily="34" charset="0"/>
                <a:ea typeface="+mn-ea"/>
                <a:cs typeface="+mn-cs"/>
              </a:rPr>
              <a:t>Transposition of great vessels (TGA)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Transposition of great vessels (TGA) </a:t>
            </a:r>
          </a:p>
          <a:p>
            <a:r>
              <a:rPr lang="en-US" sz="1200" kern="1200" dirty="0">
                <a:solidFill>
                  <a:schemeClr val="tx1"/>
                </a:solidFill>
                <a:effectLst/>
                <a:latin typeface="Arial" pitchFamily="34" charset="0"/>
                <a:ea typeface="+mn-ea"/>
                <a:cs typeface="+mn-cs"/>
              </a:rPr>
              <a:t>* and includes by default:</a:t>
            </a:r>
          </a:p>
          <a:p>
            <a:r>
              <a:rPr lang="en-US" sz="1200" kern="1200" dirty="0">
                <a:solidFill>
                  <a:schemeClr val="tx1"/>
                </a:solidFill>
                <a:effectLst/>
                <a:latin typeface="Arial" pitchFamily="34" charset="0"/>
                <a:ea typeface="+mn-ea"/>
                <a:cs typeface="+mn-cs"/>
              </a:rPr>
              <a:t>Cardiovascular \ Transposition of great arteries - congenitally corrected (CCTGA) </a:t>
            </a:r>
          </a:p>
          <a:p>
            <a:r>
              <a:rPr lang="en-US" sz="1200" b="1" kern="1200" dirty="0">
                <a:solidFill>
                  <a:schemeClr val="tx1"/>
                </a:solidFill>
                <a:effectLst/>
                <a:latin typeface="Arial" pitchFamily="34" charset="0"/>
                <a:ea typeface="+mn-ea"/>
                <a:cs typeface="+mn-cs"/>
              </a:rPr>
              <a:t>Down Syndrome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21 (Down syndrome)</a:t>
            </a:r>
          </a:p>
          <a:p>
            <a:r>
              <a:rPr lang="en-US" sz="1200" kern="1200" dirty="0">
                <a:solidFill>
                  <a:schemeClr val="tx1"/>
                </a:solidFill>
                <a:effectLst/>
                <a:latin typeface="Arial" pitchFamily="34" charset="0"/>
                <a:ea typeface="+mn-ea"/>
                <a:cs typeface="+mn-cs"/>
              </a:rPr>
              <a:t>Chromosomes \ Trisomy 21 (Down syndrome) - translocation</a:t>
            </a:r>
          </a:p>
          <a:p>
            <a:r>
              <a:rPr lang="en-US" sz="1200" kern="1200" dirty="0">
                <a:solidFill>
                  <a:schemeClr val="tx1"/>
                </a:solidFill>
                <a:effectLst/>
                <a:latin typeface="Arial" pitchFamily="34" charset="0"/>
                <a:ea typeface="+mn-ea"/>
                <a:cs typeface="+mn-cs"/>
              </a:rPr>
              <a:t>Chromosomes \ Trisomy 21 (Down syndrome) - mosaic</a:t>
            </a:r>
          </a:p>
          <a:p>
            <a:r>
              <a:rPr lang="en-US" sz="1200" b="1" kern="1200" dirty="0">
                <a:solidFill>
                  <a:schemeClr val="tx1"/>
                </a:solidFill>
                <a:effectLst/>
                <a:latin typeface="Arial" pitchFamily="34" charset="0"/>
                <a:ea typeface="+mn-ea"/>
                <a:cs typeface="+mn-cs"/>
              </a:rPr>
              <a:t>Trisomy 18</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18</a:t>
            </a:r>
          </a:p>
          <a:p>
            <a:r>
              <a:rPr lang="en-US" sz="1200" b="1" kern="1200" dirty="0">
                <a:solidFill>
                  <a:schemeClr val="tx1"/>
                </a:solidFill>
                <a:effectLst/>
                <a:latin typeface="Arial" pitchFamily="34" charset="0"/>
                <a:ea typeface="+mn-ea"/>
                <a:cs typeface="+mn-cs"/>
              </a:rPr>
              <a:t>Trisomy 13</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13</a:t>
            </a:r>
          </a:p>
          <a:p>
            <a:endParaRPr lang="en-US" dirty="0"/>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7</a:t>
            </a:fld>
            <a:endParaRPr lang="en-US" dirty="0"/>
          </a:p>
        </p:txBody>
      </p:sp>
    </p:spTree>
    <p:extLst>
      <p:ext uri="{BB962C8B-B14F-4D97-AF65-F5344CB8AC3E}">
        <p14:creationId xmlns:p14="http://schemas.microsoft.com/office/powerpoint/2010/main" val="3166946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NICU admission were excluded from percentage calculations (i.e. numerator/[denominator - missing]).</a:t>
            </a:r>
          </a:p>
          <a:p>
            <a:r>
              <a:rPr lang="en-US" sz="1200" kern="1200" dirty="0">
                <a:solidFill>
                  <a:schemeClr val="tx1"/>
                </a:solidFill>
                <a:effectLst/>
                <a:latin typeface="Arial" pitchFamily="34" charset="0"/>
                <a:ea typeface="+mn-ea"/>
                <a:cs typeface="+mn-cs"/>
              </a:rPr>
              <a:t>4. For this indicator, all values are derived from the aggregate infant dataset.</a:t>
            </a:r>
          </a:p>
          <a:p>
            <a:r>
              <a:rPr lang="en-US" sz="1200" kern="1200" dirty="0">
                <a:solidFill>
                  <a:schemeClr val="tx1"/>
                </a:solidFill>
                <a:effectLst/>
                <a:latin typeface="Arial" pitchFamily="34" charset="0"/>
                <a:ea typeface="+mn-ea"/>
                <a:cs typeface="+mn-cs"/>
              </a:rPr>
              <a:t>5. NICU/SCN admission is defined by infants and those infants transferred to NICU/SCN more than once are only counted as a NICU/SCN admission.</a:t>
            </a:r>
          </a:p>
          <a:p>
            <a:r>
              <a:rPr lang="en-US" sz="1200" kern="1200" dirty="0">
                <a:solidFill>
                  <a:schemeClr val="tx1"/>
                </a:solidFill>
                <a:effectLst/>
                <a:latin typeface="Arial" pitchFamily="34" charset="0"/>
                <a:ea typeface="+mn-ea"/>
                <a:cs typeface="+mn-cs"/>
              </a:rPr>
              <a:t>6. All births in Ontario were included regardless of maternal residence.</a:t>
            </a:r>
          </a:p>
          <a:p>
            <a:r>
              <a:rPr lang="en-US" sz="1200" kern="1200" dirty="0">
                <a:solidFill>
                  <a:schemeClr val="tx1"/>
                </a:solidFill>
                <a:effectLst/>
                <a:latin typeface="Arial" pitchFamily="34" charset="0"/>
                <a:ea typeface="+mn-ea"/>
                <a:cs typeface="+mn-cs"/>
              </a:rPr>
              <a:t>7. Any birth with a valid index hospital name was included, regardless if birth occurred in hospital or infant was transferred after birth.</a:t>
            </a:r>
          </a:p>
          <a:p>
            <a:r>
              <a:rPr lang="en-US" sz="1200" kern="1200" dirty="0">
                <a:solidFill>
                  <a:schemeClr val="tx1"/>
                </a:solidFill>
                <a:effectLst/>
                <a:latin typeface="Arial" pitchFamily="34" charset="0"/>
                <a:ea typeface="+mn-ea"/>
                <a:cs typeface="+mn-cs"/>
              </a:rPr>
              <a:t>8. Any records with at least one major sentinel congenital anomalies confirmed were excluded from denominator.</a:t>
            </a:r>
          </a:p>
          <a:p>
            <a:r>
              <a:rPr lang="en-US" sz="1200" kern="1200" dirty="0">
                <a:solidFill>
                  <a:schemeClr val="tx1"/>
                </a:solidFill>
                <a:effectLst/>
                <a:latin typeface="Arial" pitchFamily="34" charset="0"/>
                <a:ea typeface="+mn-ea"/>
                <a:cs typeface="+mn-cs"/>
              </a:rPr>
              <a:t>9. The major sentinel congenital anomalies are provided by BORN which were developed by BORN and OCAC (Ontario Congenital Anomalies Committee). Please see detailed list below. </a:t>
            </a:r>
          </a:p>
          <a:p>
            <a:r>
              <a:rPr lang="en-US" sz="1200" kern="1200" dirty="0">
                <a:solidFill>
                  <a:schemeClr val="tx1"/>
                </a:solidFill>
                <a:effectLst/>
                <a:latin typeface="Arial" pitchFamily="34" charset="0"/>
                <a:ea typeface="+mn-ea"/>
                <a:cs typeface="+mn-cs"/>
              </a:rPr>
              <a:t> </a:t>
            </a:r>
          </a:p>
          <a:p>
            <a:r>
              <a:rPr lang="en-US" sz="1200" i="1" kern="1200" dirty="0">
                <a:solidFill>
                  <a:schemeClr val="tx1"/>
                </a:solidFill>
                <a:effectLst/>
                <a:latin typeface="Arial" pitchFamily="34" charset="0"/>
                <a:ea typeface="+mn-ea"/>
                <a:cs typeface="+mn-cs"/>
              </a:rPr>
              <a:t>List of confirmed major sentinel congenital anomalies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Neural Tube Defects (all)</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Anencephaly</a:t>
            </a: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Acrania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Craniorachischisis</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a:t>
            </a:r>
            <a:r>
              <a:rPr lang="en-US" sz="1200" kern="1200" dirty="0" err="1">
                <a:solidFill>
                  <a:schemeClr val="tx1"/>
                </a:solidFill>
                <a:effectLst/>
                <a:latin typeface="Arial" pitchFamily="34" charset="0"/>
                <a:ea typeface="+mn-ea"/>
                <a:cs typeface="+mn-cs"/>
              </a:rPr>
              <a:t>Encephalocele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Hydranencephaly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Spine - Back \ NTD with hydrocephalus</a:t>
            </a:r>
          </a:p>
          <a:p>
            <a:r>
              <a:rPr lang="en-US" sz="1200" kern="1200" dirty="0">
                <a:solidFill>
                  <a:schemeClr val="tx1"/>
                </a:solidFill>
                <a:effectLst/>
                <a:latin typeface="Arial" pitchFamily="34" charset="0"/>
                <a:ea typeface="+mn-ea"/>
                <a:cs typeface="+mn-cs"/>
              </a:rPr>
              <a:t>Spine - Back \ NTD without hydrocephalus</a:t>
            </a:r>
          </a:p>
          <a:p>
            <a:r>
              <a:rPr lang="en-US" sz="1200" b="1" kern="1200" dirty="0">
                <a:solidFill>
                  <a:schemeClr val="tx1"/>
                </a:solidFill>
                <a:effectLst/>
                <a:latin typeface="Arial" pitchFamily="34" charset="0"/>
                <a:ea typeface="+mn-ea"/>
                <a:cs typeface="+mn-cs"/>
              </a:rPr>
              <a:t>Anencephaly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Anencephaly</a:t>
            </a: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Acrania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Craniorachischisis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Spina Bifida(SB)</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Spine - Back \ NTD with hydrocephalus</a:t>
            </a:r>
          </a:p>
          <a:p>
            <a:r>
              <a:rPr lang="en-US" sz="1200" kern="1200" dirty="0">
                <a:solidFill>
                  <a:schemeClr val="tx1"/>
                </a:solidFill>
                <a:effectLst/>
                <a:latin typeface="Arial" pitchFamily="34" charset="0"/>
                <a:ea typeface="+mn-ea"/>
                <a:cs typeface="+mn-cs"/>
              </a:rPr>
              <a:t>Spine - Back \ NTD without hydrocephalus </a:t>
            </a:r>
          </a:p>
          <a:p>
            <a:r>
              <a:rPr lang="en-US" sz="1200" i="1" kern="1200" dirty="0">
                <a:solidFill>
                  <a:schemeClr val="tx1"/>
                </a:solidFill>
                <a:effectLst/>
                <a:latin typeface="Arial" pitchFamily="34" charset="0"/>
                <a:ea typeface="+mn-ea"/>
                <a:cs typeface="+mn-cs"/>
              </a:rPr>
              <a:t>*Naming is NTD in the BIS, not Spina Bifida (SB).</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Hydrocephalus (without Spina Bifida (excl. </a:t>
            </a:r>
            <a:r>
              <a:rPr lang="en-US" sz="1200" b="1" kern="1200" dirty="0" err="1">
                <a:solidFill>
                  <a:schemeClr val="tx1"/>
                </a:solidFill>
                <a:effectLst/>
                <a:latin typeface="Arial" pitchFamily="34" charset="0"/>
                <a:ea typeface="+mn-ea"/>
                <a:cs typeface="+mn-cs"/>
              </a:rPr>
              <a:t>hydranenecephaly</a:t>
            </a:r>
            <a:r>
              <a:rPr lang="en-US" sz="1200" b="1" kern="1200" dirty="0">
                <a:solidFill>
                  <a:schemeClr val="tx1"/>
                </a:solidFill>
                <a:effectLst/>
                <a:latin typeface="Arial" pitchFamily="34" charset="0"/>
                <a:ea typeface="+mn-ea"/>
                <a:cs typeface="+mn-cs"/>
              </a:rPr>
              <a:t>))</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Hydrocephalus</a:t>
            </a:r>
          </a:p>
          <a:p>
            <a:r>
              <a:rPr lang="en-US" sz="1200" kern="1200" dirty="0">
                <a:solidFill>
                  <a:schemeClr val="tx1"/>
                </a:solidFill>
                <a:effectLst/>
                <a:latin typeface="Arial" pitchFamily="34" charset="0"/>
                <a:ea typeface="+mn-ea"/>
                <a:cs typeface="+mn-cs"/>
              </a:rPr>
              <a:t>Head-Cranium &amp; Brain \ Atresia of foramina of </a:t>
            </a:r>
            <a:r>
              <a:rPr lang="en-US" sz="1200" kern="1200" dirty="0" err="1">
                <a:solidFill>
                  <a:schemeClr val="tx1"/>
                </a:solidFill>
                <a:effectLst/>
                <a:latin typeface="Arial" pitchFamily="34" charset="0"/>
                <a:ea typeface="+mn-ea"/>
                <a:cs typeface="+mn-cs"/>
              </a:rPr>
              <a:t>Magendie</a:t>
            </a:r>
            <a:r>
              <a:rPr lang="en-US" sz="1200" kern="1200" dirty="0">
                <a:solidFill>
                  <a:schemeClr val="tx1"/>
                </a:solidFill>
                <a:effectLst/>
                <a:latin typeface="Arial" pitchFamily="34" charset="0"/>
                <a:ea typeface="+mn-ea"/>
                <a:cs typeface="+mn-cs"/>
              </a:rPr>
              <a:t> &amp; </a:t>
            </a:r>
            <a:r>
              <a:rPr lang="en-US" sz="1200" kern="1200" dirty="0" err="1">
                <a:solidFill>
                  <a:schemeClr val="tx1"/>
                </a:solidFill>
                <a:effectLst/>
                <a:latin typeface="Arial" pitchFamily="34" charset="0"/>
                <a:ea typeface="+mn-ea"/>
                <a:cs typeface="+mn-cs"/>
              </a:rPr>
              <a:t>Luschka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Dandy-Walker malformation / variant (DWM)</a:t>
            </a:r>
          </a:p>
          <a:p>
            <a:r>
              <a:rPr lang="en-US" sz="1200" kern="1200" dirty="0">
                <a:solidFill>
                  <a:schemeClr val="tx1"/>
                </a:solidFill>
                <a:effectLst/>
                <a:latin typeface="Arial" pitchFamily="34" charset="0"/>
                <a:ea typeface="+mn-ea"/>
                <a:cs typeface="+mn-cs"/>
              </a:rPr>
              <a:t>Syndromes \ Dandy-walker syndrome</a:t>
            </a: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Aqueductal</a:t>
            </a:r>
            <a:r>
              <a:rPr lang="en-US" sz="1200" kern="1200" dirty="0">
                <a:solidFill>
                  <a:schemeClr val="tx1"/>
                </a:solidFill>
                <a:effectLst/>
                <a:latin typeface="Arial" pitchFamily="34" charset="0"/>
                <a:ea typeface="+mn-ea"/>
                <a:cs typeface="+mn-cs"/>
              </a:rPr>
              <a:t> stenosis </a:t>
            </a:r>
          </a:p>
          <a:p>
            <a:r>
              <a:rPr lang="en-US" sz="1200" kern="1200" dirty="0">
                <a:solidFill>
                  <a:schemeClr val="tx1"/>
                </a:solidFill>
                <a:effectLst/>
                <a:latin typeface="Arial" pitchFamily="34" charset="0"/>
                <a:ea typeface="+mn-ea"/>
                <a:cs typeface="+mn-cs"/>
              </a:rPr>
              <a:t>Head-Cranium &amp; Brain \ Hydrocephalus X-Linked </a:t>
            </a:r>
          </a:p>
          <a:p>
            <a:r>
              <a:rPr lang="en-US" sz="1200" b="1" kern="1200" dirty="0">
                <a:solidFill>
                  <a:schemeClr val="tx1"/>
                </a:solidFill>
                <a:effectLst/>
                <a:latin typeface="Arial" pitchFamily="34" charset="0"/>
                <a:ea typeface="+mn-ea"/>
                <a:cs typeface="+mn-cs"/>
              </a:rPr>
              <a:t>Cleft Lip +/- Cleft Palate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Face \ MOUTH-Cleft lip &amp; palate</a:t>
            </a:r>
          </a:p>
          <a:p>
            <a:r>
              <a:rPr lang="en-US" sz="1200" kern="1200" dirty="0">
                <a:solidFill>
                  <a:schemeClr val="tx1"/>
                </a:solidFill>
                <a:effectLst/>
                <a:latin typeface="Arial" pitchFamily="34" charset="0"/>
                <a:ea typeface="+mn-ea"/>
                <a:cs typeface="+mn-cs"/>
              </a:rPr>
              <a:t>Face \ MOUTH-Cleft lip</a:t>
            </a:r>
          </a:p>
          <a:p>
            <a:r>
              <a:rPr lang="en-US" sz="1200" b="1" kern="1200" dirty="0">
                <a:solidFill>
                  <a:schemeClr val="tx1"/>
                </a:solidFill>
                <a:effectLst/>
                <a:latin typeface="Arial" pitchFamily="34" charset="0"/>
                <a:ea typeface="+mn-ea"/>
                <a:cs typeface="+mn-cs"/>
              </a:rPr>
              <a:t>Cleft Palate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Face \ MOUTH-Cleft palate</a:t>
            </a:r>
          </a:p>
          <a:p>
            <a:r>
              <a:rPr lang="en-US" sz="1200" b="1" kern="1200" dirty="0" err="1">
                <a:solidFill>
                  <a:schemeClr val="tx1"/>
                </a:solidFill>
                <a:effectLst/>
                <a:latin typeface="Arial" pitchFamily="34" charset="0"/>
                <a:ea typeface="+mn-ea"/>
                <a:cs typeface="+mn-cs"/>
              </a:rPr>
              <a:t>Oesophageal</a:t>
            </a:r>
            <a:r>
              <a:rPr lang="en-US" sz="1200" b="1" kern="1200" dirty="0">
                <a:solidFill>
                  <a:schemeClr val="tx1"/>
                </a:solidFill>
                <a:effectLst/>
                <a:latin typeface="Arial" pitchFamily="34" charset="0"/>
                <a:ea typeface="+mn-ea"/>
                <a:cs typeface="+mn-cs"/>
              </a:rPr>
              <a:t>  Atresia/Stenosis   </a:t>
            </a:r>
            <a:r>
              <a:rPr lang="en-US" sz="1200" b="1" kern="1200" dirty="0" err="1">
                <a:solidFill>
                  <a:schemeClr val="tx1"/>
                </a:solidFill>
                <a:effectLst/>
                <a:latin typeface="Arial" pitchFamily="34" charset="0"/>
                <a:ea typeface="+mn-ea"/>
                <a:cs typeface="+mn-cs"/>
              </a:rPr>
              <a:t>Tracheo-oesphageal</a:t>
            </a:r>
            <a:r>
              <a:rPr lang="en-US" sz="1200" b="1" kern="1200" dirty="0">
                <a:solidFill>
                  <a:schemeClr val="tx1"/>
                </a:solidFill>
                <a:effectLst/>
                <a:latin typeface="Arial" pitchFamily="34" charset="0"/>
                <a:ea typeface="+mn-ea"/>
                <a:cs typeface="+mn-cs"/>
              </a:rPr>
              <a:t> Fistula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Gastrointestinal \ Esophageal atresia</a:t>
            </a:r>
          </a:p>
          <a:p>
            <a:r>
              <a:rPr lang="en-US" sz="1200" kern="1200" dirty="0">
                <a:solidFill>
                  <a:schemeClr val="tx1"/>
                </a:solidFill>
                <a:effectLst/>
                <a:latin typeface="Arial" pitchFamily="34" charset="0"/>
                <a:ea typeface="+mn-ea"/>
                <a:cs typeface="+mn-cs"/>
              </a:rPr>
              <a:t>Gastrointestinal \ Tracheoesophageal fistula (TEF)</a:t>
            </a:r>
          </a:p>
          <a:p>
            <a:r>
              <a:rPr lang="en-US" sz="1200" b="1" kern="1200" dirty="0">
                <a:solidFill>
                  <a:schemeClr val="tx1"/>
                </a:solidFill>
                <a:effectLst/>
                <a:latin typeface="Arial" pitchFamily="34" charset="0"/>
                <a:ea typeface="+mn-ea"/>
                <a:cs typeface="+mn-cs"/>
              </a:rPr>
              <a:t>Small &amp; Large Intestinal Atresia/Stenosis</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Gastrointestinal \ Atresia small or large intestine</a:t>
            </a:r>
          </a:p>
          <a:p>
            <a:r>
              <a:rPr lang="en-US" sz="1200" kern="1200" dirty="0">
                <a:solidFill>
                  <a:schemeClr val="tx1"/>
                </a:solidFill>
                <a:effectLst/>
                <a:latin typeface="Arial" pitchFamily="34" charset="0"/>
                <a:ea typeface="+mn-ea"/>
                <a:cs typeface="+mn-cs"/>
              </a:rPr>
              <a:t>Gastrointestinal \ Duodenal atresia</a:t>
            </a:r>
          </a:p>
          <a:p>
            <a:r>
              <a:rPr lang="en-US" sz="1200" kern="1200" dirty="0">
                <a:solidFill>
                  <a:schemeClr val="tx1"/>
                </a:solidFill>
                <a:effectLst/>
                <a:latin typeface="Arial" pitchFamily="34" charset="0"/>
                <a:ea typeface="+mn-ea"/>
                <a:cs typeface="+mn-cs"/>
              </a:rPr>
              <a:t>Gastrointestinal \ Abnormal small or large Bowel</a:t>
            </a:r>
          </a:p>
          <a:p>
            <a:r>
              <a:rPr lang="en-US" sz="1200" kern="1200" dirty="0">
                <a:solidFill>
                  <a:schemeClr val="tx1"/>
                </a:solidFill>
                <a:effectLst/>
                <a:latin typeface="Arial" pitchFamily="34" charset="0"/>
                <a:ea typeface="+mn-ea"/>
                <a:cs typeface="+mn-cs"/>
              </a:rPr>
              <a:t>Gastrointestinal \ Double bubble</a:t>
            </a:r>
          </a:p>
          <a:p>
            <a:r>
              <a:rPr lang="en-US" sz="1200" kern="1200" dirty="0">
                <a:solidFill>
                  <a:schemeClr val="tx1"/>
                </a:solidFill>
                <a:effectLst/>
                <a:latin typeface="Arial" pitchFamily="34" charset="0"/>
                <a:ea typeface="+mn-ea"/>
                <a:cs typeface="+mn-cs"/>
              </a:rPr>
              <a:t>Gastrointestinal \ Bowel obstruction </a:t>
            </a:r>
            <a:r>
              <a:rPr lang="en-US" sz="1200" kern="1200" dirty="0" err="1">
                <a:solidFill>
                  <a:schemeClr val="tx1"/>
                </a:solidFill>
                <a:effectLst/>
                <a:latin typeface="Arial" pitchFamily="34" charset="0"/>
                <a:ea typeface="+mn-ea"/>
                <a:cs typeface="+mn-cs"/>
              </a:rPr>
              <a:t>sm</a:t>
            </a:r>
            <a:r>
              <a:rPr lang="en-US" sz="1200" kern="1200" dirty="0">
                <a:solidFill>
                  <a:schemeClr val="tx1"/>
                </a:solidFill>
                <a:effectLst/>
                <a:latin typeface="Arial" pitchFamily="34" charset="0"/>
                <a:ea typeface="+mn-ea"/>
                <a:cs typeface="+mn-cs"/>
              </a:rPr>
              <a:t>/</a:t>
            </a:r>
            <a:r>
              <a:rPr lang="en-US" sz="1200" kern="1200" dirty="0" err="1">
                <a:solidFill>
                  <a:schemeClr val="tx1"/>
                </a:solidFill>
                <a:effectLst/>
                <a:latin typeface="Arial" pitchFamily="34" charset="0"/>
                <a:ea typeface="+mn-ea"/>
                <a:cs typeface="+mn-cs"/>
              </a:rPr>
              <a:t>lg</a:t>
            </a:r>
            <a:r>
              <a:rPr lang="en-US" sz="1200" kern="1200" dirty="0">
                <a:solidFill>
                  <a:schemeClr val="tx1"/>
                </a:solidFill>
                <a:effectLst/>
                <a:latin typeface="Arial" pitchFamily="34" charset="0"/>
                <a:ea typeface="+mn-ea"/>
                <a:cs typeface="+mn-cs"/>
              </a:rPr>
              <a:t> intestine</a:t>
            </a:r>
          </a:p>
          <a:p>
            <a:r>
              <a:rPr lang="en-US" sz="1200" kern="1200" dirty="0">
                <a:solidFill>
                  <a:schemeClr val="tx1"/>
                </a:solidFill>
                <a:effectLst/>
                <a:latin typeface="Arial" pitchFamily="34" charset="0"/>
                <a:ea typeface="+mn-ea"/>
                <a:cs typeface="+mn-cs"/>
              </a:rPr>
              <a:t>Gastrointestinal \ Stenosis small or large intestine</a:t>
            </a:r>
          </a:p>
          <a:p>
            <a:r>
              <a:rPr lang="en-US" sz="1200" kern="1200" dirty="0">
                <a:solidFill>
                  <a:schemeClr val="tx1"/>
                </a:solidFill>
                <a:effectLst/>
                <a:latin typeface="Arial" pitchFamily="34" charset="0"/>
                <a:ea typeface="+mn-ea"/>
                <a:cs typeface="+mn-cs"/>
              </a:rPr>
              <a:t>Gastrointestinal \ Imperforate anus</a:t>
            </a:r>
          </a:p>
          <a:p>
            <a:r>
              <a:rPr lang="en-US" sz="1200" i="1" kern="1200" dirty="0">
                <a:solidFill>
                  <a:schemeClr val="tx1"/>
                </a:solidFill>
                <a:effectLst/>
                <a:latin typeface="Arial" pitchFamily="34" charset="0"/>
                <a:ea typeface="+mn-ea"/>
                <a:cs typeface="+mn-cs"/>
              </a:rPr>
              <a:t>* Cannot separate </a:t>
            </a:r>
            <a:r>
              <a:rPr lang="en-US" sz="1200" i="1" kern="1200" dirty="0" err="1">
                <a:solidFill>
                  <a:schemeClr val="tx1"/>
                </a:solidFill>
                <a:effectLst/>
                <a:latin typeface="Arial" pitchFamily="34" charset="0"/>
                <a:ea typeface="+mn-ea"/>
                <a:cs typeface="+mn-cs"/>
              </a:rPr>
              <a:t>sm</a:t>
            </a:r>
            <a:r>
              <a:rPr lang="en-US" sz="1200" i="1" kern="1200" dirty="0">
                <a:solidFill>
                  <a:schemeClr val="tx1"/>
                </a:solidFill>
                <a:effectLst/>
                <a:latin typeface="Arial" pitchFamily="34" charset="0"/>
                <a:ea typeface="+mn-ea"/>
                <a:cs typeface="+mn-cs"/>
              </a:rPr>
              <a:t> &amp; </a:t>
            </a:r>
            <a:r>
              <a:rPr lang="en-US" sz="1200" i="1" kern="1200" dirty="0" err="1">
                <a:solidFill>
                  <a:schemeClr val="tx1"/>
                </a:solidFill>
                <a:effectLst/>
                <a:latin typeface="Arial" pitchFamily="34" charset="0"/>
                <a:ea typeface="+mn-ea"/>
                <a:cs typeface="+mn-cs"/>
              </a:rPr>
              <a:t>lg</a:t>
            </a:r>
            <a:r>
              <a:rPr lang="en-US" sz="1200" i="1" kern="1200" dirty="0">
                <a:solidFill>
                  <a:schemeClr val="tx1"/>
                </a:solidFill>
                <a:effectLst/>
                <a:latin typeface="Arial" pitchFamily="34" charset="0"/>
                <a:ea typeface="+mn-ea"/>
                <a:cs typeface="+mn-cs"/>
              </a:rPr>
              <a:t> intestine atresia in BIS.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Hypospadias/</a:t>
            </a:r>
            <a:r>
              <a:rPr lang="en-US" sz="1200" b="1" kern="1200" dirty="0" err="1">
                <a:solidFill>
                  <a:schemeClr val="tx1"/>
                </a:solidFill>
                <a:effectLst/>
                <a:latin typeface="Arial" pitchFamily="34" charset="0"/>
                <a:ea typeface="+mn-ea"/>
                <a:cs typeface="+mn-cs"/>
              </a:rPr>
              <a:t>Epispadias</a:t>
            </a:r>
            <a:r>
              <a:rPr lang="en-US" sz="1200" b="1" kern="1200" dirty="0">
                <a:solidFill>
                  <a:schemeClr val="tx1"/>
                </a:solidFill>
                <a:effectLst/>
                <a:latin typeface="Arial" pitchFamily="34" charset="0"/>
                <a:ea typeface="+mn-ea"/>
                <a:cs typeface="+mn-cs"/>
              </a:rPr>
              <a:t> (Male only)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Genitourinary Tract \ Hypospadias</a:t>
            </a:r>
          </a:p>
          <a:p>
            <a:r>
              <a:rPr lang="en-US" sz="1200" i="1" kern="1200" dirty="0">
                <a:solidFill>
                  <a:schemeClr val="tx1"/>
                </a:solidFill>
                <a:effectLst/>
                <a:latin typeface="Arial" pitchFamily="34" charset="0"/>
                <a:ea typeface="+mn-ea"/>
                <a:cs typeface="+mn-cs"/>
              </a:rPr>
              <a:t>* BIS does not collect </a:t>
            </a:r>
            <a:r>
              <a:rPr lang="en-US" sz="1200" i="1" kern="1200" dirty="0" err="1">
                <a:solidFill>
                  <a:schemeClr val="tx1"/>
                </a:solidFill>
                <a:effectLst/>
                <a:latin typeface="Arial" pitchFamily="34" charset="0"/>
                <a:ea typeface="+mn-ea"/>
                <a:cs typeface="+mn-cs"/>
              </a:rPr>
              <a:t>epispadias</a:t>
            </a:r>
            <a:r>
              <a:rPr lang="en-US" sz="1200" i="1" kern="1200" dirty="0">
                <a:solidFill>
                  <a:schemeClr val="tx1"/>
                </a:solidFill>
                <a:effectLst/>
                <a:latin typeface="Arial" pitchFamily="34" charset="0"/>
                <a:ea typeface="+mn-ea"/>
                <a:cs typeface="+mn-cs"/>
              </a:rPr>
              <a:t>.</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Limb Reductions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Extremities-skeletal \ Generalized/other-Limb reduction defect(s) (LRD) - lower limb</a:t>
            </a:r>
          </a:p>
          <a:p>
            <a:r>
              <a:rPr lang="en-US" sz="1200" kern="1200" dirty="0">
                <a:solidFill>
                  <a:schemeClr val="tx1"/>
                </a:solidFill>
                <a:effectLst/>
                <a:latin typeface="Arial" pitchFamily="34" charset="0"/>
                <a:ea typeface="+mn-ea"/>
                <a:cs typeface="+mn-cs"/>
              </a:rPr>
              <a:t>Extremities-skeletal \ Generalized/other-Limb reduction defect(s) (LRD) - upper limb</a:t>
            </a:r>
          </a:p>
          <a:p>
            <a:r>
              <a:rPr lang="en-US" sz="1200" kern="1200" dirty="0">
                <a:solidFill>
                  <a:schemeClr val="tx1"/>
                </a:solidFill>
                <a:effectLst/>
                <a:latin typeface="Arial" pitchFamily="34" charset="0"/>
                <a:ea typeface="+mn-ea"/>
                <a:cs typeface="+mn-cs"/>
              </a:rPr>
              <a:t>Extremities-skeletal \ Hands/feet-Radial ray anomaly (absent thumb)</a:t>
            </a:r>
          </a:p>
          <a:p>
            <a:r>
              <a:rPr lang="en-US" sz="1200" kern="1200" dirty="0">
                <a:solidFill>
                  <a:schemeClr val="tx1"/>
                </a:solidFill>
                <a:effectLst/>
                <a:latin typeface="Arial" pitchFamily="34" charset="0"/>
                <a:ea typeface="+mn-ea"/>
                <a:cs typeface="+mn-cs"/>
              </a:rPr>
              <a:t>Extremities-skeletal \ Hands/feet-</a:t>
            </a:r>
            <a:r>
              <a:rPr lang="en-US" sz="1200" kern="1200" dirty="0" err="1">
                <a:solidFill>
                  <a:schemeClr val="tx1"/>
                </a:solidFill>
                <a:effectLst/>
                <a:latin typeface="Arial" pitchFamily="34" charset="0"/>
                <a:ea typeface="+mn-ea"/>
                <a:cs typeface="+mn-cs"/>
              </a:rPr>
              <a:t>Adactyly</a:t>
            </a:r>
            <a:r>
              <a:rPr lang="en-US" sz="1200" kern="1200" dirty="0">
                <a:solidFill>
                  <a:schemeClr val="tx1"/>
                </a:solidFill>
                <a:effectLst/>
                <a:latin typeface="Arial" pitchFamily="34" charset="0"/>
                <a:ea typeface="+mn-ea"/>
                <a:cs typeface="+mn-cs"/>
              </a:rPr>
              <a:t> (absent fingers/ toes)</a:t>
            </a:r>
          </a:p>
          <a:p>
            <a:r>
              <a:rPr lang="en-US" sz="1200" kern="1200" dirty="0">
                <a:solidFill>
                  <a:schemeClr val="tx1"/>
                </a:solidFill>
                <a:effectLst/>
                <a:latin typeface="Arial" pitchFamily="34" charset="0"/>
                <a:ea typeface="+mn-ea"/>
                <a:cs typeface="+mn-cs"/>
              </a:rPr>
              <a:t>Extremities-skeletal \ Hands/feet-</a:t>
            </a:r>
            <a:r>
              <a:rPr lang="en-US" sz="1200" kern="1200" dirty="0" err="1">
                <a:solidFill>
                  <a:schemeClr val="tx1"/>
                </a:solidFill>
                <a:effectLst/>
                <a:latin typeface="Arial" pitchFamily="34" charset="0"/>
                <a:ea typeface="+mn-ea"/>
                <a:cs typeface="+mn-cs"/>
              </a:rPr>
              <a:t>Ectrodactyly</a:t>
            </a:r>
            <a:r>
              <a:rPr lang="en-US" sz="1200" kern="1200" dirty="0">
                <a:solidFill>
                  <a:schemeClr val="tx1"/>
                </a:solidFill>
                <a:effectLst/>
                <a:latin typeface="Arial" pitchFamily="34" charset="0"/>
                <a:ea typeface="+mn-ea"/>
                <a:cs typeface="+mn-cs"/>
              </a:rPr>
              <a:t> (lobster-claw / cleft hand</a:t>
            </a:r>
          </a:p>
          <a:p>
            <a:r>
              <a:rPr lang="en-US" sz="1200" b="1" kern="1200" dirty="0" err="1">
                <a:solidFill>
                  <a:schemeClr val="tx1"/>
                </a:solidFill>
                <a:effectLst/>
                <a:latin typeface="Arial" pitchFamily="34" charset="0"/>
                <a:ea typeface="+mn-ea"/>
                <a:cs typeface="+mn-cs"/>
              </a:rPr>
              <a:t>Gastroschisis</a:t>
            </a:r>
            <a:r>
              <a:rPr lang="en-US" sz="1200" b="1" kern="1200" dirty="0">
                <a:solidFill>
                  <a:schemeClr val="tx1"/>
                </a:solidFill>
                <a:effectLst/>
                <a:latin typeface="Arial" pitchFamily="34" charset="0"/>
                <a:ea typeface="+mn-ea"/>
                <a:cs typeface="+mn-cs"/>
              </a:rPr>
              <a:t>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Abdominal Wall \ </a:t>
            </a:r>
            <a:r>
              <a:rPr lang="en-US" sz="1200" kern="1200" dirty="0" err="1">
                <a:solidFill>
                  <a:schemeClr val="tx1"/>
                </a:solidFill>
                <a:effectLst/>
                <a:latin typeface="Arial" pitchFamily="34" charset="0"/>
                <a:ea typeface="+mn-ea"/>
                <a:cs typeface="+mn-cs"/>
              </a:rPr>
              <a:t>Gastroschisis</a:t>
            </a:r>
            <a:endParaRPr lang="en-US" sz="1200" kern="1200" dirty="0">
              <a:solidFill>
                <a:schemeClr val="tx1"/>
              </a:solidFill>
              <a:effectLst/>
              <a:latin typeface="Arial" pitchFamily="34" charset="0"/>
              <a:ea typeface="+mn-ea"/>
              <a:cs typeface="+mn-cs"/>
            </a:endParaRPr>
          </a:p>
          <a:p>
            <a:r>
              <a:rPr lang="en-US" sz="1200" b="1" kern="1200" dirty="0" err="1">
                <a:solidFill>
                  <a:schemeClr val="tx1"/>
                </a:solidFill>
                <a:effectLst/>
                <a:latin typeface="Arial" pitchFamily="34" charset="0"/>
                <a:ea typeface="+mn-ea"/>
                <a:cs typeface="+mn-cs"/>
              </a:rPr>
              <a:t>Omphalocele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Abdominal Wall \ </a:t>
            </a:r>
            <a:r>
              <a:rPr lang="en-US" sz="1200" kern="1200" dirty="0" err="1">
                <a:solidFill>
                  <a:schemeClr val="tx1"/>
                </a:solidFill>
                <a:effectLst/>
                <a:latin typeface="Arial" pitchFamily="34" charset="0"/>
                <a:ea typeface="+mn-ea"/>
                <a:cs typeface="+mn-cs"/>
              </a:rPr>
              <a:t>Omphalocele</a:t>
            </a:r>
            <a:r>
              <a:rPr lang="en-US" sz="1200" kern="1200" dirty="0">
                <a:solidFill>
                  <a:schemeClr val="tx1"/>
                </a:solidFill>
                <a:effectLst/>
                <a:latin typeface="Arial" pitchFamily="34" charset="0"/>
                <a:ea typeface="+mn-ea"/>
                <a:cs typeface="+mn-cs"/>
              </a:rPr>
              <a:t> (</a:t>
            </a:r>
            <a:r>
              <a:rPr lang="en-US" sz="1200" kern="1200" dirty="0" err="1">
                <a:solidFill>
                  <a:schemeClr val="tx1"/>
                </a:solidFill>
                <a:effectLst/>
                <a:latin typeface="Arial" pitchFamily="34" charset="0"/>
                <a:ea typeface="+mn-ea"/>
                <a:cs typeface="+mn-cs"/>
              </a:rPr>
              <a:t>exomphalos</a:t>
            </a:r>
            <a:r>
              <a:rPr lang="en-US" sz="1200" kern="1200" dirty="0">
                <a:solidFill>
                  <a:schemeClr val="tx1"/>
                </a:solidFill>
                <a:effectLst/>
                <a:latin typeface="Arial" pitchFamily="34" charset="0"/>
                <a:ea typeface="+mn-ea"/>
                <a:cs typeface="+mn-cs"/>
              </a:rPr>
              <a:t>)</a:t>
            </a:r>
          </a:p>
          <a:p>
            <a:r>
              <a:rPr lang="en-US" sz="1200" b="1" kern="1200" dirty="0">
                <a:solidFill>
                  <a:schemeClr val="tx1"/>
                </a:solidFill>
                <a:effectLst/>
                <a:latin typeface="Arial" pitchFamily="34" charset="0"/>
                <a:ea typeface="+mn-ea"/>
                <a:cs typeface="+mn-cs"/>
              </a:rPr>
              <a:t>Renal Agenesis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Genitourinary Tract \ Renal agenesis</a:t>
            </a:r>
          </a:p>
          <a:p>
            <a:r>
              <a:rPr lang="en-US" sz="1200" b="1" kern="1200" dirty="0" err="1">
                <a:solidFill>
                  <a:schemeClr val="tx1"/>
                </a:solidFill>
                <a:effectLst/>
                <a:latin typeface="Arial" pitchFamily="34" charset="0"/>
                <a:ea typeface="+mn-ea"/>
                <a:cs typeface="+mn-cs"/>
              </a:rPr>
              <a:t>Hypoplastic</a:t>
            </a:r>
            <a:r>
              <a:rPr lang="en-US" sz="1200" b="1" kern="1200" dirty="0">
                <a:solidFill>
                  <a:schemeClr val="tx1"/>
                </a:solidFill>
                <a:effectLst/>
                <a:latin typeface="Arial" pitchFamily="34" charset="0"/>
                <a:ea typeface="+mn-ea"/>
                <a:cs typeface="+mn-cs"/>
              </a:rPr>
              <a:t> Left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a:t>
            </a:r>
            <a:r>
              <a:rPr lang="en-US" sz="1200" kern="1200" dirty="0" err="1">
                <a:solidFill>
                  <a:schemeClr val="tx1"/>
                </a:solidFill>
                <a:effectLst/>
                <a:latin typeface="Arial" pitchFamily="34" charset="0"/>
                <a:ea typeface="+mn-ea"/>
                <a:cs typeface="+mn-cs"/>
              </a:rPr>
              <a:t>Hypoplastic</a:t>
            </a:r>
            <a:r>
              <a:rPr lang="en-US" sz="1200" kern="1200" dirty="0">
                <a:solidFill>
                  <a:schemeClr val="tx1"/>
                </a:solidFill>
                <a:effectLst/>
                <a:latin typeface="Arial" pitchFamily="34" charset="0"/>
                <a:ea typeface="+mn-ea"/>
                <a:cs typeface="+mn-cs"/>
              </a:rPr>
              <a:t> left heart syndrome (HLHS)</a:t>
            </a:r>
          </a:p>
          <a:p>
            <a:r>
              <a:rPr lang="en-US" sz="1200" b="1" kern="1200" dirty="0">
                <a:solidFill>
                  <a:schemeClr val="tx1"/>
                </a:solidFill>
                <a:effectLst/>
                <a:latin typeface="Arial" pitchFamily="34" charset="0"/>
                <a:ea typeface="+mn-ea"/>
                <a:cs typeface="+mn-cs"/>
              </a:rPr>
              <a:t>Heart Syndrome </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Tetralogy of </a:t>
            </a:r>
            <a:r>
              <a:rPr lang="en-US" sz="1200" b="1" kern="1200" dirty="0" err="1">
                <a:solidFill>
                  <a:schemeClr val="tx1"/>
                </a:solidFill>
                <a:effectLst/>
                <a:latin typeface="Arial" pitchFamily="34" charset="0"/>
                <a:ea typeface="+mn-ea"/>
                <a:cs typeface="+mn-cs"/>
              </a:rPr>
              <a:t>Fallot</a:t>
            </a:r>
            <a:r>
              <a:rPr lang="en-US" sz="1200" b="1" kern="1200" dirty="0">
                <a:solidFill>
                  <a:schemeClr val="tx1"/>
                </a:solidFill>
                <a:effectLst/>
                <a:latin typeface="Arial" pitchFamily="34" charset="0"/>
                <a:ea typeface="+mn-ea"/>
                <a:cs typeface="+mn-cs"/>
              </a:rPr>
              <a:t> (TOF)</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Tetralogy of </a:t>
            </a:r>
            <a:r>
              <a:rPr lang="en-US" sz="1200" kern="1200" dirty="0" err="1">
                <a:solidFill>
                  <a:schemeClr val="tx1"/>
                </a:solidFill>
                <a:effectLst/>
                <a:latin typeface="Arial" pitchFamily="34" charset="0"/>
                <a:ea typeface="+mn-ea"/>
                <a:cs typeface="+mn-cs"/>
              </a:rPr>
              <a:t>Fallot</a:t>
            </a:r>
            <a:r>
              <a:rPr lang="en-US" sz="1200" kern="1200" dirty="0">
                <a:solidFill>
                  <a:schemeClr val="tx1"/>
                </a:solidFill>
                <a:effectLst/>
                <a:latin typeface="Arial" pitchFamily="34" charset="0"/>
                <a:ea typeface="+mn-ea"/>
                <a:cs typeface="+mn-cs"/>
              </a:rPr>
              <a:t> (TOF)</a:t>
            </a:r>
          </a:p>
          <a:p>
            <a:r>
              <a:rPr lang="en-US" sz="1200" b="1" kern="1200" dirty="0">
                <a:solidFill>
                  <a:schemeClr val="tx1"/>
                </a:solidFill>
                <a:effectLst/>
                <a:latin typeface="Arial" pitchFamily="34" charset="0"/>
                <a:ea typeface="+mn-ea"/>
                <a:cs typeface="+mn-cs"/>
              </a:rPr>
              <a:t>Transposition of great vessels (TGA)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Transposition of great vessels (TGA) </a:t>
            </a:r>
          </a:p>
          <a:p>
            <a:r>
              <a:rPr lang="en-US" sz="1200" kern="1200" dirty="0">
                <a:solidFill>
                  <a:schemeClr val="tx1"/>
                </a:solidFill>
                <a:effectLst/>
                <a:latin typeface="Arial" pitchFamily="34" charset="0"/>
                <a:ea typeface="+mn-ea"/>
                <a:cs typeface="+mn-cs"/>
              </a:rPr>
              <a:t>* and includes by default:</a:t>
            </a:r>
          </a:p>
          <a:p>
            <a:r>
              <a:rPr lang="en-US" sz="1200" kern="1200" dirty="0">
                <a:solidFill>
                  <a:schemeClr val="tx1"/>
                </a:solidFill>
                <a:effectLst/>
                <a:latin typeface="Arial" pitchFamily="34" charset="0"/>
                <a:ea typeface="+mn-ea"/>
                <a:cs typeface="+mn-cs"/>
              </a:rPr>
              <a:t>Cardiovascular \ Transposition of great arteries - congenitally corrected (CCTGA) </a:t>
            </a:r>
          </a:p>
          <a:p>
            <a:r>
              <a:rPr lang="en-US" sz="1200" b="1" kern="1200" dirty="0">
                <a:solidFill>
                  <a:schemeClr val="tx1"/>
                </a:solidFill>
                <a:effectLst/>
                <a:latin typeface="Arial" pitchFamily="34" charset="0"/>
                <a:ea typeface="+mn-ea"/>
                <a:cs typeface="+mn-cs"/>
              </a:rPr>
              <a:t>Down Syndrome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21 (Down syndrome)</a:t>
            </a:r>
          </a:p>
          <a:p>
            <a:r>
              <a:rPr lang="en-US" sz="1200" kern="1200" dirty="0">
                <a:solidFill>
                  <a:schemeClr val="tx1"/>
                </a:solidFill>
                <a:effectLst/>
                <a:latin typeface="Arial" pitchFamily="34" charset="0"/>
                <a:ea typeface="+mn-ea"/>
                <a:cs typeface="+mn-cs"/>
              </a:rPr>
              <a:t>Chromosomes \ Trisomy 21 (Down syndrome) - translocation</a:t>
            </a:r>
          </a:p>
          <a:p>
            <a:r>
              <a:rPr lang="en-US" sz="1200" kern="1200" dirty="0">
                <a:solidFill>
                  <a:schemeClr val="tx1"/>
                </a:solidFill>
                <a:effectLst/>
                <a:latin typeface="Arial" pitchFamily="34" charset="0"/>
                <a:ea typeface="+mn-ea"/>
                <a:cs typeface="+mn-cs"/>
              </a:rPr>
              <a:t>Chromosomes \ Trisomy 21 (Down syndrome) - mosaic</a:t>
            </a:r>
          </a:p>
          <a:p>
            <a:r>
              <a:rPr lang="en-US" sz="1200" b="1" kern="1200" dirty="0">
                <a:solidFill>
                  <a:schemeClr val="tx1"/>
                </a:solidFill>
                <a:effectLst/>
                <a:latin typeface="Arial" pitchFamily="34" charset="0"/>
                <a:ea typeface="+mn-ea"/>
                <a:cs typeface="+mn-cs"/>
              </a:rPr>
              <a:t>Trisomy 18</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18</a:t>
            </a:r>
          </a:p>
          <a:p>
            <a:r>
              <a:rPr lang="en-US" sz="1200" b="1" kern="1200" dirty="0">
                <a:solidFill>
                  <a:schemeClr val="tx1"/>
                </a:solidFill>
                <a:effectLst/>
                <a:latin typeface="Arial" pitchFamily="34" charset="0"/>
                <a:ea typeface="+mn-ea"/>
                <a:cs typeface="+mn-cs"/>
              </a:rPr>
              <a:t>Trisomy 13</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13</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8</a:t>
            </a:fld>
            <a:endParaRPr lang="en-US" dirty="0"/>
          </a:p>
        </p:txBody>
      </p:sp>
    </p:spTree>
    <p:extLst>
      <p:ext uri="{BB962C8B-B14F-4D97-AF65-F5344CB8AC3E}">
        <p14:creationId xmlns:p14="http://schemas.microsoft.com/office/powerpoint/2010/main" val="1438557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1. Data was extracted from the BORN Information System (BIS) on October 9, 2019.</a:t>
            </a:r>
          </a:p>
          <a:p>
            <a:r>
              <a:rPr lang="en-US" sz="1200" kern="1200" dirty="0">
                <a:solidFill>
                  <a:schemeClr val="tx1"/>
                </a:solidFill>
                <a:effectLst/>
                <a:latin typeface="Arial" pitchFamily="34" charset="0"/>
                <a:ea typeface="+mn-ea"/>
                <a:cs typeface="+mn-cs"/>
              </a:rPr>
              <a:t>2. Fiscal year was defined by infant date of birth. </a:t>
            </a:r>
          </a:p>
          <a:p>
            <a:r>
              <a:rPr lang="en-US" sz="1200" kern="1200" dirty="0">
                <a:solidFill>
                  <a:schemeClr val="tx1"/>
                </a:solidFill>
                <a:effectLst/>
                <a:latin typeface="Arial" pitchFamily="34" charset="0"/>
                <a:ea typeface="+mn-ea"/>
                <a:cs typeface="+mn-cs"/>
              </a:rPr>
              <a:t>3. Records with missing data on NICU admission were excluded from percentage calculations (i.e. numerator/[denominator - missing]).</a:t>
            </a:r>
          </a:p>
          <a:p>
            <a:r>
              <a:rPr lang="en-US" sz="1200" kern="1200" dirty="0">
                <a:solidFill>
                  <a:schemeClr val="tx1"/>
                </a:solidFill>
                <a:effectLst/>
                <a:latin typeface="Arial" pitchFamily="34" charset="0"/>
                <a:ea typeface="+mn-ea"/>
                <a:cs typeface="+mn-cs"/>
              </a:rPr>
              <a:t>4. For this indicator, all values are derived from the aggregate infant dataset.</a:t>
            </a:r>
          </a:p>
          <a:p>
            <a:r>
              <a:rPr lang="en-US" sz="1200" kern="1200" dirty="0">
                <a:solidFill>
                  <a:schemeClr val="tx1"/>
                </a:solidFill>
                <a:effectLst/>
                <a:latin typeface="Arial" pitchFamily="34" charset="0"/>
                <a:ea typeface="+mn-ea"/>
                <a:cs typeface="+mn-cs"/>
              </a:rPr>
              <a:t>5. NICU/SCN admission is defined by infants and those infants transferred to NICU/SCN more than once are only counted as a NICU/SCN admission.</a:t>
            </a:r>
          </a:p>
          <a:p>
            <a:r>
              <a:rPr lang="en-US" sz="1200" kern="1200" dirty="0">
                <a:solidFill>
                  <a:schemeClr val="tx1"/>
                </a:solidFill>
                <a:effectLst/>
                <a:latin typeface="Arial" pitchFamily="34" charset="0"/>
                <a:ea typeface="+mn-ea"/>
                <a:cs typeface="+mn-cs"/>
              </a:rPr>
              <a:t>6. All births in Ontario were included regardless of maternal residence.</a:t>
            </a:r>
          </a:p>
          <a:p>
            <a:r>
              <a:rPr lang="en-US" sz="1200" kern="1200" dirty="0">
                <a:solidFill>
                  <a:schemeClr val="tx1"/>
                </a:solidFill>
                <a:effectLst/>
                <a:latin typeface="Arial" pitchFamily="34" charset="0"/>
                <a:ea typeface="+mn-ea"/>
                <a:cs typeface="+mn-cs"/>
              </a:rPr>
              <a:t>7. Any birth with a valid index hospital name was included, regardless if birth occurred in hospital or infant was transferred after birth.</a:t>
            </a:r>
          </a:p>
          <a:p>
            <a:r>
              <a:rPr lang="en-US" sz="1200" kern="1200" dirty="0">
                <a:solidFill>
                  <a:schemeClr val="tx1"/>
                </a:solidFill>
                <a:effectLst/>
                <a:latin typeface="Arial" pitchFamily="34" charset="0"/>
                <a:ea typeface="+mn-ea"/>
                <a:cs typeface="+mn-cs"/>
              </a:rPr>
              <a:t>8. Any records with at least one major sentinel congenital anomalies confirmed were excluded from denominator.</a:t>
            </a:r>
          </a:p>
          <a:p>
            <a:r>
              <a:rPr lang="en-US" sz="1200" kern="1200" dirty="0">
                <a:solidFill>
                  <a:schemeClr val="tx1"/>
                </a:solidFill>
                <a:effectLst/>
                <a:latin typeface="Arial" pitchFamily="34" charset="0"/>
                <a:ea typeface="+mn-ea"/>
                <a:cs typeface="+mn-cs"/>
              </a:rPr>
              <a:t>9. The major sentinel congenital anomalies are provided by BORN which were developed by BORN and OCAC (Ontario Congenital Anomalies Committee). Please see detailed list below.</a:t>
            </a:r>
          </a:p>
          <a:p>
            <a:r>
              <a:rPr lang="en-US" sz="1200" kern="1200" dirty="0">
                <a:solidFill>
                  <a:schemeClr val="tx1"/>
                </a:solidFill>
                <a:effectLst/>
                <a:latin typeface="Arial" pitchFamily="34" charset="0"/>
                <a:ea typeface="+mn-ea"/>
                <a:cs typeface="+mn-cs"/>
              </a:rPr>
              <a:t> </a:t>
            </a:r>
          </a:p>
          <a:p>
            <a:r>
              <a:rPr lang="en-US" sz="1200" i="1" kern="1200" dirty="0">
                <a:solidFill>
                  <a:schemeClr val="tx1"/>
                </a:solidFill>
                <a:effectLst/>
                <a:latin typeface="Arial" pitchFamily="34" charset="0"/>
                <a:ea typeface="+mn-ea"/>
                <a:cs typeface="+mn-cs"/>
              </a:rPr>
              <a:t>List of confirmed major sentinel congenital anomalies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Neural Tube Defects (all)</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Anencephaly</a:t>
            </a: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Acrania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Craniorachischisis</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a:t>
            </a:r>
            <a:r>
              <a:rPr lang="en-US" sz="1200" kern="1200" dirty="0" err="1">
                <a:solidFill>
                  <a:schemeClr val="tx1"/>
                </a:solidFill>
                <a:effectLst/>
                <a:latin typeface="Arial" pitchFamily="34" charset="0"/>
                <a:ea typeface="+mn-ea"/>
                <a:cs typeface="+mn-cs"/>
              </a:rPr>
              <a:t>Encephalocele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Hydranencephaly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Spine - Back \ NTD with hydrocephalus</a:t>
            </a:r>
          </a:p>
          <a:p>
            <a:r>
              <a:rPr lang="en-US" sz="1200" kern="1200" dirty="0">
                <a:solidFill>
                  <a:schemeClr val="tx1"/>
                </a:solidFill>
                <a:effectLst/>
                <a:latin typeface="Arial" pitchFamily="34" charset="0"/>
                <a:ea typeface="+mn-ea"/>
                <a:cs typeface="+mn-cs"/>
              </a:rPr>
              <a:t>Spine - Back \ NTD without hydrocephalus</a:t>
            </a:r>
          </a:p>
          <a:p>
            <a:r>
              <a:rPr lang="en-US" sz="1200" b="1" kern="1200" dirty="0">
                <a:solidFill>
                  <a:schemeClr val="tx1"/>
                </a:solidFill>
                <a:effectLst/>
                <a:latin typeface="Arial" pitchFamily="34" charset="0"/>
                <a:ea typeface="+mn-ea"/>
                <a:cs typeface="+mn-cs"/>
              </a:rPr>
              <a:t>Anencephaly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Anencephaly</a:t>
            </a: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Acrania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Craniorachischisis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Spina Bifida(SB)</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Spine - Back \ NTD with hydrocephalus</a:t>
            </a:r>
          </a:p>
          <a:p>
            <a:r>
              <a:rPr lang="en-US" sz="1200" kern="1200" dirty="0">
                <a:solidFill>
                  <a:schemeClr val="tx1"/>
                </a:solidFill>
                <a:effectLst/>
                <a:latin typeface="Arial" pitchFamily="34" charset="0"/>
                <a:ea typeface="+mn-ea"/>
                <a:cs typeface="+mn-cs"/>
              </a:rPr>
              <a:t>Spine - Back \ NTD without hydrocephalus </a:t>
            </a:r>
          </a:p>
          <a:p>
            <a:r>
              <a:rPr lang="en-US" sz="1200" i="1" kern="1200" dirty="0">
                <a:solidFill>
                  <a:schemeClr val="tx1"/>
                </a:solidFill>
                <a:effectLst/>
                <a:latin typeface="Arial" pitchFamily="34" charset="0"/>
                <a:ea typeface="+mn-ea"/>
                <a:cs typeface="+mn-cs"/>
              </a:rPr>
              <a:t>*Naming is NTD in the BIS, not Spina Bifida (SB).</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Hydrocephalus (without Spina Bifida (excl. </a:t>
            </a:r>
            <a:r>
              <a:rPr lang="en-US" sz="1200" b="1" kern="1200" dirty="0" err="1">
                <a:solidFill>
                  <a:schemeClr val="tx1"/>
                </a:solidFill>
                <a:effectLst/>
                <a:latin typeface="Arial" pitchFamily="34" charset="0"/>
                <a:ea typeface="+mn-ea"/>
                <a:cs typeface="+mn-cs"/>
              </a:rPr>
              <a:t>hydranenecephaly</a:t>
            </a:r>
            <a:r>
              <a:rPr lang="en-US" sz="1200" b="1" kern="1200" dirty="0">
                <a:solidFill>
                  <a:schemeClr val="tx1"/>
                </a:solidFill>
                <a:effectLst/>
                <a:latin typeface="Arial" pitchFamily="34" charset="0"/>
                <a:ea typeface="+mn-ea"/>
                <a:cs typeface="+mn-cs"/>
              </a:rPr>
              <a:t>))</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Hydrocephalus</a:t>
            </a:r>
          </a:p>
          <a:p>
            <a:r>
              <a:rPr lang="en-US" sz="1200" kern="1200" dirty="0">
                <a:solidFill>
                  <a:schemeClr val="tx1"/>
                </a:solidFill>
                <a:effectLst/>
                <a:latin typeface="Arial" pitchFamily="34" charset="0"/>
                <a:ea typeface="+mn-ea"/>
                <a:cs typeface="+mn-cs"/>
              </a:rPr>
              <a:t>Head-Cranium &amp; Brain \ Atresia of foramina of </a:t>
            </a:r>
            <a:r>
              <a:rPr lang="en-US" sz="1200" kern="1200" dirty="0" err="1">
                <a:solidFill>
                  <a:schemeClr val="tx1"/>
                </a:solidFill>
                <a:effectLst/>
                <a:latin typeface="Arial" pitchFamily="34" charset="0"/>
                <a:ea typeface="+mn-ea"/>
                <a:cs typeface="+mn-cs"/>
              </a:rPr>
              <a:t>Magendie</a:t>
            </a:r>
            <a:r>
              <a:rPr lang="en-US" sz="1200" kern="1200" dirty="0">
                <a:solidFill>
                  <a:schemeClr val="tx1"/>
                </a:solidFill>
                <a:effectLst/>
                <a:latin typeface="Arial" pitchFamily="34" charset="0"/>
                <a:ea typeface="+mn-ea"/>
                <a:cs typeface="+mn-cs"/>
              </a:rPr>
              <a:t> &amp; </a:t>
            </a:r>
            <a:r>
              <a:rPr lang="en-US" sz="1200" kern="1200" dirty="0" err="1">
                <a:solidFill>
                  <a:schemeClr val="tx1"/>
                </a:solidFill>
                <a:effectLst/>
                <a:latin typeface="Arial" pitchFamily="34" charset="0"/>
                <a:ea typeface="+mn-ea"/>
                <a:cs typeface="+mn-cs"/>
              </a:rPr>
              <a:t>Luschka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Head-Cranium &amp; Brain \ Dandy-Walker malformation / variant (DWM)</a:t>
            </a:r>
          </a:p>
          <a:p>
            <a:r>
              <a:rPr lang="en-US" sz="1200" kern="1200" dirty="0">
                <a:solidFill>
                  <a:schemeClr val="tx1"/>
                </a:solidFill>
                <a:effectLst/>
                <a:latin typeface="Arial" pitchFamily="34" charset="0"/>
                <a:ea typeface="+mn-ea"/>
                <a:cs typeface="+mn-cs"/>
              </a:rPr>
              <a:t>Syndromes \ Dandy-walker syndrome</a:t>
            </a:r>
          </a:p>
          <a:p>
            <a:r>
              <a:rPr lang="en-US" sz="1200" kern="1200" dirty="0">
                <a:solidFill>
                  <a:schemeClr val="tx1"/>
                </a:solidFill>
                <a:effectLst/>
                <a:latin typeface="Arial" pitchFamily="34" charset="0"/>
                <a:ea typeface="+mn-ea"/>
                <a:cs typeface="+mn-cs"/>
              </a:rPr>
              <a:t>Head-Cranium &amp; Brain \ </a:t>
            </a:r>
            <a:r>
              <a:rPr lang="en-US" sz="1200" kern="1200" dirty="0" err="1">
                <a:solidFill>
                  <a:schemeClr val="tx1"/>
                </a:solidFill>
                <a:effectLst/>
                <a:latin typeface="Arial" pitchFamily="34" charset="0"/>
                <a:ea typeface="+mn-ea"/>
                <a:cs typeface="+mn-cs"/>
              </a:rPr>
              <a:t>Aqueductal</a:t>
            </a:r>
            <a:r>
              <a:rPr lang="en-US" sz="1200" kern="1200" dirty="0">
                <a:solidFill>
                  <a:schemeClr val="tx1"/>
                </a:solidFill>
                <a:effectLst/>
                <a:latin typeface="Arial" pitchFamily="34" charset="0"/>
                <a:ea typeface="+mn-ea"/>
                <a:cs typeface="+mn-cs"/>
              </a:rPr>
              <a:t> stenosis </a:t>
            </a:r>
          </a:p>
          <a:p>
            <a:r>
              <a:rPr lang="en-US" sz="1200" kern="1200" dirty="0">
                <a:solidFill>
                  <a:schemeClr val="tx1"/>
                </a:solidFill>
                <a:effectLst/>
                <a:latin typeface="Arial" pitchFamily="34" charset="0"/>
                <a:ea typeface="+mn-ea"/>
                <a:cs typeface="+mn-cs"/>
              </a:rPr>
              <a:t>Head-Cranium &amp; Brain \ Hydrocephalus X-Linked </a:t>
            </a:r>
          </a:p>
          <a:p>
            <a:r>
              <a:rPr lang="en-US" sz="1200" b="1" kern="1200" dirty="0">
                <a:solidFill>
                  <a:schemeClr val="tx1"/>
                </a:solidFill>
                <a:effectLst/>
                <a:latin typeface="Arial" pitchFamily="34" charset="0"/>
                <a:ea typeface="+mn-ea"/>
                <a:cs typeface="+mn-cs"/>
              </a:rPr>
              <a:t>Cleft Lip +/- Cleft Palate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Face \ MOUTH-Cleft lip &amp; palate</a:t>
            </a:r>
          </a:p>
          <a:p>
            <a:r>
              <a:rPr lang="en-US" sz="1200" kern="1200" dirty="0">
                <a:solidFill>
                  <a:schemeClr val="tx1"/>
                </a:solidFill>
                <a:effectLst/>
                <a:latin typeface="Arial" pitchFamily="34" charset="0"/>
                <a:ea typeface="+mn-ea"/>
                <a:cs typeface="+mn-cs"/>
              </a:rPr>
              <a:t>Face \ MOUTH-Cleft lip</a:t>
            </a:r>
          </a:p>
          <a:p>
            <a:r>
              <a:rPr lang="en-US" sz="1200" b="1" kern="1200" dirty="0">
                <a:solidFill>
                  <a:schemeClr val="tx1"/>
                </a:solidFill>
                <a:effectLst/>
                <a:latin typeface="Arial" pitchFamily="34" charset="0"/>
                <a:ea typeface="+mn-ea"/>
                <a:cs typeface="+mn-cs"/>
              </a:rPr>
              <a:t>Cleft Palate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Face \ MOUTH-Cleft palate</a:t>
            </a:r>
          </a:p>
          <a:p>
            <a:r>
              <a:rPr lang="en-US" sz="1200" b="1" kern="1200" dirty="0" err="1">
                <a:solidFill>
                  <a:schemeClr val="tx1"/>
                </a:solidFill>
                <a:effectLst/>
                <a:latin typeface="Arial" pitchFamily="34" charset="0"/>
                <a:ea typeface="+mn-ea"/>
                <a:cs typeface="+mn-cs"/>
              </a:rPr>
              <a:t>Oesophageal</a:t>
            </a:r>
            <a:r>
              <a:rPr lang="en-US" sz="1200" b="1" kern="1200" dirty="0">
                <a:solidFill>
                  <a:schemeClr val="tx1"/>
                </a:solidFill>
                <a:effectLst/>
                <a:latin typeface="Arial" pitchFamily="34" charset="0"/>
                <a:ea typeface="+mn-ea"/>
                <a:cs typeface="+mn-cs"/>
              </a:rPr>
              <a:t>  Atresia/Stenosis   </a:t>
            </a:r>
            <a:r>
              <a:rPr lang="en-US" sz="1200" b="1" kern="1200" dirty="0" err="1">
                <a:solidFill>
                  <a:schemeClr val="tx1"/>
                </a:solidFill>
                <a:effectLst/>
                <a:latin typeface="Arial" pitchFamily="34" charset="0"/>
                <a:ea typeface="+mn-ea"/>
                <a:cs typeface="+mn-cs"/>
              </a:rPr>
              <a:t>Tracheo-oesphageal</a:t>
            </a:r>
            <a:r>
              <a:rPr lang="en-US" sz="1200" b="1" kern="1200" dirty="0">
                <a:solidFill>
                  <a:schemeClr val="tx1"/>
                </a:solidFill>
                <a:effectLst/>
                <a:latin typeface="Arial" pitchFamily="34" charset="0"/>
                <a:ea typeface="+mn-ea"/>
                <a:cs typeface="+mn-cs"/>
              </a:rPr>
              <a:t> Fistula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Gastrointestinal \ Esophageal atresia</a:t>
            </a:r>
          </a:p>
          <a:p>
            <a:r>
              <a:rPr lang="en-US" sz="1200" kern="1200" dirty="0">
                <a:solidFill>
                  <a:schemeClr val="tx1"/>
                </a:solidFill>
                <a:effectLst/>
                <a:latin typeface="Arial" pitchFamily="34" charset="0"/>
                <a:ea typeface="+mn-ea"/>
                <a:cs typeface="+mn-cs"/>
              </a:rPr>
              <a:t>Gastrointestinal \ Tracheoesophageal fistula (TEF)</a:t>
            </a:r>
          </a:p>
          <a:p>
            <a:r>
              <a:rPr lang="en-US" sz="1200" b="1" kern="1200" dirty="0">
                <a:solidFill>
                  <a:schemeClr val="tx1"/>
                </a:solidFill>
                <a:effectLst/>
                <a:latin typeface="Arial" pitchFamily="34" charset="0"/>
                <a:ea typeface="+mn-ea"/>
                <a:cs typeface="+mn-cs"/>
              </a:rPr>
              <a:t>Small &amp; Large Intestinal Atresia/Stenosis</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Gastrointestinal \ Atresia small or large intestine</a:t>
            </a:r>
          </a:p>
          <a:p>
            <a:r>
              <a:rPr lang="en-US" sz="1200" kern="1200" dirty="0">
                <a:solidFill>
                  <a:schemeClr val="tx1"/>
                </a:solidFill>
                <a:effectLst/>
                <a:latin typeface="Arial" pitchFamily="34" charset="0"/>
                <a:ea typeface="+mn-ea"/>
                <a:cs typeface="+mn-cs"/>
              </a:rPr>
              <a:t>Gastrointestinal \ Duodenal atresia</a:t>
            </a:r>
          </a:p>
          <a:p>
            <a:r>
              <a:rPr lang="en-US" sz="1200" kern="1200" dirty="0">
                <a:solidFill>
                  <a:schemeClr val="tx1"/>
                </a:solidFill>
                <a:effectLst/>
                <a:latin typeface="Arial" pitchFamily="34" charset="0"/>
                <a:ea typeface="+mn-ea"/>
                <a:cs typeface="+mn-cs"/>
              </a:rPr>
              <a:t>Gastrointestinal \ Abnormal small or large Bowel</a:t>
            </a:r>
          </a:p>
          <a:p>
            <a:r>
              <a:rPr lang="en-US" sz="1200" kern="1200" dirty="0">
                <a:solidFill>
                  <a:schemeClr val="tx1"/>
                </a:solidFill>
                <a:effectLst/>
                <a:latin typeface="Arial" pitchFamily="34" charset="0"/>
                <a:ea typeface="+mn-ea"/>
                <a:cs typeface="+mn-cs"/>
              </a:rPr>
              <a:t>Gastrointestinal \ Double bubble</a:t>
            </a:r>
          </a:p>
          <a:p>
            <a:r>
              <a:rPr lang="en-US" sz="1200" kern="1200" dirty="0">
                <a:solidFill>
                  <a:schemeClr val="tx1"/>
                </a:solidFill>
                <a:effectLst/>
                <a:latin typeface="Arial" pitchFamily="34" charset="0"/>
                <a:ea typeface="+mn-ea"/>
                <a:cs typeface="+mn-cs"/>
              </a:rPr>
              <a:t>Gastrointestinal \ Bowel obstruction </a:t>
            </a:r>
            <a:r>
              <a:rPr lang="en-US" sz="1200" kern="1200" dirty="0" err="1">
                <a:solidFill>
                  <a:schemeClr val="tx1"/>
                </a:solidFill>
                <a:effectLst/>
                <a:latin typeface="Arial" pitchFamily="34" charset="0"/>
                <a:ea typeface="+mn-ea"/>
                <a:cs typeface="+mn-cs"/>
              </a:rPr>
              <a:t>sm</a:t>
            </a:r>
            <a:r>
              <a:rPr lang="en-US" sz="1200" kern="1200" dirty="0">
                <a:solidFill>
                  <a:schemeClr val="tx1"/>
                </a:solidFill>
                <a:effectLst/>
                <a:latin typeface="Arial" pitchFamily="34" charset="0"/>
                <a:ea typeface="+mn-ea"/>
                <a:cs typeface="+mn-cs"/>
              </a:rPr>
              <a:t>/</a:t>
            </a:r>
            <a:r>
              <a:rPr lang="en-US" sz="1200" kern="1200" dirty="0" err="1">
                <a:solidFill>
                  <a:schemeClr val="tx1"/>
                </a:solidFill>
                <a:effectLst/>
                <a:latin typeface="Arial" pitchFamily="34" charset="0"/>
                <a:ea typeface="+mn-ea"/>
                <a:cs typeface="+mn-cs"/>
              </a:rPr>
              <a:t>lg</a:t>
            </a:r>
            <a:r>
              <a:rPr lang="en-US" sz="1200" kern="1200" dirty="0">
                <a:solidFill>
                  <a:schemeClr val="tx1"/>
                </a:solidFill>
                <a:effectLst/>
                <a:latin typeface="Arial" pitchFamily="34" charset="0"/>
                <a:ea typeface="+mn-ea"/>
                <a:cs typeface="+mn-cs"/>
              </a:rPr>
              <a:t> intestine</a:t>
            </a:r>
          </a:p>
          <a:p>
            <a:r>
              <a:rPr lang="en-US" sz="1200" kern="1200" dirty="0">
                <a:solidFill>
                  <a:schemeClr val="tx1"/>
                </a:solidFill>
                <a:effectLst/>
                <a:latin typeface="Arial" pitchFamily="34" charset="0"/>
                <a:ea typeface="+mn-ea"/>
                <a:cs typeface="+mn-cs"/>
              </a:rPr>
              <a:t>Gastrointestinal \ Stenosis small or large intestine</a:t>
            </a:r>
          </a:p>
          <a:p>
            <a:r>
              <a:rPr lang="en-US" sz="1200" kern="1200" dirty="0">
                <a:solidFill>
                  <a:schemeClr val="tx1"/>
                </a:solidFill>
                <a:effectLst/>
                <a:latin typeface="Arial" pitchFamily="34" charset="0"/>
                <a:ea typeface="+mn-ea"/>
                <a:cs typeface="+mn-cs"/>
              </a:rPr>
              <a:t>Gastrointestinal \ Imperforate anus</a:t>
            </a:r>
          </a:p>
          <a:p>
            <a:r>
              <a:rPr lang="en-US" sz="1200" i="1" kern="1200" dirty="0">
                <a:solidFill>
                  <a:schemeClr val="tx1"/>
                </a:solidFill>
                <a:effectLst/>
                <a:latin typeface="Arial" pitchFamily="34" charset="0"/>
                <a:ea typeface="+mn-ea"/>
                <a:cs typeface="+mn-cs"/>
              </a:rPr>
              <a:t>* Cannot separate </a:t>
            </a:r>
            <a:r>
              <a:rPr lang="en-US" sz="1200" i="1" kern="1200" dirty="0" err="1">
                <a:solidFill>
                  <a:schemeClr val="tx1"/>
                </a:solidFill>
                <a:effectLst/>
                <a:latin typeface="Arial" pitchFamily="34" charset="0"/>
                <a:ea typeface="+mn-ea"/>
                <a:cs typeface="+mn-cs"/>
              </a:rPr>
              <a:t>sm</a:t>
            </a:r>
            <a:r>
              <a:rPr lang="en-US" sz="1200" i="1" kern="1200" dirty="0">
                <a:solidFill>
                  <a:schemeClr val="tx1"/>
                </a:solidFill>
                <a:effectLst/>
                <a:latin typeface="Arial" pitchFamily="34" charset="0"/>
                <a:ea typeface="+mn-ea"/>
                <a:cs typeface="+mn-cs"/>
              </a:rPr>
              <a:t> &amp; </a:t>
            </a:r>
            <a:r>
              <a:rPr lang="en-US" sz="1200" i="1" kern="1200" dirty="0" err="1">
                <a:solidFill>
                  <a:schemeClr val="tx1"/>
                </a:solidFill>
                <a:effectLst/>
                <a:latin typeface="Arial" pitchFamily="34" charset="0"/>
                <a:ea typeface="+mn-ea"/>
                <a:cs typeface="+mn-cs"/>
              </a:rPr>
              <a:t>lg</a:t>
            </a:r>
            <a:r>
              <a:rPr lang="en-US" sz="1200" i="1" kern="1200" dirty="0">
                <a:solidFill>
                  <a:schemeClr val="tx1"/>
                </a:solidFill>
                <a:effectLst/>
                <a:latin typeface="Arial" pitchFamily="34" charset="0"/>
                <a:ea typeface="+mn-ea"/>
                <a:cs typeface="+mn-cs"/>
              </a:rPr>
              <a:t> intestine atresia in BIS.</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Hypospadias/</a:t>
            </a:r>
            <a:r>
              <a:rPr lang="en-US" sz="1200" b="1" kern="1200" dirty="0" err="1">
                <a:solidFill>
                  <a:schemeClr val="tx1"/>
                </a:solidFill>
                <a:effectLst/>
                <a:latin typeface="Arial" pitchFamily="34" charset="0"/>
                <a:ea typeface="+mn-ea"/>
                <a:cs typeface="+mn-cs"/>
              </a:rPr>
              <a:t>Epispadias</a:t>
            </a:r>
            <a:r>
              <a:rPr lang="en-US" sz="1200" b="1" kern="1200" dirty="0">
                <a:solidFill>
                  <a:schemeClr val="tx1"/>
                </a:solidFill>
                <a:effectLst/>
                <a:latin typeface="Arial" pitchFamily="34" charset="0"/>
                <a:ea typeface="+mn-ea"/>
                <a:cs typeface="+mn-cs"/>
              </a:rPr>
              <a:t> (Male only)</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Genitourinary Tract \ Hypospadias</a:t>
            </a:r>
          </a:p>
          <a:p>
            <a:r>
              <a:rPr lang="en-US" sz="1200" i="1" kern="1200" dirty="0">
                <a:solidFill>
                  <a:schemeClr val="tx1"/>
                </a:solidFill>
                <a:effectLst/>
                <a:latin typeface="Arial" pitchFamily="34" charset="0"/>
                <a:ea typeface="+mn-ea"/>
                <a:cs typeface="+mn-cs"/>
              </a:rPr>
              <a:t>* BIS does not collect </a:t>
            </a:r>
            <a:r>
              <a:rPr lang="en-US" sz="1200" i="1" kern="1200" dirty="0" err="1">
                <a:solidFill>
                  <a:schemeClr val="tx1"/>
                </a:solidFill>
                <a:effectLst/>
                <a:latin typeface="Arial" pitchFamily="34" charset="0"/>
                <a:ea typeface="+mn-ea"/>
                <a:cs typeface="+mn-cs"/>
              </a:rPr>
              <a:t>epispadias</a:t>
            </a:r>
            <a:r>
              <a:rPr lang="en-US" sz="1200" i="1" kern="1200" dirty="0">
                <a:solidFill>
                  <a:schemeClr val="tx1"/>
                </a:solidFill>
                <a:effectLst/>
                <a:latin typeface="Arial" pitchFamily="34" charset="0"/>
                <a:ea typeface="+mn-ea"/>
                <a:cs typeface="+mn-cs"/>
              </a:rPr>
              <a:t>.</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Limb Reductions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Extremities-skeletal \ Generalized/other-Limb reduction defect(s) (LRD) - lower limb</a:t>
            </a:r>
          </a:p>
          <a:p>
            <a:r>
              <a:rPr lang="en-US" sz="1200" kern="1200" dirty="0">
                <a:solidFill>
                  <a:schemeClr val="tx1"/>
                </a:solidFill>
                <a:effectLst/>
                <a:latin typeface="Arial" pitchFamily="34" charset="0"/>
                <a:ea typeface="+mn-ea"/>
                <a:cs typeface="+mn-cs"/>
              </a:rPr>
              <a:t>Extremities-skeletal \ Generalized/other-Limb reduction defect(s) (LRD) - upper limb</a:t>
            </a:r>
          </a:p>
          <a:p>
            <a:r>
              <a:rPr lang="en-US" sz="1200" kern="1200" dirty="0">
                <a:solidFill>
                  <a:schemeClr val="tx1"/>
                </a:solidFill>
                <a:effectLst/>
                <a:latin typeface="Arial" pitchFamily="34" charset="0"/>
                <a:ea typeface="+mn-ea"/>
                <a:cs typeface="+mn-cs"/>
              </a:rPr>
              <a:t>Extremities-skeletal \ Hands/feet-Radial ray anomaly (absent thumb)</a:t>
            </a:r>
          </a:p>
          <a:p>
            <a:r>
              <a:rPr lang="en-US" sz="1200" kern="1200" dirty="0">
                <a:solidFill>
                  <a:schemeClr val="tx1"/>
                </a:solidFill>
                <a:effectLst/>
                <a:latin typeface="Arial" pitchFamily="34" charset="0"/>
                <a:ea typeface="+mn-ea"/>
                <a:cs typeface="+mn-cs"/>
              </a:rPr>
              <a:t>Extremities-skeletal \ Hands/feet-</a:t>
            </a:r>
            <a:r>
              <a:rPr lang="en-US" sz="1200" kern="1200" dirty="0" err="1">
                <a:solidFill>
                  <a:schemeClr val="tx1"/>
                </a:solidFill>
                <a:effectLst/>
                <a:latin typeface="Arial" pitchFamily="34" charset="0"/>
                <a:ea typeface="+mn-ea"/>
                <a:cs typeface="+mn-cs"/>
              </a:rPr>
              <a:t>Adactyly</a:t>
            </a:r>
            <a:r>
              <a:rPr lang="en-US" sz="1200" kern="1200" dirty="0">
                <a:solidFill>
                  <a:schemeClr val="tx1"/>
                </a:solidFill>
                <a:effectLst/>
                <a:latin typeface="Arial" pitchFamily="34" charset="0"/>
                <a:ea typeface="+mn-ea"/>
                <a:cs typeface="+mn-cs"/>
              </a:rPr>
              <a:t> (absent fingers/ toes)</a:t>
            </a:r>
          </a:p>
          <a:p>
            <a:r>
              <a:rPr lang="en-US" sz="1200" kern="1200" dirty="0">
                <a:solidFill>
                  <a:schemeClr val="tx1"/>
                </a:solidFill>
                <a:effectLst/>
                <a:latin typeface="Arial" pitchFamily="34" charset="0"/>
                <a:ea typeface="+mn-ea"/>
                <a:cs typeface="+mn-cs"/>
              </a:rPr>
              <a:t>Extremities-skeletal \ Hands/feet-</a:t>
            </a:r>
            <a:r>
              <a:rPr lang="en-US" sz="1200" kern="1200" dirty="0" err="1">
                <a:solidFill>
                  <a:schemeClr val="tx1"/>
                </a:solidFill>
                <a:effectLst/>
                <a:latin typeface="Arial" pitchFamily="34" charset="0"/>
                <a:ea typeface="+mn-ea"/>
                <a:cs typeface="+mn-cs"/>
              </a:rPr>
              <a:t>Ectrodactyly</a:t>
            </a:r>
            <a:r>
              <a:rPr lang="en-US" sz="1200" kern="1200" dirty="0">
                <a:solidFill>
                  <a:schemeClr val="tx1"/>
                </a:solidFill>
                <a:effectLst/>
                <a:latin typeface="Arial" pitchFamily="34" charset="0"/>
                <a:ea typeface="+mn-ea"/>
                <a:cs typeface="+mn-cs"/>
              </a:rPr>
              <a:t> (lobster-claw / cleft hand</a:t>
            </a:r>
          </a:p>
          <a:p>
            <a:r>
              <a:rPr lang="en-US" sz="1200" b="1" kern="1200" dirty="0" err="1">
                <a:solidFill>
                  <a:schemeClr val="tx1"/>
                </a:solidFill>
                <a:effectLst/>
                <a:latin typeface="Arial" pitchFamily="34" charset="0"/>
                <a:ea typeface="+mn-ea"/>
                <a:cs typeface="+mn-cs"/>
              </a:rPr>
              <a:t>Gastroschisis</a:t>
            </a:r>
            <a:r>
              <a:rPr lang="en-US" sz="1200" b="1" kern="1200" dirty="0">
                <a:solidFill>
                  <a:schemeClr val="tx1"/>
                </a:solidFill>
                <a:effectLst/>
                <a:latin typeface="Arial" pitchFamily="34" charset="0"/>
                <a:ea typeface="+mn-ea"/>
                <a:cs typeface="+mn-cs"/>
              </a:rPr>
              <a:t>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Abdominal Wall \ </a:t>
            </a:r>
            <a:r>
              <a:rPr lang="en-US" sz="1200" kern="1200" dirty="0" err="1">
                <a:solidFill>
                  <a:schemeClr val="tx1"/>
                </a:solidFill>
                <a:effectLst/>
                <a:latin typeface="Arial" pitchFamily="34" charset="0"/>
                <a:ea typeface="+mn-ea"/>
                <a:cs typeface="+mn-cs"/>
              </a:rPr>
              <a:t>Gastroschisis</a:t>
            </a:r>
            <a:endParaRPr lang="en-US" sz="1200" kern="1200" dirty="0">
              <a:solidFill>
                <a:schemeClr val="tx1"/>
              </a:solidFill>
              <a:effectLst/>
              <a:latin typeface="Arial" pitchFamily="34" charset="0"/>
              <a:ea typeface="+mn-ea"/>
              <a:cs typeface="+mn-cs"/>
            </a:endParaRPr>
          </a:p>
          <a:p>
            <a:r>
              <a:rPr lang="en-US" sz="1200" b="1" kern="1200" dirty="0" err="1">
                <a:solidFill>
                  <a:schemeClr val="tx1"/>
                </a:solidFill>
                <a:effectLst/>
                <a:latin typeface="Arial" pitchFamily="34" charset="0"/>
                <a:ea typeface="+mn-ea"/>
                <a:cs typeface="+mn-cs"/>
              </a:rPr>
              <a:t>Omphalocele</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Abdominal Wall \ </a:t>
            </a:r>
            <a:r>
              <a:rPr lang="en-US" sz="1200" kern="1200" dirty="0" err="1">
                <a:solidFill>
                  <a:schemeClr val="tx1"/>
                </a:solidFill>
                <a:effectLst/>
                <a:latin typeface="Arial" pitchFamily="34" charset="0"/>
                <a:ea typeface="+mn-ea"/>
                <a:cs typeface="+mn-cs"/>
              </a:rPr>
              <a:t>Omphalocele</a:t>
            </a:r>
            <a:r>
              <a:rPr lang="en-US" sz="1200" kern="1200" dirty="0">
                <a:solidFill>
                  <a:schemeClr val="tx1"/>
                </a:solidFill>
                <a:effectLst/>
                <a:latin typeface="Arial" pitchFamily="34" charset="0"/>
                <a:ea typeface="+mn-ea"/>
                <a:cs typeface="+mn-cs"/>
              </a:rPr>
              <a:t> (</a:t>
            </a:r>
            <a:r>
              <a:rPr lang="en-US" sz="1200" kern="1200" dirty="0" err="1">
                <a:solidFill>
                  <a:schemeClr val="tx1"/>
                </a:solidFill>
                <a:effectLst/>
                <a:latin typeface="Arial" pitchFamily="34" charset="0"/>
                <a:ea typeface="+mn-ea"/>
                <a:cs typeface="+mn-cs"/>
              </a:rPr>
              <a:t>exomphalos</a:t>
            </a:r>
            <a:r>
              <a:rPr lang="en-US" sz="1200" kern="1200" dirty="0">
                <a:solidFill>
                  <a:schemeClr val="tx1"/>
                </a:solidFill>
                <a:effectLst/>
                <a:latin typeface="Arial" pitchFamily="34" charset="0"/>
                <a:ea typeface="+mn-ea"/>
                <a:cs typeface="+mn-cs"/>
              </a:rPr>
              <a:t>)</a:t>
            </a:r>
          </a:p>
          <a:p>
            <a:r>
              <a:rPr lang="en-US" sz="1200" b="1" kern="1200" dirty="0">
                <a:solidFill>
                  <a:schemeClr val="tx1"/>
                </a:solidFill>
                <a:effectLst/>
                <a:latin typeface="Arial" pitchFamily="34" charset="0"/>
                <a:ea typeface="+mn-ea"/>
                <a:cs typeface="+mn-cs"/>
              </a:rPr>
              <a:t>Renal Agenesis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Genitourinary Tract \ Renal agenesis</a:t>
            </a:r>
          </a:p>
          <a:p>
            <a:r>
              <a:rPr lang="en-US" sz="1200" b="1" kern="1200" dirty="0" err="1">
                <a:solidFill>
                  <a:schemeClr val="tx1"/>
                </a:solidFill>
                <a:effectLst/>
                <a:latin typeface="Arial" pitchFamily="34" charset="0"/>
                <a:ea typeface="+mn-ea"/>
                <a:cs typeface="+mn-cs"/>
              </a:rPr>
              <a:t>Hypoplastic</a:t>
            </a:r>
            <a:r>
              <a:rPr lang="en-US" sz="1200" b="1" kern="1200" dirty="0">
                <a:solidFill>
                  <a:schemeClr val="tx1"/>
                </a:solidFill>
                <a:effectLst/>
                <a:latin typeface="Arial" pitchFamily="34" charset="0"/>
                <a:ea typeface="+mn-ea"/>
                <a:cs typeface="+mn-cs"/>
              </a:rPr>
              <a:t> Left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a:t>
            </a:r>
            <a:r>
              <a:rPr lang="en-US" sz="1200" kern="1200" dirty="0" err="1">
                <a:solidFill>
                  <a:schemeClr val="tx1"/>
                </a:solidFill>
                <a:effectLst/>
                <a:latin typeface="Arial" pitchFamily="34" charset="0"/>
                <a:ea typeface="+mn-ea"/>
                <a:cs typeface="+mn-cs"/>
              </a:rPr>
              <a:t>Hypoplastic</a:t>
            </a:r>
            <a:r>
              <a:rPr lang="en-US" sz="1200" kern="1200" dirty="0">
                <a:solidFill>
                  <a:schemeClr val="tx1"/>
                </a:solidFill>
                <a:effectLst/>
                <a:latin typeface="Arial" pitchFamily="34" charset="0"/>
                <a:ea typeface="+mn-ea"/>
                <a:cs typeface="+mn-cs"/>
              </a:rPr>
              <a:t> left heart syndrome (HLHS)</a:t>
            </a:r>
          </a:p>
          <a:p>
            <a:r>
              <a:rPr lang="en-US" sz="1200" b="1" kern="1200" dirty="0">
                <a:solidFill>
                  <a:schemeClr val="tx1"/>
                </a:solidFill>
                <a:effectLst/>
                <a:latin typeface="Arial" pitchFamily="34" charset="0"/>
                <a:ea typeface="+mn-ea"/>
                <a:cs typeface="+mn-cs"/>
              </a:rPr>
              <a:t>Heart Syndrome </a:t>
            </a:r>
            <a:endParaRPr lang="en-US" sz="1200" kern="1200" dirty="0">
              <a:solidFill>
                <a:schemeClr val="tx1"/>
              </a:solidFill>
              <a:effectLst/>
              <a:latin typeface="Arial" pitchFamily="34" charset="0"/>
              <a:ea typeface="+mn-ea"/>
              <a:cs typeface="+mn-cs"/>
            </a:endParaRPr>
          </a:p>
          <a:p>
            <a:r>
              <a:rPr lang="en-US" sz="1200" b="1" kern="1200" dirty="0">
                <a:solidFill>
                  <a:schemeClr val="tx1"/>
                </a:solidFill>
                <a:effectLst/>
                <a:latin typeface="Arial" pitchFamily="34" charset="0"/>
                <a:ea typeface="+mn-ea"/>
                <a:cs typeface="+mn-cs"/>
              </a:rPr>
              <a:t>Tetralogy of </a:t>
            </a:r>
            <a:r>
              <a:rPr lang="en-US" sz="1200" b="1" kern="1200" dirty="0" err="1">
                <a:solidFill>
                  <a:schemeClr val="tx1"/>
                </a:solidFill>
                <a:effectLst/>
                <a:latin typeface="Arial" pitchFamily="34" charset="0"/>
                <a:ea typeface="+mn-ea"/>
                <a:cs typeface="+mn-cs"/>
              </a:rPr>
              <a:t>Fallot</a:t>
            </a:r>
            <a:r>
              <a:rPr lang="en-US" sz="1200" b="1" kern="1200" dirty="0">
                <a:solidFill>
                  <a:schemeClr val="tx1"/>
                </a:solidFill>
                <a:effectLst/>
                <a:latin typeface="Arial" pitchFamily="34" charset="0"/>
                <a:ea typeface="+mn-ea"/>
                <a:cs typeface="+mn-cs"/>
              </a:rPr>
              <a:t> (TOF)</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Tetralogy of </a:t>
            </a:r>
            <a:r>
              <a:rPr lang="en-US" sz="1200" kern="1200" dirty="0" err="1">
                <a:solidFill>
                  <a:schemeClr val="tx1"/>
                </a:solidFill>
                <a:effectLst/>
                <a:latin typeface="Arial" pitchFamily="34" charset="0"/>
                <a:ea typeface="+mn-ea"/>
                <a:cs typeface="+mn-cs"/>
              </a:rPr>
              <a:t>Fallot</a:t>
            </a:r>
            <a:r>
              <a:rPr lang="en-US" sz="1200" kern="1200" dirty="0">
                <a:solidFill>
                  <a:schemeClr val="tx1"/>
                </a:solidFill>
                <a:effectLst/>
                <a:latin typeface="Arial" pitchFamily="34" charset="0"/>
                <a:ea typeface="+mn-ea"/>
                <a:cs typeface="+mn-cs"/>
              </a:rPr>
              <a:t> (TOF)</a:t>
            </a:r>
          </a:p>
          <a:p>
            <a:r>
              <a:rPr lang="en-US" sz="1200" b="1" kern="1200" dirty="0">
                <a:solidFill>
                  <a:schemeClr val="tx1"/>
                </a:solidFill>
                <a:effectLst/>
                <a:latin typeface="Arial" pitchFamily="34" charset="0"/>
                <a:ea typeface="+mn-ea"/>
                <a:cs typeface="+mn-cs"/>
              </a:rPr>
              <a:t>Transposition of great vessels (TGA)</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Cardiovascular \ Transposition of great vessels (TGA) </a:t>
            </a:r>
          </a:p>
          <a:p>
            <a:r>
              <a:rPr lang="en-US" sz="1200" kern="1200" dirty="0">
                <a:solidFill>
                  <a:schemeClr val="tx1"/>
                </a:solidFill>
                <a:effectLst/>
                <a:latin typeface="Arial" pitchFamily="34" charset="0"/>
                <a:ea typeface="+mn-ea"/>
                <a:cs typeface="+mn-cs"/>
              </a:rPr>
              <a:t>* and includes by default:</a:t>
            </a:r>
          </a:p>
          <a:p>
            <a:r>
              <a:rPr lang="en-US" sz="1200" kern="1200" dirty="0">
                <a:solidFill>
                  <a:schemeClr val="tx1"/>
                </a:solidFill>
                <a:effectLst/>
                <a:latin typeface="Arial" pitchFamily="34" charset="0"/>
                <a:ea typeface="+mn-ea"/>
                <a:cs typeface="+mn-cs"/>
              </a:rPr>
              <a:t>Cardiovascular \ Transposition of great arteries - congenitally corrected (CCTGA) </a:t>
            </a:r>
          </a:p>
          <a:p>
            <a:r>
              <a:rPr lang="en-US" sz="1200" b="1" kern="1200" dirty="0">
                <a:solidFill>
                  <a:schemeClr val="tx1"/>
                </a:solidFill>
                <a:effectLst/>
                <a:latin typeface="Arial" pitchFamily="34" charset="0"/>
                <a:ea typeface="+mn-ea"/>
                <a:cs typeface="+mn-cs"/>
              </a:rPr>
              <a:t>Down Syndrome </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21 (Down syndrome)</a:t>
            </a:r>
          </a:p>
          <a:p>
            <a:r>
              <a:rPr lang="en-US" sz="1200" kern="1200" dirty="0">
                <a:solidFill>
                  <a:schemeClr val="tx1"/>
                </a:solidFill>
                <a:effectLst/>
                <a:latin typeface="Arial" pitchFamily="34" charset="0"/>
                <a:ea typeface="+mn-ea"/>
                <a:cs typeface="+mn-cs"/>
              </a:rPr>
              <a:t>Chromosomes \ Trisomy 21 (Down syndrome) - translocation</a:t>
            </a:r>
          </a:p>
          <a:p>
            <a:r>
              <a:rPr lang="en-US" sz="1200" kern="1200" dirty="0">
                <a:solidFill>
                  <a:schemeClr val="tx1"/>
                </a:solidFill>
                <a:effectLst/>
                <a:latin typeface="Arial" pitchFamily="34" charset="0"/>
                <a:ea typeface="+mn-ea"/>
                <a:cs typeface="+mn-cs"/>
              </a:rPr>
              <a:t>Chromosomes \ Trisomy 21 (Down syndrome) - mosaic</a:t>
            </a:r>
          </a:p>
          <a:p>
            <a:r>
              <a:rPr lang="en-US" sz="1200" b="1" kern="1200" dirty="0">
                <a:solidFill>
                  <a:schemeClr val="tx1"/>
                </a:solidFill>
                <a:effectLst/>
                <a:latin typeface="Arial" pitchFamily="34" charset="0"/>
                <a:ea typeface="+mn-ea"/>
                <a:cs typeface="+mn-cs"/>
              </a:rPr>
              <a:t>Trisomy 18</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18</a:t>
            </a:r>
          </a:p>
          <a:p>
            <a:r>
              <a:rPr lang="en-US" sz="1200" b="1" kern="1200" dirty="0">
                <a:solidFill>
                  <a:schemeClr val="tx1"/>
                </a:solidFill>
                <a:effectLst/>
                <a:latin typeface="Arial" pitchFamily="34" charset="0"/>
                <a:ea typeface="+mn-ea"/>
                <a:cs typeface="+mn-cs"/>
              </a:rPr>
              <a:t>Trisomy 13</a:t>
            </a:r>
            <a:endParaRPr lang="en-US" sz="1200" kern="1200" dirty="0">
              <a:solidFill>
                <a:schemeClr val="tx1"/>
              </a:solidFill>
              <a:effectLst/>
              <a:latin typeface="Arial" pitchFamily="34" charset="0"/>
              <a:ea typeface="+mn-ea"/>
              <a:cs typeface="+mn-cs"/>
            </a:endParaRPr>
          </a:p>
          <a:p>
            <a:r>
              <a:rPr lang="en-US" sz="1200" kern="1200" dirty="0">
                <a:solidFill>
                  <a:schemeClr val="tx1"/>
                </a:solidFill>
                <a:effectLst/>
                <a:latin typeface="Arial" pitchFamily="34" charset="0"/>
                <a:ea typeface="+mn-ea"/>
                <a:cs typeface="+mn-cs"/>
              </a:rPr>
              <a:t>Chromosomes \ Trisomy 13</a:t>
            </a:r>
          </a:p>
        </p:txBody>
      </p:sp>
      <p:sp>
        <p:nvSpPr>
          <p:cNvPr id="4" name="Slide Number Placeholder 3"/>
          <p:cNvSpPr>
            <a:spLocks noGrp="1"/>
          </p:cNvSpPr>
          <p:nvPr>
            <p:ph type="sldNum" sz="quarter" idx="10"/>
          </p:nvPr>
        </p:nvSpPr>
        <p:spPr/>
        <p:txBody>
          <a:bodyPr/>
          <a:lstStyle/>
          <a:p>
            <a:pPr>
              <a:defRPr/>
            </a:pPr>
            <a:fld id="{916E91D5-D10E-4893-AC1B-B57511B08EBA}" type="slidenum">
              <a:rPr lang="en-US" smtClean="0"/>
              <a:pPr>
                <a:defRPr/>
              </a:pPr>
              <a:t>9</a:t>
            </a:fld>
            <a:endParaRPr lang="en-US" dirty="0"/>
          </a:p>
        </p:txBody>
      </p:sp>
    </p:spTree>
    <p:extLst>
      <p:ext uri="{BB962C8B-B14F-4D97-AF65-F5344CB8AC3E}">
        <p14:creationId xmlns:p14="http://schemas.microsoft.com/office/powerpoint/2010/main" val="302912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595563"/>
            <a:ext cx="9144000" cy="2052637"/>
            <a:chOff x="0" y="1635"/>
            <a:chExt cx="5760" cy="1293"/>
          </a:xfrm>
        </p:grpSpPr>
        <p:sp>
          <p:nvSpPr>
            <p:cNvPr id="5" name="Rectangle 3"/>
            <p:cNvSpPr>
              <a:spLocks noChangeArrowheads="1"/>
            </p:cNvSpPr>
            <p:nvPr userDrawn="1"/>
          </p:nvSpPr>
          <p:spPr bwMode="auto">
            <a:xfrm>
              <a:off x="0" y="2064"/>
              <a:ext cx="5760" cy="864"/>
            </a:xfrm>
            <a:prstGeom prst="rect">
              <a:avLst/>
            </a:prstGeom>
            <a:gradFill rotWithShape="1">
              <a:gsLst>
                <a:gs pos="0">
                  <a:srgbClr val="FB7900">
                    <a:alpha val="95000"/>
                  </a:srgbClr>
                </a:gs>
                <a:gs pos="100000">
                  <a:srgbClr val="FECB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6" name="Rectangle 4"/>
            <p:cNvSpPr>
              <a:spLocks noChangeArrowheads="1"/>
            </p:cNvSpPr>
            <p:nvPr userDrawn="1"/>
          </p:nvSpPr>
          <p:spPr bwMode="auto">
            <a:xfrm>
              <a:off x="0" y="1635"/>
              <a:ext cx="5760" cy="432"/>
            </a:xfrm>
            <a:prstGeom prst="rect">
              <a:avLst/>
            </a:prstGeom>
            <a:solidFill>
              <a:srgbClr val="FB7900">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grpSp>
      <p:sp>
        <p:nvSpPr>
          <p:cNvPr id="5125" name="Rectangle 5"/>
          <p:cNvSpPr>
            <a:spLocks noGrp="1" noChangeArrowheads="1"/>
          </p:cNvSpPr>
          <p:nvPr>
            <p:ph type="ctrTitle"/>
          </p:nvPr>
        </p:nvSpPr>
        <p:spPr>
          <a:xfrm>
            <a:off x="1066800" y="2797175"/>
            <a:ext cx="7772400" cy="1470025"/>
          </a:xfrm>
        </p:spPr>
        <p:txBody>
          <a:bodyPr/>
          <a:lstStyle>
            <a:lvl1pPr>
              <a:defRPr sz="3600" b="1"/>
            </a:lvl1pPr>
          </a:lstStyle>
          <a:p>
            <a:pPr lvl="0"/>
            <a:r>
              <a:rPr lang="en-US" noProof="0"/>
              <a:t>Click to edit Master title style</a:t>
            </a:r>
          </a:p>
        </p:txBody>
      </p:sp>
      <p:sp>
        <p:nvSpPr>
          <p:cNvPr id="5126" name="Rectangle 6"/>
          <p:cNvSpPr>
            <a:spLocks noGrp="1" noChangeArrowheads="1"/>
          </p:cNvSpPr>
          <p:nvPr>
            <p:ph type="subTitle" idx="1"/>
          </p:nvPr>
        </p:nvSpPr>
        <p:spPr>
          <a:xfrm>
            <a:off x="2362200" y="4724400"/>
            <a:ext cx="6400800" cy="1752600"/>
          </a:xfrm>
        </p:spPr>
        <p:txBody>
          <a:bodyPr/>
          <a:lstStyle>
            <a:lvl1pPr marL="0" indent="0" algn="r">
              <a:buFontTx/>
              <a:buNone/>
              <a:defRPr sz="2400" b="1"/>
            </a:lvl1pPr>
          </a:lstStyle>
          <a:p>
            <a:pPr lvl="0"/>
            <a:r>
              <a:rPr lang="en-US" noProof="0"/>
              <a:t>Click to edit Master subtitle style</a:t>
            </a:r>
          </a:p>
        </p:txBody>
      </p:sp>
      <p:pic>
        <p:nvPicPr>
          <p:cNvPr id="76804" name="Picture 4" descr="V:\~GENERAL\General\Communications\Communications Committee\Logo update\BORN Ontario Logo + Tagline\PNG\BORN Ontario_logo_Signature_PMS (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4799" y="410878"/>
            <a:ext cx="5120423" cy="1189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91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732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689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7823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343400"/>
          </a:xfrm>
        </p:spPr>
        <p:txBody>
          <a:bodyPr/>
          <a:lstStyle/>
          <a:p>
            <a:pPr lvl="0"/>
            <a:endParaRPr lang="en-US" noProof="0" dirty="0"/>
          </a:p>
        </p:txBody>
      </p:sp>
    </p:spTree>
    <p:extLst>
      <p:ext uri="{BB962C8B-B14F-4D97-AF65-F5344CB8AC3E}">
        <p14:creationId xmlns:p14="http://schemas.microsoft.com/office/powerpoint/2010/main" val="944535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880A92C9-C60C-4130-8D0A-E58451247EE7}" type="slidenum">
              <a:rPr lang="en-US"/>
              <a:pPr>
                <a:defRPr/>
              </a:pPr>
              <a:t>‹#›</a:t>
            </a:fld>
            <a:endParaRPr lang="en-US" dirty="0"/>
          </a:p>
        </p:txBody>
      </p:sp>
    </p:spTree>
    <p:extLst>
      <p:ext uri="{BB962C8B-B14F-4D97-AF65-F5344CB8AC3E}">
        <p14:creationId xmlns:p14="http://schemas.microsoft.com/office/powerpoint/2010/main" val="1264059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98F307E-DDE0-45A9-9ACA-516C6612FDF0}" type="slidenum">
              <a:rPr lang="en-US"/>
              <a:pPr>
                <a:defRPr/>
              </a:pPr>
              <a:t>‹#›</a:t>
            </a:fld>
            <a:endParaRPr lang="en-US" dirty="0"/>
          </a:p>
        </p:txBody>
      </p:sp>
    </p:spTree>
    <p:extLst>
      <p:ext uri="{BB962C8B-B14F-4D97-AF65-F5344CB8AC3E}">
        <p14:creationId xmlns:p14="http://schemas.microsoft.com/office/powerpoint/2010/main" val="4051023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2B3483AE-1AC9-4899-9FF8-F7859743A230}" type="slidenum">
              <a:rPr lang="en-US"/>
              <a:pPr>
                <a:defRPr/>
              </a:pPr>
              <a:t>‹#›</a:t>
            </a:fld>
            <a:endParaRPr lang="en-US" dirty="0"/>
          </a:p>
        </p:txBody>
      </p:sp>
    </p:spTree>
    <p:extLst>
      <p:ext uri="{BB962C8B-B14F-4D97-AF65-F5344CB8AC3E}">
        <p14:creationId xmlns:p14="http://schemas.microsoft.com/office/powerpoint/2010/main" val="2607118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09BBF332-5F75-47CB-954F-D1BDE3B1DE23}" type="slidenum">
              <a:rPr lang="en-US"/>
              <a:pPr>
                <a:defRPr/>
              </a:pPr>
              <a:t>‹#›</a:t>
            </a:fld>
            <a:endParaRPr lang="en-US" dirty="0"/>
          </a:p>
        </p:txBody>
      </p:sp>
    </p:spTree>
    <p:extLst>
      <p:ext uri="{BB962C8B-B14F-4D97-AF65-F5344CB8AC3E}">
        <p14:creationId xmlns:p14="http://schemas.microsoft.com/office/powerpoint/2010/main" val="2240350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9D28BB1C-F870-46D2-A342-BAE549DA7764}" type="slidenum">
              <a:rPr lang="en-US"/>
              <a:pPr>
                <a:defRPr/>
              </a:pPr>
              <a:t>‹#›</a:t>
            </a:fld>
            <a:endParaRPr lang="en-US" dirty="0"/>
          </a:p>
        </p:txBody>
      </p:sp>
    </p:spTree>
    <p:extLst>
      <p:ext uri="{BB962C8B-B14F-4D97-AF65-F5344CB8AC3E}">
        <p14:creationId xmlns:p14="http://schemas.microsoft.com/office/powerpoint/2010/main" val="234570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4E6A84C4-9EA1-43F4-981B-522F8786A957}" type="slidenum">
              <a:rPr lang="en-US"/>
              <a:pPr>
                <a:defRPr/>
              </a:pPr>
              <a:t>‹#›</a:t>
            </a:fld>
            <a:endParaRPr lang="en-US" dirty="0"/>
          </a:p>
        </p:txBody>
      </p:sp>
    </p:spTree>
    <p:extLst>
      <p:ext uri="{BB962C8B-B14F-4D97-AF65-F5344CB8AC3E}">
        <p14:creationId xmlns:p14="http://schemas.microsoft.com/office/powerpoint/2010/main" val="2758890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DA02F15F-7391-46BA-9C90-108F75489B54}" type="slidenum">
              <a:rPr lang="en-US"/>
              <a:pPr>
                <a:defRPr/>
              </a:pPr>
              <a:t>‹#›</a:t>
            </a:fld>
            <a:endParaRPr lang="en-US" dirty="0"/>
          </a:p>
        </p:txBody>
      </p:sp>
    </p:spTree>
    <p:extLst>
      <p:ext uri="{BB962C8B-B14F-4D97-AF65-F5344CB8AC3E}">
        <p14:creationId xmlns:p14="http://schemas.microsoft.com/office/powerpoint/2010/main" val="120232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9267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DB01E131-BA61-479D-BB5E-788328AC677B}" type="slidenum">
              <a:rPr lang="en-US"/>
              <a:pPr>
                <a:defRPr/>
              </a:pPr>
              <a:t>‹#›</a:t>
            </a:fld>
            <a:endParaRPr lang="en-US" dirty="0"/>
          </a:p>
        </p:txBody>
      </p:sp>
    </p:spTree>
    <p:extLst>
      <p:ext uri="{BB962C8B-B14F-4D97-AF65-F5344CB8AC3E}">
        <p14:creationId xmlns:p14="http://schemas.microsoft.com/office/powerpoint/2010/main" val="2054785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D0AEF62E-8BB7-4D48-9FF0-A41A8A9D0658}" type="slidenum">
              <a:rPr lang="en-US"/>
              <a:pPr>
                <a:defRPr/>
              </a:pPr>
              <a:t>‹#›</a:t>
            </a:fld>
            <a:endParaRPr lang="en-US" dirty="0"/>
          </a:p>
        </p:txBody>
      </p:sp>
    </p:spTree>
    <p:extLst>
      <p:ext uri="{BB962C8B-B14F-4D97-AF65-F5344CB8AC3E}">
        <p14:creationId xmlns:p14="http://schemas.microsoft.com/office/powerpoint/2010/main" val="29193453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69B7B87-EA6D-4763-BFE8-60467AD3F48A}" type="slidenum">
              <a:rPr lang="en-US"/>
              <a:pPr>
                <a:defRPr/>
              </a:pPr>
              <a:t>‹#›</a:t>
            </a:fld>
            <a:endParaRPr lang="en-US" dirty="0"/>
          </a:p>
        </p:txBody>
      </p:sp>
    </p:spTree>
    <p:extLst>
      <p:ext uri="{BB962C8B-B14F-4D97-AF65-F5344CB8AC3E}">
        <p14:creationId xmlns:p14="http://schemas.microsoft.com/office/powerpoint/2010/main" val="18440048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A3FA768-CB42-4BAC-BCDB-F625444CAA6E}" type="slidenum">
              <a:rPr lang="en-US"/>
              <a:pPr>
                <a:defRPr/>
              </a:pPr>
              <a:t>‹#›</a:t>
            </a:fld>
            <a:endParaRPr lang="en-US" dirty="0"/>
          </a:p>
        </p:txBody>
      </p:sp>
    </p:spTree>
    <p:extLst>
      <p:ext uri="{BB962C8B-B14F-4D97-AF65-F5344CB8AC3E}">
        <p14:creationId xmlns:p14="http://schemas.microsoft.com/office/powerpoint/2010/main" val="2886787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3261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609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970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92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8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0711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2772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4"/>
          <p:cNvSpPr>
            <a:spLocks noChangeShapeType="1"/>
          </p:cNvSpPr>
          <p:nvPr/>
        </p:nvSpPr>
        <p:spPr bwMode="auto">
          <a:xfrm>
            <a:off x="7391400" y="6248400"/>
            <a:ext cx="0" cy="533400"/>
          </a:xfrm>
          <a:prstGeom prst="line">
            <a:avLst/>
          </a:prstGeom>
          <a:noFill/>
          <a:ln w="12700">
            <a:solidFill>
              <a:srgbClr val="FB79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9" name="Line 5"/>
          <p:cNvSpPr>
            <a:spLocks noChangeShapeType="1"/>
          </p:cNvSpPr>
          <p:nvPr/>
        </p:nvSpPr>
        <p:spPr bwMode="auto">
          <a:xfrm>
            <a:off x="838200" y="6248400"/>
            <a:ext cx="0" cy="533400"/>
          </a:xfrm>
          <a:prstGeom prst="line">
            <a:avLst/>
          </a:prstGeom>
          <a:noFill/>
          <a:ln w="12700">
            <a:solidFill>
              <a:srgbClr val="FB79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0" name="Text Box 6"/>
          <p:cNvSpPr txBox="1">
            <a:spLocks noChangeArrowheads="1"/>
          </p:cNvSpPr>
          <p:nvPr/>
        </p:nvSpPr>
        <p:spPr bwMode="auto">
          <a:xfrm>
            <a:off x="457200" y="6324600"/>
            <a:ext cx="400050" cy="304800"/>
          </a:xfrm>
          <a:prstGeom prst="rect">
            <a:avLst/>
          </a:prstGeom>
          <a:noFill/>
          <a:ln>
            <a:noFill/>
          </a:ln>
          <a:effec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3388832-B6F0-43D0-B1C8-3C4BA2E2B920}" type="slidenum">
              <a:rPr lang="en-US" sz="1400" smtClean="0">
                <a:solidFill>
                  <a:srgbClr val="616365"/>
                </a:solidFill>
              </a:rPr>
              <a:pPr eaLnBrk="1" hangingPunct="1">
                <a:defRPr/>
              </a:pPr>
              <a:t>‹#›</a:t>
            </a:fld>
            <a:endParaRPr lang="en-US" sz="1400" dirty="0">
              <a:solidFill>
                <a:srgbClr val="616365"/>
              </a:solidFill>
            </a:endParaRPr>
          </a:p>
        </p:txBody>
      </p:sp>
      <p:sp>
        <p:nvSpPr>
          <p:cNvPr id="1031" name="Line 7"/>
          <p:cNvSpPr>
            <a:spLocks noChangeShapeType="1"/>
          </p:cNvSpPr>
          <p:nvPr/>
        </p:nvSpPr>
        <p:spPr bwMode="auto">
          <a:xfrm>
            <a:off x="0" y="1447800"/>
            <a:ext cx="9144000" cy="0"/>
          </a:xfrm>
          <a:prstGeom prst="line">
            <a:avLst/>
          </a:prstGeom>
          <a:noFill/>
          <a:ln w="25400">
            <a:solidFill>
              <a:srgbClr val="FB7900"/>
            </a:solidFill>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1034" name="Picture 10" descr="V:\~GENERAL\General\Communications\Communications Committee\Logo update\BORN Ontario Logos\PNG\BORNOntario_Logo_BlackOrange.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620000" y="5995368"/>
            <a:ext cx="1143000" cy="77196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31" r:id="rId1"/>
    <p:sldLayoutId id="2147484309" r:id="rId2"/>
    <p:sldLayoutId id="2147484310" r:id="rId3"/>
    <p:sldLayoutId id="2147484311" r:id="rId4"/>
    <p:sldLayoutId id="2147484312" r:id="rId5"/>
    <p:sldLayoutId id="2147484313" r:id="rId6"/>
    <p:sldLayoutId id="2147484314" r:id="rId7"/>
    <p:sldLayoutId id="2147484315" r:id="rId8"/>
    <p:sldLayoutId id="2147484316" r:id="rId9"/>
    <p:sldLayoutId id="2147484317" r:id="rId10"/>
    <p:sldLayoutId id="2147484318" r:id="rId11"/>
    <p:sldLayoutId id="2147484319" r:id="rId12"/>
  </p:sldLayoutIdLst>
  <p:txStyles>
    <p:title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p:titleStyle>
    <p:bodyStyle>
      <a:lvl1pPr marL="342900" indent="-342900" algn="l" rtl="0" eaLnBrk="0" fontAlgn="base" hangingPunct="0">
        <a:spcBef>
          <a:spcPct val="20000"/>
        </a:spcBef>
        <a:spcAft>
          <a:spcPct val="0"/>
        </a:spcAft>
        <a:buClr>
          <a:srgbClr val="FB7900"/>
        </a:buClr>
        <a:buChar char="•"/>
        <a:defRPr sz="3200">
          <a:solidFill>
            <a:srgbClr val="616365"/>
          </a:solidFill>
          <a:latin typeface="+mn-lt"/>
          <a:ea typeface="+mn-ea"/>
          <a:cs typeface="+mn-cs"/>
        </a:defRPr>
      </a:lvl1pPr>
      <a:lvl2pPr marL="742950" indent="-285750" algn="l" rtl="0" eaLnBrk="0" fontAlgn="base" hangingPunct="0">
        <a:spcBef>
          <a:spcPct val="20000"/>
        </a:spcBef>
        <a:spcAft>
          <a:spcPct val="0"/>
        </a:spcAft>
        <a:buClr>
          <a:srgbClr val="616365"/>
        </a:buClr>
        <a:buChar char="–"/>
        <a:defRPr sz="2800">
          <a:solidFill>
            <a:srgbClr val="616365"/>
          </a:solidFill>
          <a:latin typeface="+mn-lt"/>
        </a:defRPr>
      </a:lvl2pPr>
      <a:lvl3pPr marL="1143000" indent="-228600" algn="l" rtl="0" eaLnBrk="0" fontAlgn="base" hangingPunct="0">
        <a:spcBef>
          <a:spcPct val="20000"/>
        </a:spcBef>
        <a:spcAft>
          <a:spcPct val="0"/>
        </a:spcAft>
        <a:buClr>
          <a:srgbClr val="616365"/>
        </a:buClr>
        <a:buChar char="•"/>
        <a:defRPr sz="2400">
          <a:solidFill>
            <a:srgbClr val="616365"/>
          </a:solidFill>
          <a:latin typeface="+mn-lt"/>
        </a:defRPr>
      </a:lvl3pPr>
      <a:lvl4pPr marL="1600200" indent="-228600" algn="l" rtl="0" eaLnBrk="0" fontAlgn="base" hangingPunct="0">
        <a:spcBef>
          <a:spcPct val="20000"/>
        </a:spcBef>
        <a:spcAft>
          <a:spcPct val="0"/>
        </a:spcAft>
        <a:buClr>
          <a:srgbClr val="616365"/>
        </a:buClr>
        <a:buChar char="–"/>
        <a:defRPr sz="2000">
          <a:solidFill>
            <a:srgbClr val="616365"/>
          </a:solidFill>
          <a:latin typeface="+mn-lt"/>
        </a:defRPr>
      </a:lvl4pPr>
      <a:lvl5pPr marL="2057400" indent="-228600" algn="l" rtl="0" eaLnBrk="0" fontAlgn="base" hangingPunct="0">
        <a:spcBef>
          <a:spcPct val="20000"/>
        </a:spcBef>
        <a:spcAft>
          <a:spcPct val="0"/>
        </a:spcAft>
        <a:buClr>
          <a:srgbClr val="616365"/>
        </a:buClr>
        <a:buChar char="»"/>
        <a:defRPr sz="2000">
          <a:solidFill>
            <a:srgbClr val="616365"/>
          </a:solidFill>
          <a:latin typeface="+mn-lt"/>
        </a:defRPr>
      </a:lvl5pPr>
      <a:lvl6pPr marL="2514600" indent="-228600" algn="l" rtl="0" fontAlgn="base">
        <a:spcBef>
          <a:spcPct val="20000"/>
        </a:spcBef>
        <a:spcAft>
          <a:spcPct val="0"/>
        </a:spcAft>
        <a:buClr>
          <a:srgbClr val="616365"/>
        </a:buClr>
        <a:buChar char="»"/>
        <a:defRPr sz="2000">
          <a:solidFill>
            <a:srgbClr val="616365"/>
          </a:solidFill>
          <a:latin typeface="+mn-lt"/>
        </a:defRPr>
      </a:lvl6pPr>
      <a:lvl7pPr marL="2971800" indent="-228600" algn="l" rtl="0" fontAlgn="base">
        <a:spcBef>
          <a:spcPct val="20000"/>
        </a:spcBef>
        <a:spcAft>
          <a:spcPct val="0"/>
        </a:spcAft>
        <a:buClr>
          <a:srgbClr val="616365"/>
        </a:buClr>
        <a:buChar char="»"/>
        <a:defRPr sz="2000">
          <a:solidFill>
            <a:srgbClr val="616365"/>
          </a:solidFill>
          <a:latin typeface="+mn-lt"/>
        </a:defRPr>
      </a:lvl7pPr>
      <a:lvl8pPr marL="3429000" indent="-228600" algn="l" rtl="0" fontAlgn="base">
        <a:spcBef>
          <a:spcPct val="20000"/>
        </a:spcBef>
        <a:spcAft>
          <a:spcPct val="0"/>
        </a:spcAft>
        <a:buClr>
          <a:srgbClr val="616365"/>
        </a:buClr>
        <a:buChar char="»"/>
        <a:defRPr sz="2000">
          <a:solidFill>
            <a:srgbClr val="616365"/>
          </a:solidFill>
          <a:latin typeface="+mn-lt"/>
        </a:defRPr>
      </a:lvl8pPr>
      <a:lvl9pPr marL="3886200" indent="-228600" algn="l" rtl="0" fontAlgn="base">
        <a:spcBef>
          <a:spcPct val="20000"/>
        </a:spcBef>
        <a:spcAft>
          <a:spcPct val="0"/>
        </a:spcAft>
        <a:buClr>
          <a:srgbClr val="616365"/>
        </a:buClr>
        <a:buChar char="»"/>
        <a:defRPr sz="2000">
          <a:solidFill>
            <a:srgbClr val="61636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Symbol_4C"/>
          <p:cNvPicPr>
            <a:picLocks noChangeAspect="1" noChangeArrowheads="1"/>
          </p:cNvPicPr>
          <p:nvPr/>
        </p:nvPicPr>
        <p:blipFill>
          <a:blip r:embed="rId13">
            <a:lum bright="70000" contrast="-70000"/>
            <a:extLst>
              <a:ext uri="{28A0092B-C50C-407E-A947-70E740481C1C}">
                <a14:useLocalDpi xmlns:a14="http://schemas.microsoft.com/office/drawing/2010/main" val="0"/>
              </a:ext>
            </a:extLst>
          </a:blip>
          <a:srcRect/>
          <a:stretch>
            <a:fillRect/>
          </a:stretch>
        </p:blipFill>
        <p:spPr bwMode="auto">
          <a:xfrm>
            <a:off x="0" y="0"/>
            <a:ext cx="51387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3" name="Rectangle 5"/>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7174" name="Rectangle 6"/>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7175" name="Rectangle 7"/>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EC3209F-C6C2-4476-B00D-DB0BB240951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320" r:id="rId1"/>
    <p:sldLayoutId id="2147484321" r:id="rId2"/>
    <p:sldLayoutId id="2147484322" r:id="rId3"/>
    <p:sldLayoutId id="2147484323" r:id="rId4"/>
    <p:sldLayoutId id="2147484324" r:id="rId5"/>
    <p:sldLayoutId id="2147484325" r:id="rId6"/>
    <p:sldLayoutId id="2147484326" r:id="rId7"/>
    <p:sldLayoutId id="2147484327" r:id="rId8"/>
    <p:sldLayoutId id="2147484328" r:id="rId9"/>
    <p:sldLayoutId id="2147484329" r:id="rId10"/>
    <p:sldLayoutId id="2147484330" r:id="rId11"/>
  </p:sldLayoutIdLst>
  <p:txStyles>
    <p:titleStyle>
      <a:lvl1pPr algn="ctr" rtl="0" eaLnBrk="0" fontAlgn="base" hangingPunct="0">
        <a:spcBef>
          <a:spcPct val="0"/>
        </a:spcBef>
        <a:spcAft>
          <a:spcPct val="0"/>
        </a:spcAft>
        <a:defRPr sz="4400">
          <a:solidFill>
            <a:srgbClr val="616365"/>
          </a:solidFill>
          <a:latin typeface="+mj-lt"/>
          <a:ea typeface="+mj-ea"/>
          <a:cs typeface="+mj-cs"/>
        </a:defRPr>
      </a:lvl1pPr>
      <a:lvl2pPr algn="ctr" rtl="0" eaLnBrk="0" fontAlgn="base" hangingPunct="0">
        <a:spcBef>
          <a:spcPct val="0"/>
        </a:spcBef>
        <a:spcAft>
          <a:spcPct val="0"/>
        </a:spcAft>
        <a:defRPr sz="4400">
          <a:solidFill>
            <a:srgbClr val="616365"/>
          </a:solidFill>
          <a:latin typeface="Arial" pitchFamily="34" charset="0"/>
        </a:defRPr>
      </a:lvl2pPr>
      <a:lvl3pPr algn="ctr" rtl="0" eaLnBrk="0" fontAlgn="base" hangingPunct="0">
        <a:spcBef>
          <a:spcPct val="0"/>
        </a:spcBef>
        <a:spcAft>
          <a:spcPct val="0"/>
        </a:spcAft>
        <a:defRPr sz="4400">
          <a:solidFill>
            <a:srgbClr val="616365"/>
          </a:solidFill>
          <a:latin typeface="Arial" pitchFamily="34" charset="0"/>
        </a:defRPr>
      </a:lvl3pPr>
      <a:lvl4pPr algn="ctr" rtl="0" eaLnBrk="0" fontAlgn="base" hangingPunct="0">
        <a:spcBef>
          <a:spcPct val="0"/>
        </a:spcBef>
        <a:spcAft>
          <a:spcPct val="0"/>
        </a:spcAft>
        <a:defRPr sz="4400">
          <a:solidFill>
            <a:srgbClr val="616365"/>
          </a:solidFill>
          <a:latin typeface="Arial" pitchFamily="34" charset="0"/>
        </a:defRPr>
      </a:lvl4pPr>
      <a:lvl5pPr algn="ctr" rtl="0" eaLnBrk="0" fontAlgn="base" hangingPunct="0">
        <a:spcBef>
          <a:spcPct val="0"/>
        </a:spcBef>
        <a:spcAft>
          <a:spcPct val="0"/>
        </a:spcAft>
        <a:defRPr sz="4400">
          <a:solidFill>
            <a:srgbClr val="616365"/>
          </a:solidFill>
          <a:latin typeface="Arial" pitchFamily="34" charset="0"/>
        </a:defRPr>
      </a:lvl5pPr>
      <a:lvl6pPr marL="457200" algn="ctr" rtl="0" fontAlgn="base">
        <a:spcBef>
          <a:spcPct val="0"/>
        </a:spcBef>
        <a:spcAft>
          <a:spcPct val="0"/>
        </a:spcAft>
        <a:defRPr sz="4400">
          <a:solidFill>
            <a:srgbClr val="616365"/>
          </a:solidFill>
          <a:latin typeface="Arial" pitchFamily="34" charset="0"/>
        </a:defRPr>
      </a:lvl6pPr>
      <a:lvl7pPr marL="914400" algn="ctr" rtl="0" fontAlgn="base">
        <a:spcBef>
          <a:spcPct val="0"/>
        </a:spcBef>
        <a:spcAft>
          <a:spcPct val="0"/>
        </a:spcAft>
        <a:defRPr sz="4400">
          <a:solidFill>
            <a:srgbClr val="616365"/>
          </a:solidFill>
          <a:latin typeface="Arial" pitchFamily="34" charset="0"/>
        </a:defRPr>
      </a:lvl7pPr>
      <a:lvl8pPr marL="1371600" algn="ctr" rtl="0" fontAlgn="base">
        <a:spcBef>
          <a:spcPct val="0"/>
        </a:spcBef>
        <a:spcAft>
          <a:spcPct val="0"/>
        </a:spcAft>
        <a:defRPr sz="4400">
          <a:solidFill>
            <a:srgbClr val="616365"/>
          </a:solidFill>
          <a:latin typeface="Arial" pitchFamily="34" charset="0"/>
        </a:defRPr>
      </a:lvl8pPr>
      <a:lvl9pPr marL="1828800" algn="ctr" rtl="0" fontAlgn="base">
        <a:spcBef>
          <a:spcPct val="0"/>
        </a:spcBef>
        <a:spcAft>
          <a:spcPct val="0"/>
        </a:spcAft>
        <a:defRPr sz="4400">
          <a:solidFill>
            <a:srgbClr val="616365"/>
          </a:solidFill>
          <a:latin typeface="Arial" pitchFamily="34" charset="0"/>
        </a:defRPr>
      </a:lvl9pPr>
    </p:titleStyle>
    <p:bodyStyle>
      <a:lvl1pPr marL="342900" indent="-342900" algn="l" rtl="0" eaLnBrk="0" fontAlgn="base" hangingPunct="0">
        <a:spcBef>
          <a:spcPct val="20000"/>
        </a:spcBef>
        <a:spcAft>
          <a:spcPct val="0"/>
        </a:spcAft>
        <a:buClr>
          <a:srgbClr val="FB7900"/>
        </a:buClr>
        <a:buChar char="•"/>
        <a:defRPr sz="3200">
          <a:solidFill>
            <a:srgbClr val="616365"/>
          </a:solidFill>
          <a:latin typeface="+mn-lt"/>
          <a:ea typeface="+mn-ea"/>
          <a:cs typeface="+mn-cs"/>
        </a:defRPr>
      </a:lvl1pPr>
      <a:lvl2pPr marL="742950" indent="-285750" algn="l" rtl="0" eaLnBrk="0" fontAlgn="base" hangingPunct="0">
        <a:spcBef>
          <a:spcPct val="20000"/>
        </a:spcBef>
        <a:spcAft>
          <a:spcPct val="0"/>
        </a:spcAft>
        <a:buChar char="–"/>
        <a:defRPr sz="2800">
          <a:solidFill>
            <a:srgbClr val="616365"/>
          </a:solidFill>
          <a:latin typeface="+mn-lt"/>
        </a:defRPr>
      </a:lvl2pPr>
      <a:lvl3pPr marL="1143000" indent="-228600" algn="l" rtl="0" eaLnBrk="0" fontAlgn="base" hangingPunct="0">
        <a:spcBef>
          <a:spcPct val="20000"/>
        </a:spcBef>
        <a:spcAft>
          <a:spcPct val="0"/>
        </a:spcAft>
        <a:buChar char="•"/>
        <a:defRPr sz="2400">
          <a:solidFill>
            <a:srgbClr val="616365"/>
          </a:solidFill>
          <a:latin typeface="+mn-lt"/>
        </a:defRPr>
      </a:lvl3pPr>
      <a:lvl4pPr marL="1600200" indent="-228600" algn="l" rtl="0" eaLnBrk="0" fontAlgn="base" hangingPunct="0">
        <a:spcBef>
          <a:spcPct val="20000"/>
        </a:spcBef>
        <a:spcAft>
          <a:spcPct val="0"/>
        </a:spcAft>
        <a:buChar char="–"/>
        <a:defRPr sz="2000">
          <a:solidFill>
            <a:srgbClr val="616365"/>
          </a:solidFill>
          <a:latin typeface="+mn-lt"/>
        </a:defRPr>
      </a:lvl4pPr>
      <a:lvl5pPr marL="2057400" indent="-228600" algn="l" rtl="0" eaLnBrk="0" fontAlgn="base" hangingPunct="0">
        <a:spcBef>
          <a:spcPct val="20000"/>
        </a:spcBef>
        <a:spcAft>
          <a:spcPct val="0"/>
        </a:spcAft>
        <a:buChar char="»"/>
        <a:defRPr sz="2000">
          <a:solidFill>
            <a:srgbClr val="616365"/>
          </a:solidFill>
          <a:latin typeface="+mn-lt"/>
        </a:defRPr>
      </a:lvl5pPr>
      <a:lvl6pPr marL="2514600" indent="-228600" algn="l" rtl="0" fontAlgn="base">
        <a:spcBef>
          <a:spcPct val="20000"/>
        </a:spcBef>
        <a:spcAft>
          <a:spcPct val="0"/>
        </a:spcAft>
        <a:buChar char="»"/>
        <a:defRPr sz="2000">
          <a:solidFill>
            <a:srgbClr val="616365"/>
          </a:solidFill>
          <a:latin typeface="+mn-lt"/>
        </a:defRPr>
      </a:lvl6pPr>
      <a:lvl7pPr marL="2971800" indent="-228600" algn="l" rtl="0" fontAlgn="base">
        <a:spcBef>
          <a:spcPct val="20000"/>
        </a:spcBef>
        <a:spcAft>
          <a:spcPct val="0"/>
        </a:spcAft>
        <a:buChar char="»"/>
        <a:defRPr sz="2000">
          <a:solidFill>
            <a:srgbClr val="616365"/>
          </a:solidFill>
          <a:latin typeface="+mn-lt"/>
        </a:defRPr>
      </a:lvl7pPr>
      <a:lvl8pPr marL="3429000" indent="-228600" algn="l" rtl="0" fontAlgn="base">
        <a:spcBef>
          <a:spcPct val="20000"/>
        </a:spcBef>
        <a:spcAft>
          <a:spcPct val="0"/>
        </a:spcAft>
        <a:buChar char="»"/>
        <a:defRPr sz="2000">
          <a:solidFill>
            <a:srgbClr val="616365"/>
          </a:solidFill>
          <a:latin typeface="+mn-lt"/>
        </a:defRPr>
      </a:lvl8pPr>
      <a:lvl9pPr marL="3886200" indent="-228600" algn="l" rtl="0" fontAlgn="base">
        <a:spcBef>
          <a:spcPct val="20000"/>
        </a:spcBef>
        <a:spcAft>
          <a:spcPct val="0"/>
        </a:spcAft>
        <a:buChar char="»"/>
        <a:defRPr sz="2000">
          <a:solidFill>
            <a:srgbClr val="61636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2400" y="2743200"/>
            <a:ext cx="8686800" cy="1470025"/>
          </a:xfrm>
          <a:noFill/>
        </p:spPr>
        <p:txBody>
          <a:bodyPr/>
          <a:lstStyle/>
          <a:p>
            <a:pPr algn="ctr"/>
            <a:r>
              <a:rPr lang="en-CA" sz="2800" dirty="0">
                <a:solidFill>
                  <a:schemeClr val="tx1"/>
                </a:solidFill>
                <a:latin typeface="Calibri" panose="020F0502020204030204" pitchFamily="34" charset="0"/>
              </a:rPr>
              <a:t>Southern Ontario Obstetrical Network (SOON) Dashboard</a:t>
            </a:r>
            <a:endParaRPr lang="en-CA" sz="2800" dirty="0">
              <a:solidFill>
                <a:schemeClr val="tx1"/>
              </a:solidFill>
            </a:endParaRPr>
          </a:p>
        </p:txBody>
      </p:sp>
      <p:sp>
        <p:nvSpPr>
          <p:cNvPr id="5123" name="Rectangle 3"/>
          <p:cNvSpPr>
            <a:spLocks noGrp="1" noChangeArrowheads="1"/>
          </p:cNvSpPr>
          <p:nvPr>
            <p:ph type="subTitle" idx="1"/>
          </p:nvPr>
        </p:nvSpPr>
        <p:spPr>
          <a:xfrm>
            <a:off x="4191000" y="4953000"/>
            <a:ext cx="4724400" cy="1752600"/>
          </a:xfrm>
          <a:noFill/>
        </p:spPr>
        <p:txBody>
          <a:bodyPr/>
          <a:lstStyle/>
          <a:p>
            <a:pPr eaLnBrk="1" hangingPunct="1"/>
            <a:r>
              <a:rPr lang="en-US" altLang="en-US" dirty="0">
                <a:solidFill>
                  <a:schemeClr val="tx1"/>
                </a:solidFill>
                <a:latin typeface="Calibri" panose="020F0502020204030204" pitchFamily="34" charset="0"/>
              </a:rPr>
              <a:t>October 2019</a:t>
            </a:r>
          </a:p>
        </p:txBody>
      </p:sp>
    </p:spTree>
    <p:extLst>
      <p:ext uri="{BB962C8B-B14F-4D97-AF65-F5344CB8AC3E}">
        <p14:creationId xmlns:p14="http://schemas.microsoft.com/office/powerpoint/2010/main" val="1452920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2: Rate of Cesarean Section at 2</a:t>
            </a:r>
            <a:r>
              <a:rPr lang="en-CA" sz="3000" b="1" kern="0" baseline="30000" dirty="0">
                <a:solidFill>
                  <a:srgbClr val="F3740B"/>
                </a:solidFill>
                <a:latin typeface="Calibri" panose="020F0502020204030204" pitchFamily="34" charset="0"/>
              </a:rPr>
              <a:t>nd</a:t>
            </a:r>
            <a:r>
              <a:rPr lang="en-CA" sz="3000" b="1" kern="0" dirty="0">
                <a:solidFill>
                  <a:srgbClr val="F3740B"/>
                </a:solidFill>
                <a:latin typeface="Calibri" panose="020F0502020204030204" pitchFamily="34" charset="0"/>
              </a:rPr>
              <a:t> Stage</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172200"/>
            <a:ext cx="6324600" cy="553998"/>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women who had a cesarean section at 2nd stage of labour and full dilation, expressed as a percentage of all live deliveries at ≥ 34 weeks' gestational age in Ontario, by SOON hospital. </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4285373500"/>
              </p:ext>
            </p:extLst>
          </p:nvPr>
        </p:nvGraphicFramePr>
        <p:xfrm>
          <a:off x="685800" y="1981200"/>
          <a:ext cx="76962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5713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2: Rate of Cesarean Section at 2</a:t>
            </a:r>
            <a:r>
              <a:rPr lang="en-CA" sz="3000" b="1" kern="0" baseline="30000" dirty="0">
                <a:solidFill>
                  <a:srgbClr val="F3740B"/>
                </a:solidFill>
                <a:latin typeface="Calibri" panose="020F0502020204030204" pitchFamily="34" charset="0"/>
              </a:rPr>
              <a:t>nd</a:t>
            </a:r>
            <a:r>
              <a:rPr lang="en-CA" sz="3000" b="1" kern="0" dirty="0">
                <a:solidFill>
                  <a:srgbClr val="F3740B"/>
                </a:solidFill>
                <a:latin typeface="Calibri" panose="020F0502020204030204" pitchFamily="34" charset="0"/>
              </a:rPr>
              <a:t> Stage</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a:t>
            </a:r>
            <a:r>
              <a:rPr lang="en-CA" sz="2400" kern="0" dirty="0" err="1">
                <a:solidFill>
                  <a:schemeClr val="bg2"/>
                </a:solidFill>
                <a:latin typeface="Calibri" panose="020F0502020204030204" pitchFamily="34" charset="0"/>
              </a:rPr>
              <a:t>IIa</a:t>
            </a:r>
            <a:r>
              <a:rPr lang="en-CA" sz="2400" kern="0" dirty="0">
                <a:solidFill>
                  <a:schemeClr val="bg2"/>
                </a:solidFill>
                <a:latin typeface="Calibri" panose="020F0502020204030204" pitchFamily="34" charset="0"/>
              </a:rPr>
              <a:t>/</a:t>
            </a:r>
            <a:r>
              <a:rPr lang="en-CA" sz="2400" kern="0" dirty="0" err="1">
                <a:solidFill>
                  <a:schemeClr val="bg2"/>
                </a:solidFill>
                <a:latin typeface="Calibri" panose="020F0502020204030204" pitchFamily="34" charset="0"/>
              </a:rPr>
              <a:t>IIb</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121628"/>
            <a:ext cx="6324600" cy="707886"/>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women who had a cesarean section at 2nd stage of labour and full dilation, expressed as a percentage of all live deliveries at ≥ 34 weeks' gestational age in Ontario, by level I, </a:t>
            </a:r>
            <a:r>
              <a:rPr lang="en-US" sz="1000" dirty="0" err="1">
                <a:latin typeface="Calibri" panose="020F0502020204030204" pitchFamily="34" charset="0"/>
              </a:rPr>
              <a:t>IIa</a:t>
            </a:r>
            <a:r>
              <a:rPr lang="en-US" sz="1000" dirty="0">
                <a:latin typeface="Calibri" panose="020F0502020204030204" pitchFamily="34" charset="0"/>
              </a:rPr>
              <a:t>, </a:t>
            </a:r>
            <a:r>
              <a:rPr lang="en-US" sz="1000" dirty="0" err="1">
                <a:latin typeface="Calibri" panose="020F0502020204030204" pitchFamily="34" charset="0"/>
              </a:rPr>
              <a:t>IIb</a:t>
            </a:r>
            <a:r>
              <a:rPr lang="en-US" sz="1000" dirty="0">
                <a:latin typeface="Calibri" panose="020F0502020204030204" pitchFamily="34" charset="0"/>
              </a:rPr>
              <a:t> SOON hospital and fiscal year. </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693872741"/>
              </p:ext>
            </p:extLst>
          </p:nvPr>
        </p:nvGraphicFramePr>
        <p:xfrm>
          <a:off x="571500" y="2590800"/>
          <a:ext cx="8001000" cy="312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700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2: Rate of Cesarean Section at 2</a:t>
            </a:r>
            <a:r>
              <a:rPr lang="en-CA" sz="3000" b="1" kern="0" baseline="30000" dirty="0">
                <a:solidFill>
                  <a:srgbClr val="F3740B"/>
                </a:solidFill>
                <a:latin typeface="Calibri" panose="020F0502020204030204" pitchFamily="34" charset="0"/>
              </a:rPr>
              <a:t>nd</a:t>
            </a:r>
            <a:r>
              <a:rPr lang="en-CA" sz="3000" b="1" kern="0" dirty="0">
                <a:solidFill>
                  <a:srgbClr val="F3740B"/>
                </a:solidFill>
                <a:latin typeface="Calibri" panose="020F0502020204030204" pitchFamily="34" charset="0"/>
              </a:rPr>
              <a:t> Stage</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a:t>
            </a:r>
            <a:r>
              <a:rPr lang="en-CA" sz="2400" kern="0" dirty="0" err="1">
                <a:solidFill>
                  <a:schemeClr val="bg2"/>
                </a:solidFill>
                <a:latin typeface="Calibri" panose="020F0502020204030204" pitchFamily="34" charset="0"/>
              </a:rPr>
              <a:t>IIc</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121628"/>
            <a:ext cx="6324600" cy="707886"/>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women who had a cesarean section at 2nd stage of labour and full dilation, expressed as a percentage of all live deliveries at ≥ 34 weeks' gestational age in Ontario, by level </a:t>
            </a:r>
            <a:r>
              <a:rPr lang="en-US" sz="1000" dirty="0" err="1">
                <a:latin typeface="Calibri" panose="020F0502020204030204" pitchFamily="34" charset="0"/>
              </a:rPr>
              <a:t>IIc</a:t>
            </a:r>
            <a:r>
              <a:rPr lang="en-US" sz="1000" dirty="0">
                <a:latin typeface="Calibri" panose="020F0502020204030204" pitchFamily="34" charset="0"/>
              </a:rPr>
              <a:t> SOON hospital and fiscal year. </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089628663"/>
              </p:ext>
            </p:extLst>
          </p:nvPr>
        </p:nvGraphicFramePr>
        <p:xfrm>
          <a:off x="762000" y="2286000"/>
          <a:ext cx="7620000"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6583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2: Rate of Cesarean Section at 2</a:t>
            </a:r>
            <a:r>
              <a:rPr lang="en-CA" sz="3000" b="1" kern="0" baseline="30000" dirty="0">
                <a:solidFill>
                  <a:srgbClr val="F3740B"/>
                </a:solidFill>
                <a:latin typeface="Calibri" panose="020F0502020204030204" pitchFamily="34" charset="0"/>
              </a:rPr>
              <a:t>nd</a:t>
            </a:r>
            <a:r>
              <a:rPr lang="en-CA" sz="3000" b="1" kern="0" dirty="0">
                <a:solidFill>
                  <a:srgbClr val="F3740B"/>
                </a:solidFill>
                <a:latin typeface="Calibri" panose="020F0502020204030204" pitchFamily="34" charset="0"/>
              </a:rPr>
              <a:t> Stage</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III,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121628"/>
            <a:ext cx="6324600" cy="707886"/>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women who had a cesarean section at 2nd stage of labour and full dilation, expressed as a percentage of all live deliveries at ≥ 34 weeks' gestational age in Ontario, by level III SOON hospital and fiscal year. </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34011644"/>
              </p:ext>
            </p:extLst>
          </p:nvPr>
        </p:nvGraphicFramePr>
        <p:xfrm>
          <a:off x="685800" y="2667000"/>
          <a:ext cx="7772400" cy="297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2512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3: Rate of Postpartum Hemorrhage (PPH)</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248400"/>
            <a:ext cx="6324600" cy="553998"/>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women who had a PPH as a complication, expressed as a percentage of all live deliveries at ≥ 24 weeks' gestational age in Ontario, by SOON hospital. </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957299002"/>
              </p:ext>
            </p:extLst>
          </p:nvPr>
        </p:nvGraphicFramePr>
        <p:xfrm>
          <a:off x="457200" y="2209800"/>
          <a:ext cx="78486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502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3: Rate of Postpartum Hemorrhage (PPH)</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a:t>
            </a:r>
            <a:r>
              <a:rPr lang="en-CA" sz="2400" kern="0" dirty="0" err="1">
                <a:solidFill>
                  <a:schemeClr val="bg2"/>
                </a:solidFill>
                <a:latin typeface="Calibri" panose="020F0502020204030204" pitchFamily="34" charset="0"/>
              </a:rPr>
              <a:t>IIa</a:t>
            </a:r>
            <a:r>
              <a:rPr lang="en-CA" sz="2400" kern="0" dirty="0">
                <a:solidFill>
                  <a:schemeClr val="bg2"/>
                </a:solidFill>
                <a:latin typeface="Calibri" panose="020F0502020204030204" pitchFamily="34" charset="0"/>
              </a:rPr>
              <a:t>/</a:t>
            </a:r>
            <a:r>
              <a:rPr lang="en-CA" sz="2400" kern="0" dirty="0" err="1">
                <a:solidFill>
                  <a:schemeClr val="bg2"/>
                </a:solidFill>
                <a:latin typeface="Calibri" panose="020F0502020204030204" pitchFamily="34" charset="0"/>
              </a:rPr>
              <a:t>IIb</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248400"/>
            <a:ext cx="6324600" cy="553998"/>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women who had a PPH as a complication, expressed as a percentage of all live deliveries at ≥ 24 weeks' gestational age in Ontario, by level I, </a:t>
            </a:r>
            <a:r>
              <a:rPr lang="en-US" sz="1000" dirty="0" err="1">
                <a:latin typeface="Calibri" panose="020F0502020204030204" pitchFamily="34" charset="0"/>
              </a:rPr>
              <a:t>IIa</a:t>
            </a:r>
            <a:r>
              <a:rPr lang="en-US" sz="1000" dirty="0">
                <a:latin typeface="Calibri" panose="020F0502020204030204" pitchFamily="34" charset="0"/>
              </a:rPr>
              <a:t>, </a:t>
            </a:r>
            <a:r>
              <a:rPr lang="en-US" sz="1000" dirty="0" err="1">
                <a:latin typeface="Calibri" panose="020F0502020204030204" pitchFamily="34" charset="0"/>
              </a:rPr>
              <a:t>IIb</a:t>
            </a:r>
            <a:r>
              <a:rPr lang="en-US" sz="1000" dirty="0">
                <a:latin typeface="Calibri" panose="020F0502020204030204" pitchFamily="34" charset="0"/>
              </a:rPr>
              <a:t> SOON hospital and fiscal year. </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808607877"/>
              </p:ext>
            </p:extLst>
          </p:nvPr>
        </p:nvGraphicFramePr>
        <p:xfrm>
          <a:off x="876300" y="2286000"/>
          <a:ext cx="7696200"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0303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3: Rate of Postpartum Hemorrhage (PPH)</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a:t>
            </a:r>
            <a:r>
              <a:rPr lang="en-CA" sz="2400" kern="0" dirty="0" err="1">
                <a:solidFill>
                  <a:schemeClr val="bg2"/>
                </a:solidFill>
                <a:latin typeface="Calibri" panose="020F0502020204030204" pitchFamily="34" charset="0"/>
              </a:rPr>
              <a:t>IIc</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248400"/>
            <a:ext cx="6324600" cy="553998"/>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women who had a PPH as a complication, expressed as a percentage of all live deliveries at ≥ 24 weeks' gestational age in Ontario, by level </a:t>
            </a:r>
            <a:r>
              <a:rPr lang="en-US" sz="1000" dirty="0" err="1">
                <a:latin typeface="Calibri" panose="020F0502020204030204" pitchFamily="34" charset="0"/>
              </a:rPr>
              <a:t>IIc</a:t>
            </a:r>
            <a:r>
              <a:rPr lang="en-US" sz="1000" dirty="0">
                <a:latin typeface="Calibri" panose="020F0502020204030204" pitchFamily="34" charset="0"/>
              </a:rPr>
              <a:t> SOON hospital and fiscal year. </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608756710"/>
              </p:ext>
            </p:extLst>
          </p:nvPr>
        </p:nvGraphicFramePr>
        <p:xfrm>
          <a:off x="723900" y="2362200"/>
          <a:ext cx="8001000"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2661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3: Rate of Postpartum Hemorrhage (PPH)</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III,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248400"/>
            <a:ext cx="6324600" cy="553998"/>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women who had a PPH as a complication, expressed as a percentage of all live deliveries at ≥ 24 weeks' gestational age in Ontario, by level III SOON hospital and fiscal year. </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852015414"/>
              </p:ext>
            </p:extLst>
          </p:nvPr>
        </p:nvGraphicFramePr>
        <p:xfrm>
          <a:off x="1219200" y="2057400"/>
          <a:ext cx="70104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2499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4: Rate of Cesarean Section in Low-Risk </a:t>
            </a:r>
            <a:r>
              <a:rPr lang="en-US" sz="3000" b="1" kern="0" dirty="0">
                <a:solidFill>
                  <a:srgbClr val="F3740B"/>
                </a:solidFill>
                <a:latin typeface="Calibri" panose="020F0502020204030204" pitchFamily="34" charset="0"/>
              </a:rPr>
              <a:t>Nulliparous</a:t>
            </a:r>
            <a:r>
              <a:rPr lang="en-CA" sz="3000" b="1" kern="0" dirty="0">
                <a:solidFill>
                  <a:srgbClr val="F3740B"/>
                </a:solidFill>
                <a:latin typeface="Calibri" panose="020F0502020204030204" pitchFamily="34" charset="0"/>
              </a:rPr>
              <a:t> Women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957754"/>
            <a:ext cx="6324600" cy="553998"/>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2018/2019</a:t>
            </a:r>
          </a:p>
          <a:p>
            <a:r>
              <a:rPr lang="en-CA" sz="1000" b="1" i="1" dirty="0">
                <a:latin typeface="Calibri" panose="020F0502020204030204" pitchFamily="34" charset="0"/>
                <a:cs typeface="Calibri" panose="020F0502020204030204" pitchFamily="34" charset="0"/>
              </a:rPr>
              <a:t>Definition of Indicator: </a:t>
            </a:r>
            <a:r>
              <a:rPr lang="en-US" sz="1000" b="1" i="1" dirty="0">
                <a:latin typeface="Calibri" panose="020F0502020204030204" pitchFamily="34" charset="0"/>
                <a:cs typeface="Calibri" panose="020F0502020204030204" pitchFamily="34" charset="0"/>
              </a:rPr>
              <a:t>The rate of cesarean section, expressed as a percentage of all low risk pregnancies in Ontario, by SOON hospital. </a:t>
            </a:r>
            <a:endParaRPr lang="en-CA" sz="1000" b="1" i="1" dirty="0">
              <a:latin typeface="Calibri" panose="020F0502020204030204" pitchFamily="34" charset="0"/>
              <a:cs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15265817"/>
              </p:ext>
            </p:extLst>
          </p:nvPr>
        </p:nvGraphicFramePr>
        <p:xfrm>
          <a:off x="457200" y="2057400"/>
          <a:ext cx="73914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4173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4: Rate of Cesarean Section in Low-Risk </a:t>
            </a:r>
            <a:r>
              <a:rPr lang="en-US" sz="3000" b="1" kern="0" dirty="0">
                <a:solidFill>
                  <a:srgbClr val="F3740B"/>
                </a:solidFill>
                <a:latin typeface="Calibri" panose="020F0502020204030204" pitchFamily="34" charset="0"/>
              </a:rPr>
              <a:t>Nulliparous</a:t>
            </a:r>
            <a:r>
              <a:rPr lang="en-CA" sz="3000" b="1" kern="0" dirty="0">
                <a:solidFill>
                  <a:srgbClr val="F3740B"/>
                </a:solidFill>
                <a:latin typeface="Calibri" panose="020F0502020204030204" pitchFamily="34" charset="0"/>
              </a:rPr>
              <a:t> Women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I/IIa/IIb,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957754"/>
            <a:ext cx="6324600" cy="553998"/>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i="1" dirty="0">
                <a:latin typeface="Calibri" panose="020F0502020204030204" pitchFamily="34" charset="0"/>
                <a:cs typeface="Calibri" panose="020F0502020204030204" pitchFamily="34" charset="0"/>
              </a:rPr>
              <a:t>Definition of Indicator: </a:t>
            </a:r>
            <a:r>
              <a:rPr lang="en-US" sz="1000" b="1" i="1" dirty="0">
                <a:latin typeface="Calibri" panose="020F0502020204030204" pitchFamily="34" charset="0"/>
                <a:cs typeface="Calibri" panose="020F0502020204030204" pitchFamily="34" charset="0"/>
              </a:rPr>
              <a:t>The rate of cesarean section, expressed as a percentage of all low risk pregnancies in Ontario, by SOON hospital. </a:t>
            </a:r>
            <a:endParaRPr lang="en-CA" sz="1000" b="1" i="1" dirty="0">
              <a:latin typeface="Calibri" panose="020F0502020204030204" pitchFamily="34" charset="0"/>
              <a:cs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842151247"/>
              </p:ext>
            </p:extLst>
          </p:nvPr>
        </p:nvGraphicFramePr>
        <p:xfrm>
          <a:off x="1219200" y="1828800"/>
          <a:ext cx="70104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428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Calibri" panose="020F0502020204030204" pitchFamily="34" charset="0"/>
              </a:rPr>
              <a:t>Disclaimer</a:t>
            </a:r>
          </a:p>
        </p:txBody>
      </p:sp>
      <p:sp>
        <p:nvSpPr>
          <p:cNvPr id="3" name="Content Placeholder 2"/>
          <p:cNvSpPr>
            <a:spLocks noGrp="1"/>
          </p:cNvSpPr>
          <p:nvPr>
            <p:ph idx="1"/>
          </p:nvPr>
        </p:nvSpPr>
        <p:spPr/>
        <p:txBody>
          <a:bodyPr/>
          <a:lstStyle/>
          <a:p>
            <a:pPr lvl="1"/>
            <a:r>
              <a:rPr lang="en-US" sz="1500" dirty="0">
                <a:solidFill>
                  <a:schemeClr val="tx1"/>
                </a:solidFill>
                <a:latin typeface="Calibri" panose="020F0502020204030204" pitchFamily="34" charset="0"/>
              </a:rPr>
              <a:t>Although significant effort has been made to ensure the accuracy of the information presented in this report, neither the authors nor BORN Ontario nor any other parties make any representation or warranties as to the accuracy, reliability or completeness of the information contained herein.</a:t>
            </a:r>
          </a:p>
          <a:p>
            <a:pPr lvl="1"/>
            <a:r>
              <a:rPr lang="en-US" sz="1500" dirty="0">
                <a:solidFill>
                  <a:schemeClr val="tx1"/>
                </a:solidFill>
                <a:latin typeface="Calibri" panose="020F0502020204030204" pitchFamily="34" charset="0"/>
              </a:rPr>
              <a:t>Please refer to notes for detailed information on inclusion/exclusion criteria.</a:t>
            </a:r>
          </a:p>
          <a:p>
            <a:pPr lvl="1"/>
            <a:r>
              <a:rPr lang="en-US" sz="1500" dirty="0">
                <a:solidFill>
                  <a:schemeClr val="tx1"/>
                </a:solidFill>
                <a:latin typeface="Calibri" panose="020F0502020204030204" pitchFamily="34" charset="0"/>
              </a:rPr>
              <a:t>‘Not acknowledged’ means records are either entered or not in the BORN Information System (BIS) but they weren’t validated and acknowledged as final and are therefore not available for release. Hospitals acknowledge records on a monthly basis.</a:t>
            </a:r>
          </a:p>
          <a:p>
            <a:pPr lvl="1"/>
            <a:r>
              <a:rPr lang="en-US" sz="1500" dirty="0">
                <a:solidFill>
                  <a:schemeClr val="tx1"/>
                </a:solidFill>
                <a:latin typeface="Calibri" panose="020F0502020204030204" pitchFamily="34" charset="0"/>
              </a:rPr>
              <a:t>Hospital 16 doesn’t have acknowledgement for November 2016. This quarter should be interpreted with caution. Hospitals 14 and 21 don't have acknowledgement for fiscal year 2018-2019 and therefore have been removed from analysis.</a:t>
            </a:r>
          </a:p>
          <a:p>
            <a:pPr lvl="1"/>
            <a:r>
              <a:rPr lang="en-US" sz="1500" dirty="0">
                <a:solidFill>
                  <a:schemeClr val="tx1"/>
                </a:solidFill>
                <a:latin typeface="Calibri" panose="020F0502020204030204" pitchFamily="34" charset="0"/>
              </a:rPr>
              <a:t>If a value is ‘0’, it indicates that no records were in the denominator and/or numerator.</a:t>
            </a:r>
          </a:p>
          <a:p>
            <a:pPr lvl="1"/>
            <a:r>
              <a:rPr lang="en-US" sz="1500" dirty="0">
                <a:solidFill>
                  <a:schemeClr val="tx1"/>
                </a:solidFill>
                <a:latin typeface="Calibri" panose="020F0502020204030204" pitchFamily="34" charset="0"/>
              </a:rPr>
              <a:t>This analysis extracted data from the open sets of the BIS, therefore the numbers may be slightly different from previous runs.</a:t>
            </a:r>
          </a:p>
          <a:p>
            <a:pPr lvl="1"/>
            <a:r>
              <a:rPr lang="en-US" sz="1500" dirty="0">
                <a:solidFill>
                  <a:schemeClr val="tx1"/>
                </a:solidFill>
                <a:latin typeface="Calibri" panose="020F0502020204030204" pitchFamily="34" charset="0"/>
              </a:rPr>
              <a:t>Data was extracted from the BORN Information System (BIS) on October 9, 2019</a:t>
            </a:r>
          </a:p>
          <a:p>
            <a:pPr lvl="1"/>
            <a:r>
              <a:rPr lang="en-US" sz="1500" dirty="0">
                <a:solidFill>
                  <a:schemeClr val="tx1"/>
                </a:solidFill>
                <a:latin typeface="Calibri" panose="020F0502020204030204" pitchFamily="34" charset="0"/>
              </a:rPr>
              <a:t>We included based on current level of care – some hospitals did change level of care over the time period presented. </a:t>
            </a:r>
          </a:p>
        </p:txBody>
      </p:sp>
    </p:spTree>
    <p:extLst>
      <p:ext uri="{BB962C8B-B14F-4D97-AF65-F5344CB8AC3E}">
        <p14:creationId xmlns:p14="http://schemas.microsoft.com/office/powerpoint/2010/main" val="4074957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4: Rate of Cesarean Section in Low-Risk </a:t>
            </a:r>
            <a:r>
              <a:rPr lang="en-US" sz="3000" b="1" kern="0" dirty="0">
                <a:solidFill>
                  <a:srgbClr val="F3740B"/>
                </a:solidFill>
                <a:latin typeface="Calibri" panose="020F0502020204030204" pitchFamily="34" charset="0"/>
              </a:rPr>
              <a:t>Nulliparous</a:t>
            </a:r>
            <a:r>
              <a:rPr lang="en-CA" sz="3000" b="1" kern="0" dirty="0">
                <a:solidFill>
                  <a:srgbClr val="F3740B"/>
                </a:solidFill>
                <a:latin typeface="Calibri" panose="020F0502020204030204" pitchFamily="34" charset="0"/>
              </a:rPr>
              <a:t> Women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IIc,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957754"/>
            <a:ext cx="6324600" cy="553998"/>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i="1" dirty="0">
                <a:latin typeface="Calibri" panose="020F0502020204030204" pitchFamily="34" charset="0"/>
                <a:cs typeface="Calibri" panose="020F0502020204030204" pitchFamily="34" charset="0"/>
              </a:rPr>
              <a:t>Definition of Indicator: </a:t>
            </a:r>
            <a:r>
              <a:rPr lang="en-US" sz="1000" b="1" i="1" dirty="0">
                <a:latin typeface="Calibri" panose="020F0502020204030204" pitchFamily="34" charset="0"/>
                <a:cs typeface="Calibri" panose="020F0502020204030204" pitchFamily="34" charset="0"/>
              </a:rPr>
              <a:t>The rate of cesarean section, expressed as a percentage of all low risk pregnancies in Ontario, by SOON hospital. </a:t>
            </a:r>
            <a:endParaRPr lang="en-CA" sz="1000" b="1" i="1" dirty="0">
              <a:latin typeface="Calibri" panose="020F0502020204030204" pitchFamily="34" charset="0"/>
              <a:cs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4181950963"/>
              </p:ext>
            </p:extLst>
          </p:nvPr>
        </p:nvGraphicFramePr>
        <p:xfrm>
          <a:off x="1143000" y="1981200"/>
          <a:ext cx="71628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3716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4: Rate of Cesarean Section in Low-Risk </a:t>
            </a:r>
            <a:r>
              <a:rPr lang="en-US" sz="3000" b="1" kern="0" dirty="0">
                <a:solidFill>
                  <a:srgbClr val="F3740B"/>
                </a:solidFill>
                <a:latin typeface="Calibri" panose="020F0502020204030204" pitchFamily="34" charset="0"/>
              </a:rPr>
              <a:t>Nulliparous</a:t>
            </a:r>
            <a:r>
              <a:rPr lang="en-CA" sz="3000" b="1" kern="0" dirty="0">
                <a:solidFill>
                  <a:srgbClr val="F3740B"/>
                </a:solidFill>
                <a:latin typeface="Calibri" panose="020F0502020204030204" pitchFamily="34" charset="0"/>
              </a:rPr>
              <a:t> Women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III,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957754"/>
            <a:ext cx="6324600" cy="553998"/>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i="1" dirty="0">
                <a:latin typeface="Calibri" panose="020F0502020204030204" pitchFamily="34" charset="0"/>
                <a:cs typeface="Calibri" panose="020F0502020204030204" pitchFamily="34" charset="0"/>
              </a:rPr>
              <a:t>Definition of Indicator: </a:t>
            </a:r>
            <a:r>
              <a:rPr lang="en-US" sz="1000" b="1" i="1" dirty="0">
                <a:latin typeface="Calibri" panose="020F0502020204030204" pitchFamily="34" charset="0"/>
                <a:cs typeface="Calibri" panose="020F0502020204030204" pitchFamily="34" charset="0"/>
              </a:rPr>
              <a:t>The rate of cesarean section, expressed as a percentage of all low risk pregnancies in Ontario, by SOON hospital. </a:t>
            </a:r>
            <a:endParaRPr lang="en-CA" sz="1000" b="1" i="1" dirty="0">
              <a:latin typeface="Calibri" panose="020F0502020204030204" pitchFamily="34" charset="0"/>
              <a:cs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774394097"/>
              </p:ext>
            </p:extLst>
          </p:nvPr>
        </p:nvGraphicFramePr>
        <p:xfrm>
          <a:off x="1143000" y="1905000"/>
          <a:ext cx="71628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9810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2800" b="1" kern="0" dirty="0">
                <a:solidFill>
                  <a:srgbClr val="F3740B"/>
                </a:solidFill>
                <a:latin typeface="Calibri" panose="020F0502020204030204" pitchFamily="34" charset="0"/>
              </a:rPr>
              <a:t>Indicator 5: </a:t>
            </a:r>
            <a:r>
              <a:rPr lang="en-US" sz="2800" b="1" kern="0" dirty="0">
                <a:solidFill>
                  <a:srgbClr val="F3740B"/>
                </a:solidFill>
                <a:latin typeface="Calibri" panose="020F0502020204030204" pitchFamily="34" charset="0"/>
              </a:rPr>
              <a:t>Rate of women eligible for vaginal birth after cesarean (VBAC) </a:t>
            </a:r>
          </a:p>
          <a:p>
            <a:r>
              <a:rPr lang="en-CA" sz="2400" kern="0" dirty="0">
                <a:solidFill>
                  <a:schemeClr val="bg2"/>
                </a:solidFill>
                <a:latin typeface="Calibri" panose="020F0502020204030204" pitchFamily="34" charset="0"/>
              </a:rPr>
              <a:t>(SOON,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150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2018/2019</a:t>
            </a:r>
          </a:p>
          <a:p>
            <a:r>
              <a:rPr lang="en-CA" sz="1000" b="1" dirty="0">
                <a:latin typeface="Calibri" panose="020F0502020204030204" pitchFamily="34" charset="0"/>
              </a:rPr>
              <a:t>Definition of Indicator: </a:t>
            </a:r>
            <a:r>
              <a:rPr lang="en-US" sz="1000" dirty="0">
                <a:latin typeface="Calibri" panose="020F0502020204030204" pitchFamily="34" charset="0"/>
              </a:rPr>
              <a:t>Rate of women eligible for VBAC, expressed as a percentage of women who had a live birth, with 1 previous cesarean section, by SOON hospital. SOGC guidelines were used to determine eligibility.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1934540986"/>
              </p:ext>
            </p:extLst>
          </p:nvPr>
        </p:nvGraphicFramePr>
        <p:xfrm>
          <a:off x="381000" y="2438400"/>
          <a:ext cx="7924800" cy="30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5830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2800" b="1" kern="0" dirty="0">
                <a:solidFill>
                  <a:srgbClr val="F3740B"/>
                </a:solidFill>
                <a:latin typeface="Calibri" panose="020F0502020204030204" pitchFamily="34" charset="0"/>
              </a:rPr>
              <a:t>Indicator 5: </a:t>
            </a:r>
            <a:r>
              <a:rPr lang="en-US" sz="2800" b="1" kern="0" dirty="0">
                <a:solidFill>
                  <a:srgbClr val="F3740B"/>
                </a:solidFill>
                <a:latin typeface="Calibri" panose="020F0502020204030204" pitchFamily="34" charset="0"/>
              </a:rPr>
              <a:t>Rate of women eligible for vaginal birth after cesarean (VBAC) </a:t>
            </a:r>
          </a:p>
          <a:p>
            <a:r>
              <a:rPr lang="en-CA" sz="2400" kern="0" dirty="0">
                <a:solidFill>
                  <a:schemeClr val="bg2"/>
                </a:solidFill>
                <a:latin typeface="Calibri" panose="020F0502020204030204" pitchFamily="34" charset="0"/>
              </a:rPr>
              <a:t>(SOON level I/</a:t>
            </a:r>
            <a:r>
              <a:rPr lang="en-CA" sz="2400" kern="0" dirty="0" err="1">
                <a:solidFill>
                  <a:schemeClr val="bg2"/>
                </a:solidFill>
                <a:latin typeface="Calibri" panose="020F0502020204030204" pitchFamily="34" charset="0"/>
              </a:rPr>
              <a:t>IIa</a:t>
            </a:r>
            <a:r>
              <a:rPr lang="en-CA" sz="2400" kern="0" dirty="0">
                <a:solidFill>
                  <a:schemeClr val="bg2"/>
                </a:solidFill>
                <a:latin typeface="Calibri" panose="020F0502020204030204" pitchFamily="34" charset="0"/>
              </a:rPr>
              <a:t>/</a:t>
            </a:r>
            <a:r>
              <a:rPr lang="en-CA" sz="2400" kern="0" dirty="0" err="1">
                <a:solidFill>
                  <a:schemeClr val="bg2"/>
                </a:solidFill>
                <a:latin typeface="Calibri" panose="020F0502020204030204" pitchFamily="34" charset="0"/>
              </a:rPr>
              <a:t>IIb</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Rate of women eligible for VBAC, expressed as a percentage of women who had a live birth, with 1 previous cesarean section, by level I, </a:t>
            </a:r>
            <a:r>
              <a:rPr lang="en-US" sz="1000" dirty="0" err="1">
                <a:latin typeface="Calibri" panose="020F0502020204030204" pitchFamily="34" charset="0"/>
              </a:rPr>
              <a:t>IIa</a:t>
            </a:r>
            <a:r>
              <a:rPr lang="en-US" sz="1000" dirty="0">
                <a:latin typeface="Calibri" panose="020F0502020204030204" pitchFamily="34" charset="0"/>
              </a:rPr>
              <a:t>, </a:t>
            </a:r>
            <a:r>
              <a:rPr lang="en-US" sz="1000" dirty="0" err="1">
                <a:latin typeface="Calibri" panose="020F0502020204030204" pitchFamily="34" charset="0"/>
              </a:rPr>
              <a:t>IIb</a:t>
            </a:r>
            <a:r>
              <a:rPr lang="en-US" sz="1000" dirty="0">
                <a:latin typeface="Calibri" panose="020F0502020204030204" pitchFamily="34" charset="0"/>
              </a:rPr>
              <a:t> SOON hospital and fiscal year. SOGC guidelines were used to determine eligibility.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43285656"/>
              </p:ext>
            </p:extLst>
          </p:nvPr>
        </p:nvGraphicFramePr>
        <p:xfrm>
          <a:off x="800100" y="2057400"/>
          <a:ext cx="7848600"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5248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sz="4000" b="1" kern="0" dirty="0">
                <a:solidFill>
                  <a:srgbClr val="F3740B"/>
                </a:solidFill>
                <a:latin typeface="Calibri" panose="020F0502020204030204" pitchFamily="34" charset="0"/>
              </a:rPr>
            </a:br>
            <a:r>
              <a:rPr lang="en-CA" sz="2800" b="1" kern="0" dirty="0">
                <a:solidFill>
                  <a:srgbClr val="F3740B"/>
                </a:solidFill>
                <a:latin typeface="Calibri" panose="020F0502020204030204" pitchFamily="34" charset="0"/>
              </a:rPr>
              <a:t>Indicator 5: </a:t>
            </a:r>
            <a:r>
              <a:rPr lang="en-US" sz="2800" b="1" kern="0" dirty="0">
                <a:solidFill>
                  <a:srgbClr val="F3740B"/>
                </a:solidFill>
                <a:latin typeface="Calibri" panose="020F0502020204030204" pitchFamily="34" charset="0"/>
              </a:rPr>
              <a:t>Rate of women eligible for vaginal birth after cesarean (VBAC) </a:t>
            </a:r>
          </a:p>
          <a:p>
            <a:r>
              <a:rPr lang="en-CA" sz="2400" kern="0" dirty="0">
                <a:solidFill>
                  <a:schemeClr val="bg2"/>
                </a:solidFill>
                <a:latin typeface="Calibri" panose="020F0502020204030204" pitchFamily="34" charset="0"/>
              </a:rPr>
              <a:t>(SOON level </a:t>
            </a:r>
            <a:r>
              <a:rPr lang="en-CA" sz="2400" kern="0" dirty="0" err="1">
                <a:solidFill>
                  <a:schemeClr val="bg2"/>
                </a:solidFill>
                <a:latin typeface="Calibri" panose="020F0502020204030204" pitchFamily="34" charset="0"/>
              </a:rPr>
              <a:t>IIc</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Rate of women eligible for VBAC, expressed as a percentage of women who had a live birth, with 1 previous cesarean section, by level </a:t>
            </a:r>
            <a:r>
              <a:rPr lang="en-US" sz="1000" dirty="0" err="1">
                <a:latin typeface="Calibri" panose="020F0502020204030204" pitchFamily="34" charset="0"/>
              </a:rPr>
              <a:t>IIc</a:t>
            </a:r>
            <a:r>
              <a:rPr lang="en-US" sz="1000" dirty="0">
                <a:latin typeface="Calibri" panose="020F0502020204030204" pitchFamily="34" charset="0"/>
              </a:rPr>
              <a:t> SOON hospital and fiscal year. SOGC guidelines were used to determine eligibility. We excluded: 1) Women without previous C/S; 2) Previous uterine rupture; 3) Women who declined TOL with planned scheduled repeated C/S; 4) Women with placenta </a:t>
            </a:r>
            <a:r>
              <a:rPr lang="en-US" sz="1000" dirty="0" err="1">
                <a:latin typeface="Calibri" panose="020F0502020204030204" pitchFamily="34" charset="0"/>
              </a:rPr>
              <a:t>previa</a:t>
            </a:r>
            <a:r>
              <a:rPr lang="en-US" sz="1000" dirty="0">
                <a:latin typeface="Calibri" panose="020F0502020204030204" pitchFamily="34" charset="0"/>
              </a:rPr>
              <a:t> or </a:t>
            </a:r>
            <a:r>
              <a:rPr lang="en-US" sz="1000" dirty="0" err="1">
                <a:latin typeface="Calibri" panose="020F0502020204030204" pitchFamily="34" charset="0"/>
              </a:rPr>
              <a:t>malpresentation</a:t>
            </a:r>
            <a:r>
              <a:rPr lang="en-US" sz="1000" dirty="0">
                <a:latin typeface="Calibri" panose="020F0502020204030204" pitchFamily="34" charset="0"/>
              </a:rPr>
              <a:t>; 5) Not eligible for VBAC is clearly defined in the dataset.</a:t>
            </a:r>
            <a:endParaRPr lang="en-CA" sz="1000" dirty="0">
              <a:latin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2163342598"/>
              </p:ext>
            </p:extLst>
          </p:nvPr>
        </p:nvGraphicFramePr>
        <p:xfrm>
          <a:off x="838200" y="2133600"/>
          <a:ext cx="77724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1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sz="4000" b="1" kern="0" dirty="0">
                <a:solidFill>
                  <a:srgbClr val="F3740B"/>
                </a:solidFill>
                <a:latin typeface="Calibri" panose="020F0502020204030204" pitchFamily="34" charset="0"/>
              </a:rPr>
            </a:br>
            <a:r>
              <a:rPr lang="en-CA" sz="2800" b="1" kern="0" dirty="0">
                <a:solidFill>
                  <a:srgbClr val="F3740B"/>
                </a:solidFill>
                <a:latin typeface="Calibri" panose="020F0502020204030204" pitchFamily="34" charset="0"/>
              </a:rPr>
              <a:t>Indicator 5: </a:t>
            </a:r>
            <a:r>
              <a:rPr lang="en-US" sz="2800" b="1" kern="0" dirty="0">
                <a:solidFill>
                  <a:srgbClr val="F3740B"/>
                </a:solidFill>
                <a:latin typeface="Calibri" panose="020F0502020204030204" pitchFamily="34" charset="0"/>
              </a:rPr>
              <a:t>Rate of women eligible for vaginal birth after cesarean (VBAC) </a:t>
            </a:r>
          </a:p>
          <a:p>
            <a:r>
              <a:rPr lang="en-CA" sz="2400" kern="0" dirty="0">
                <a:solidFill>
                  <a:schemeClr val="bg2"/>
                </a:solidFill>
                <a:latin typeface="Calibri" panose="020F0502020204030204" pitchFamily="34" charset="0"/>
              </a:rPr>
              <a:t>(SOON level III,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Rate of women eligible for VBAC, expressed as a percentage of women who had a live birth, with 1 previous cesarean section, by level III SOON hospital and fiscal year. SOGC guidelines were used to determine eligibility. We excluded: 1) Women without previous C/S; 2) Previous uterine rupture; 3) Women who declined TOL with planned scheduled repeated C/S; 4) Women with placenta </a:t>
            </a:r>
            <a:r>
              <a:rPr lang="en-US" sz="1000" dirty="0" err="1">
                <a:latin typeface="Calibri" panose="020F0502020204030204" pitchFamily="34" charset="0"/>
              </a:rPr>
              <a:t>previa</a:t>
            </a:r>
            <a:r>
              <a:rPr lang="en-US" sz="1000" dirty="0">
                <a:latin typeface="Calibri" panose="020F0502020204030204" pitchFamily="34" charset="0"/>
              </a:rPr>
              <a:t> or </a:t>
            </a:r>
            <a:r>
              <a:rPr lang="en-US" sz="1000" dirty="0" err="1">
                <a:latin typeface="Calibri" panose="020F0502020204030204" pitchFamily="34" charset="0"/>
              </a:rPr>
              <a:t>malpresentation</a:t>
            </a:r>
            <a:r>
              <a:rPr lang="en-US" sz="1000" dirty="0">
                <a:latin typeface="Calibri" panose="020F0502020204030204" pitchFamily="34" charset="0"/>
              </a:rPr>
              <a:t>; 5) Not eligible for VBAC is clearly defined in the dataset.</a:t>
            </a:r>
            <a:endParaRPr lang="en-CA" sz="1000" dirty="0">
              <a:latin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447885746"/>
              </p:ext>
            </p:extLst>
          </p:nvPr>
        </p:nvGraphicFramePr>
        <p:xfrm>
          <a:off x="762000" y="2057400"/>
          <a:ext cx="77343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3210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6: Rate of Attempted VBAC in Eligible  Women with 1 Previous Cesarean Section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2018/2019</a:t>
            </a:r>
          </a:p>
          <a:p>
            <a:r>
              <a:rPr lang="en-CA" sz="1000" b="1" dirty="0">
                <a:latin typeface="Calibri" panose="020F0502020204030204" pitchFamily="34" charset="0"/>
              </a:rPr>
              <a:t>Definition of Indicator: </a:t>
            </a:r>
            <a:r>
              <a:rPr lang="en-US" sz="1000" dirty="0">
                <a:latin typeface="Calibri" panose="020F0502020204030204" pitchFamily="34" charset="0"/>
              </a:rPr>
              <a:t>Rate of attempted vaginal birth after cesarean (VBAC), expressed as a percentage of women who had a live birth, with 1 previous cesarean section and who were eligible for VBAC, by SOON hospital. SOGC guidelines were used to determine eligibility.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546428996"/>
              </p:ext>
            </p:extLst>
          </p:nvPr>
        </p:nvGraphicFramePr>
        <p:xfrm>
          <a:off x="381000" y="2133600"/>
          <a:ext cx="7543800"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8398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6: Rate of Attempted VBAC in Eligible  Women with 1 Previous Cesarean Section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a:t>
            </a:r>
            <a:r>
              <a:rPr lang="en-CA" sz="2400" kern="0" dirty="0" err="1">
                <a:solidFill>
                  <a:schemeClr val="bg2"/>
                </a:solidFill>
                <a:latin typeface="Calibri" panose="020F0502020204030204" pitchFamily="34" charset="0"/>
              </a:rPr>
              <a:t>IIa</a:t>
            </a:r>
            <a:r>
              <a:rPr lang="en-CA" sz="2400" kern="0" dirty="0">
                <a:solidFill>
                  <a:schemeClr val="bg2"/>
                </a:solidFill>
                <a:latin typeface="Calibri" panose="020F0502020204030204" pitchFamily="34" charset="0"/>
              </a:rPr>
              <a:t>/</a:t>
            </a:r>
            <a:r>
              <a:rPr lang="en-CA" sz="2400" kern="0" dirty="0" err="1">
                <a:solidFill>
                  <a:schemeClr val="bg2"/>
                </a:solidFill>
                <a:latin typeface="Calibri" panose="020F0502020204030204" pitchFamily="34" charset="0"/>
              </a:rPr>
              <a:t>IIb</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Rate of attempted vaginal birth after cesarean (VBAC), expressed as a percentage of women who had a live birth, with 1 previous cesarean section and who were eligible for VBAC, by level I, </a:t>
            </a:r>
            <a:r>
              <a:rPr lang="en-US" sz="1000" dirty="0" err="1">
                <a:latin typeface="Calibri" panose="020F0502020204030204" pitchFamily="34" charset="0"/>
              </a:rPr>
              <a:t>IIa</a:t>
            </a:r>
            <a:r>
              <a:rPr lang="en-US" sz="1000" dirty="0">
                <a:latin typeface="Calibri" panose="020F0502020204030204" pitchFamily="34" charset="0"/>
              </a:rPr>
              <a:t>, </a:t>
            </a:r>
            <a:r>
              <a:rPr lang="en-US" sz="1000" dirty="0" err="1">
                <a:latin typeface="Calibri" panose="020F0502020204030204" pitchFamily="34" charset="0"/>
              </a:rPr>
              <a:t>IIb</a:t>
            </a:r>
            <a:r>
              <a:rPr lang="en-US" sz="1000" dirty="0">
                <a:latin typeface="Calibri" panose="020F0502020204030204" pitchFamily="34" charset="0"/>
              </a:rPr>
              <a:t> SOON hospital and fiscal year. SOGC guidelines were used to determine eligibility.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635800605"/>
              </p:ext>
            </p:extLst>
          </p:nvPr>
        </p:nvGraphicFramePr>
        <p:xfrm>
          <a:off x="609600" y="2133600"/>
          <a:ext cx="7886700"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373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6: Rate of Attempted VBAC in Eligible  Women with 1 Previous Cesarean Section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a:t>
            </a:r>
            <a:r>
              <a:rPr lang="en-CA" sz="2400" kern="0" dirty="0" err="1">
                <a:solidFill>
                  <a:schemeClr val="bg2"/>
                </a:solidFill>
                <a:latin typeface="Calibri" panose="020F0502020204030204" pitchFamily="34" charset="0"/>
              </a:rPr>
              <a:t>IIc</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Rate of attempted vaginal birth after cesarean (VBAC), expressed as a percentage of women who had a live birth, with 1 previous cesarean section and who were eligible for VBAC, by level </a:t>
            </a:r>
            <a:r>
              <a:rPr lang="en-US" sz="1000" dirty="0" err="1">
                <a:latin typeface="Calibri" panose="020F0502020204030204" pitchFamily="34" charset="0"/>
              </a:rPr>
              <a:t>IIc</a:t>
            </a:r>
            <a:r>
              <a:rPr lang="en-US" sz="1000" dirty="0">
                <a:latin typeface="Calibri" panose="020F0502020204030204" pitchFamily="34" charset="0"/>
              </a:rPr>
              <a:t> SOON hospital and fiscal year. SOGC guidelines were used to determine eligibility.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681303300"/>
              </p:ext>
            </p:extLst>
          </p:nvPr>
        </p:nvGraphicFramePr>
        <p:xfrm>
          <a:off x="988359" y="2057400"/>
          <a:ext cx="76962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687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6: Rate of Attempted VBAC in Eligible  Women with 1 Previous Cesarean Section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III,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Rate of attempted vaginal birth after cesarean (VBAC), expressed as a percentage of women who had a live birth, with 1 previous cesarean section and who were eligible for VBAC, by level III SOON hospital and fiscal year. SOGC guidelines were used to determine eligibility.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589939923"/>
              </p:ext>
            </p:extLst>
          </p:nvPr>
        </p:nvGraphicFramePr>
        <p:xfrm>
          <a:off x="685800" y="2133600"/>
          <a:ext cx="7848600"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9818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a:solidFill>
                  <a:srgbClr val="F3740B"/>
                </a:solidFill>
                <a:latin typeface="Calibri" panose="020F0502020204030204" pitchFamily="34" charset="0"/>
              </a:rPr>
              <a:t>SOON</a:t>
            </a:r>
            <a:r>
              <a:rPr lang="en-CA" sz="4000" dirty="0">
                <a:solidFill>
                  <a:srgbClr val="F3740B"/>
                </a:solidFill>
              </a:rPr>
              <a:t> </a:t>
            </a:r>
            <a:r>
              <a:rPr lang="en-CA" sz="4000" b="1" dirty="0">
                <a:solidFill>
                  <a:srgbClr val="F3740B"/>
                </a:solidFill>
                <a:latin typeface="Calibri" panose="020F0502020204030204" pitchFamily="34" charset="0"/>
              </a:rPr>
              <a:t>Hospitals (As of October 2019)</a:t>
            </a:r>
          </a:p>
        </p:txBody>
      </p:sp>
      <p:sp>
        <p:nvSpPr>
          <p:cNvPr id="6" name="TextBox 5"/>
          <p:cNvSpPr txBox="1"/>
          <p:nvPr/>
        </p:nvSpPr>
        <p:spPr>
          <a:xfrm>
            <a:off x="457200" y="1417638"/>
            <a:ext cx="9144000" cy="4893647"/>
          </a:xfrm>
          <a:prstGeom prst="rect">
            <a:avLst/>
          </a:prstGeom>
          <a:noFill/>
        </p:spPr>
        <p:txBody>
          <a:bodyPr wrap="square" rtlCol="0">
            <a:spAutoFit/>
          </a:bodyPr>
          <a:lstStyle/>
          <a:p>
            <a:pPr marL="800100" lvl="1" indent="-342900">
              <a:buFont typeface="Arial" panose="020B0604020202020204" pitchFamily="34" charset="0"/>
              <a:buChar char="•"/>
            </a:pPr>
            <a:r>
              <a:rPr lang="en-US" altLang="en-US" sz="1200" dirty="0">
                <a:latin typeface="Calibri" panose="020F0502020204030204" pitchFamily="34" charset="0"/>
              </a:rPr>
              <a:t>Halton Healthcare Services - Milton District Hospital</a:t>
            </a:r>
          </a:p>
          <a:p>
            <a:pPr marL="800100" lvl="1" indent="-342900">
              <a:buFont typeface="Arial" panose="020B0604020202020204" pitchFamily="34" charset="0"/>
              <a:buChar char="•"/>
            </a:pPr>
            <a:r>
              <a:rPr lang="en-US" altLang="en-US" sz="1200" dirty="0">
                <a:latin typeface="Calibri" panose="020F0502020204030204" pitchFamily="34" charset="0"/>
              </a:rPr>
              <a:t>Halton Healthcare - Georgetown Hospital </a:t>
            </a:r>
          </a:p>
          <a:p>
            <a:pPr marL="800100" lvl="1" indent="-342900">
              <a:buFont typeface="Arial" panose="020B0604020202020204" pitchFamily="34" charset="0"/>
              <a:buChar char="•"/>
            </a:pPr>
            <a:r>
              <a:rPr lang="en-US" altLang="en-US" sz="1200" dirty="0">
                <a:latin typeface="Calibri" panose="020F0502020204030204" pitchFamily="34" charset="0"/>
              </a:rPr>
              <a:t>Halton Healthcare - Oakville Trafalgar Memorial Hospital </a:t>
            </a:r>
          </a:p>
          <a:p>
            <a:pPr marL="800100" lvl="1" indent="-342900">
              <a:buFont typeface="Arial" panose="020B0604020202020204" pitchFamily="34" charset="0"/>
              <a:buChar char="•"/>
            </a:pPr>
            <a:r>
              <a:rPr lang="en-US" altLang="en-US" sz="1200" dirty="0">
                <a:latin typeface="Calibri" panose="020F0502020204030204" pitchFamily="34" charset="0"/>
              </a:rPr>
              <a:t>Humber River Hospital </a:t>
            </a:r>
          </a:p>
          <a:p>
            <a:pPr marL="800100" lvl="1" indent="-342900">
              <a:buFont typeface="Arial" panose="020B0604020202020204" pitchFamily="34" charset="0"/>
              <a:buChar char="•"/>
            </a:pPr>
            <a:r>
              <a:rPr lang="en-US" altLang="en-US" sz="1200" dirty="0">
                <a:latin typeface="Calibri" panose="020F0502020204030204" pitchFamily="34" charset="0"/>
              </a:rPr>
              <a:t>Lakeridge Health—Ajax and Pickering</a:t>
            </a:r>
          </a:p>
          <a:p>
            <a:pPr marL="800100" lvl="1" indent="-342900">
              <a:buFont typeface="Arial" panose="020B0604020202020204" pitchFamily="34" charset="0"/>
              <a:buChar char="•"/>
            </a:pPr>
            <a:r>
              <a:rPr lang="en-US" altLang="en-US" sz="1200" dirty="0">
                <a:latin typeface="Calibri" panose="020F0502020204030204" pitchFamily="34" charset="0"/>
              </a:rPr>
              <a:t>Lakeridge Health—Oshawa </a:t>
            </a:r>
          </a:p>
          <a:p>
            <a:pPr marL="800100" lvl="1" indent="-342900">
              <a:buFont typeface="Arial" panose="020B0604020202020204" pitchFamily="34" charset="0"/>
              <a:buChar char="•"/>
            </a:pPr>
            <a:r>
              <a:rPr lang="en-US" altLang="en-US" sz="1200" dirty="0">
                <a:latin typeface="Calibri" panose="020F0502020204030204" pitchFamily="34" charset="0"/>
              </a:rPr>
              <a:t>Lakeridge Health—Port  Perry</a:t>
            </a:r>
          </a:p>
          <a:p>
            <a:pPr marL="800100" lvl="1" indent="-342900">
              <a:buFont typeface="Arial" panose="020B0604020202020204" pitchFamily="34" charset="0"/>
              <a:buChar char="•"/>
            </a:pPr>
            <a:r>
              <a:rPr lang="en-US" altLang="en-US" sz="1200" dirty="0">
                <a:latin typeface="Calibri" panose="020F0502020204030204" pitchFamily="34" charset="0"/>
              </a:rPr>
              <a:t>London Health Sciences Centre</a:t>
            </a:r>
          </a:p>
          <a:p>
            <a:pPr marL="800100" lvl="1" indent="-342900">
              <a:buFont typeface="Arial" panose="020B0604020202020204" pitchFamily="34" charset="0"/>
              <a:buChar char="•"/>
            </a:pPr>
            <a:r>
              <a:rPr lang="en-US" altLang="en-US" sz="1200" dirty="0">
                <a:latin typeface="Calibri" panose="020F0502020204030204" pitchFamily="34" charset="0"/>
              </a:rPr>
              <a:t>MacKenzie Health</a:t>
            </a:r>
          </a:p>
          <a:p>
            <a:pPr marL="800100" lvl="1" indent="-342900">
              <a:buFont typeface="Arial" panose="020B0604020202020204" pitchFamily="34" charset="0"/>
              <a:buChar char="•"/>
            </a:pPr>
            <a:r>
              <a:rPr lang="en-US" altLang="en-US" sz="1200" dirty="0">
                <a:latin typeface="Calibri" panose="020F0502020204030204" pitchFamily="34" charset="0"/>
              </a:rPr>
              <a:t>McMaster Hospital – Hamilton</a:t>
            </a:r>
          </a:p>
          <a:p>
            <a:pPr marL="800100" lvl="1" indent="-342900">
              <a:buFont typeface="Arial" panose="020B0604020202020204" pitchFamily="34" charset="0"/>
              <a:buChar char="•"/>
            </a:pPr>
            <a:r>
              <a:rPr lang="en-US" altLang="en-US" sz="1200" dirty="0">
                <a:latin typeface="Calibri" panose="020F0502020204030204" pitchFamily="34" charset="0"/>
              </a:rPr>
              <a:t>Mount Sinai</a:t>
            </a:r>
          </a:p>
          <a:p>
            <a:pPr marL="800100" lvl="1" indent="-342900">
              <a:buFont typeface="Arial" panose="020B0604020202020204" pitchFamily="34" charset="0"/>
              <a:buChar char="•"/>
            </a:pPr>
            <a:r>
              <a:rPr lang="en-US" altLang="en-US" sz="1200" dirty="0">
                <a:latin typeface="Calibri" panose="020F0502020204030204" pitchFamily="34" charset="0"/>
              </a:rPr>
              <a:t>North York General Hospital</a:t>
            </a:r>
          </a:p>
          <a:p>
            <a:pPr marL="800100" lvl="1" indent="-342900">
              <a:buFont typeface="Arial" panose="020B0604020202020204" pitchFamily="34" charset="0"/>
              <a:buChar char="•"/>
            </a:pPr>
            <a:r>
              <a:rPr lang="en-US" altLang="en-US" sz="1200" dirty="0">
                <a:latin typeface="Calibri" panose="020F0502020204030204" pitchFamily="34" charset="0"/>
              </a:rPr>
              <a:t>Royal Victoria Regional Health Centre</a:t>
            </a:r>
          </a:p>
          <a:p>
            <a:pPr marL="800100" lvl="1" indent="-342900">
              <a:buFont typeface="Arial" panose="020B0604020202020204" pitchFamily="34" charset="0"/>
              <a:buChar char="•"/>
            </a:pPr>
            <a:r>
              <a:rPr lang="en-US" altLang="en-US" sz="1200" dirty="0">
                <a:latin typeface="Calibri" panose="020F0502020204030204" pitchFamily="34" charset="0"/>
              </a:rPr>
              <a:t>Southlake Regional Health Centre</a:t>
            </a:r>
          </a:p>
          <a:p>
            <a:pPr marL="800100" lvl="1" indent="-342900">
              <a:buFont typeface="Arial" panose="020B0604020202020204" pitchFamily="34" charset="0"/>
              <a:buChar char="•"/>
            </a:pPr>
            <a:r>
              <a:rPr lang="en-US" altLang="en-US" sz="1200" dirty="0">
                <a:latin typeface="Calibri" panose="020F0502020204030204" pitchFamily="34" charset="0"/>
              </a:rPr>
              <a:t>St. Joseph’s Health Centre Toronto</a:t>
            </a:r>
          </a:p>
          <a:p>
            <a:pPr marL="800100" lvl="1" indent="-342900">
              <a:buFont typeface="Arial" panose="020B0604020202020204" pitchFamily="34" charset="0"/>
              <a:buChar char="•"/>
            </a:pPr>
            <a:r>
              <a:rPr lang="en-US" altLang="en-US" sz="1200" dirty="0">
                <a:latin typeface="Calibri" panose="020F0502020204030204" pitchFamily="34" charset="0"/>
              </a:rPr>
              <a:t>St. Michaels Hospital</a:t>
            </a:r>
          </a:p>
          <a:p>
            <a:pPr marL="800100" lvl="1" indent="-342900">
              <a:buFont typeface="Arial" panose="020B0604020202020204" pitchFamily="34" charset="0"/>
              <a:buChar char="•"/>
            </a:pPr>
            <a:r>
              <a:rPr lang="en-US" altLang="en-US" sz="1200" dirty="0">
                <a:latin typeface="Calibri" panose="020F0502020204030204" pitchFamily="34" charset="0"/>
              </a:rPr>
              <a:t>Sunnybrook Health Sciences Centre</a:t>
            </a:r>
          </a:p>
          <a:p>
            <a:pPr marL="800100" lvl="1" indent="-342900">
              <a:buFont typeface="Arial" panose="020B0604020202020204" pitchFamily="34" charset="0"/>
              <a:buChar char="•"/>
            </a:pPr>
            <a:r>
              <a:rPr lang="en-US" altLang="en-US" sz="1200" dirty="0">
                <a:latin typeface="Calibri" panose="020F0502020204030204" pitchFamily="34" charset="0"/>
              </a:rPr>
              <a:t>The Scarborough and Rouge Hospital – Birchmount</a:t>
            </a:r>
          </a:p>
          <a:p>
            <a:pPr marL="800100" lvl="1" indent="-342900">
              <a:buFont typeface="Arial" panose="020B0604020202020204" pitchFamily="34" charset="0"/>
              <a:buChar char="•"/>
            </a:pPr>
            <a:r>
              <a:rPr lang="en-US" altLang="en-US" sz="1200" dirty="0">
                <a:latin typeface="Calibri" panose="020F0502020204030204" pitchFamily="34" charset="0"/>
              </a:rPr>
              <a:t>The Scarborough and Rouge Hospital – Centenary</a:t>
            </a:r>
          </a:p>
          <a:p>
            <a:pPr marL="800100" lvl="1" indent="-342900">
              <a:buFont typeface="Arial" panose="020B0604020202020204" pitchFamily="34" charset="0"/>
              <a:buChar char="•"/>
            </a:pPr>
            <a:r>
              <a:rPr lang="en-US" altLang="en-US" sz="1200" dirty="0">
                <a:latin typeface="Calibri" panose="020F0502020204030204" pitchFamily="34" charset="0"/>
              </a:rPr>
              <a:t>The Scarborough and Rouge Hospital – General</a:t>
            </a:r>
          </a:p>
          <a:p>
            <a:pPr marL="800100" lvl="1" indent="-342900">
              <a:buFont typeface="Arial" panose="020B0604020202020204" pitchFamily="34" charset="0"/>
              <a:buChar char="•"/>
            </a:pPr>
            <a:r>
              <a:rPr lang="en-US" altLang="en-US" sz="1200" dirty="0">
                <a:latin typeface="Calibri" panose="020F0502020204030204" pitchFamily="34" charset="0"/>
              </a:rPr>
              <a:t>Toronto East Health Network – Michael Garron Hospital</a:t>
            </a:r>
          </a:p>
          <a:p>
            <a:pPr marL="800100" lvl="1" indent="-342900">
              <a:buFont typeface="Arial" panose="020B0604020202020204" pitchFamily="34" charset="0"/>
              <a:buChar char="•"/>
            </a:pPr>
            <a:r>
              <a:rPr lang="en-US" altLang="en-US" sz="1200" dirty="0">
                <a:latin typeface="Calibri" panose="020F0502020204030204" pitchFamily="34" charset="0"/>
              </a:rPr>
              <a:t>Trillium Health Partners – Credit Valley Hospital</a:t>
            </a:r>
          </a:p>
          <a:p>
            <a:pPr marL="800100" lvl="1" indent="-342900">
              <a:buFont typeface="Arial" panose="020B0604020202020204" pitchFamily="34" charset="0"/>
              <a:buChar char="•"/>
            </a:pPr>
            <a:r>
              <a:rPr lang="en-US" altLang="en-US" sz="1200" dirty="0">
                <a:latin typeface="Calibri" panose="020F0502020204030204" pitchFamily="34" charset="0"/>
              </a:rPr>
              <a:t>Trillium Health Partners – Mississauga Hospital </a:t>
            </a:r>
          </a:p>
          <a:p>
            <a:pPr marL="800100" lvl="1" indent="-342900">
              <a:buFont typeface="Arial" panose="020B0604020202020204" pitchFamily="34" charset="0"/>
              <a:buChar char="•"/>
            </a:pPr>
            <a:r>
              <a:rPr lang="en-US" altLang="en-US" sz="1200" dirty="0">
                <a:latin typeface="Calibri" panose="020F0502020204030204" pitchFamily="34" charset="0"/>
              </a:rPr>
              <a:t>William Osler Health Centre – Brampton Civic</a:t>
            </a:r>
          </a:p>
          <a:p>
            <a:pPr marL="800100" lvl="1" indent="-342900">
              <a:buFont typeface="Arial" panose="020B0604020202020204" pitchFamily="34" charset="0"/>
              <a:buChar char="•"/>
            </a:pPr>
            <a:r>
              <a:rPr lang="en-US" altLang="en-US" sz="1200" dirty="0">
                <a:latin typeface="Calibri" panose="020F0502020204030204" pitchFamily="34" charset="0"/>
              </a:rPr>
              <a:t>William Osler Health Centre – Etobicoke General Hospital</a:t>
            </a:r>
          </a:p>
        </p:txBody>
      </p:sp>
    </p:spTree>
    <p:extLst>
      <p:ext uri="{BB962C8B-B14F-4D97-AF65-F5344CB8AC3E}">
        <p14:creationId xmlns:p14="http://schemas.microsoft.com/office/powerpoint/2010/main" val="2084474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7: Successful VBAC Rate in Attempted Women with 1 Previous Cesarean Section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2018/2019</a:t>
            </a:r>
          </a:p>
          <a:p>
            <a:r>
              <a:rPr lang="en-CA" sz="1000" b="1" dirty="0">
                <a:latin typeface="Calibri" panose="020F0502020204030204" pitchFamily="34" charset="0"/>
              </a:rPr>
              <a:t>Definition of Indicator: </a:t>
            </a:r>
            <a:r>
              <a:rPr lang="en-US" sz="1000" dirty="0">
                <a:latin typeface="Calibri" panose="020F0502020204030204" pitchFamily="34" charset="0"/>
              </a:rPr>
              <a:t>Successful vaginal birth after attempted trial of labour for women with 1 previous cesarean section. Expressed as a percentage of all eligible women who had a live birth, 1 previous cesarean section and who attempted VBAC, by SOON hospital.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291155556"/>
              </p:ext>
            </p:extLst>
          </p:nvPr>
        </p:nvGraphicFramePr>
        <p:xfrm>
          <a:off x="419100" y="2057400"/>
          <a:ext cx="7467600" cy="35775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9208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7: Successful VBAC Rate in Attempted Women with 1 Previous Cesarean Section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a:t>
            </a:r>
            <a:r>
              <a:rPr lang="en-CA" sz="2400" kern="0" dirty="0" err="1">
                <a:solidFill>
                  <a:schemeClr val="bg2"/>
                </a:solidFill>
                <a:latin typeface="Calibri" panose="020F0502020204030204" pitchFamily="34" charset="0"/>
              </a:rPr>
              <a:t>IIa</a:t>
            </a:r>
            <a:r>
              <a:rPr lang="en-CA" sz="2400" kern="0" dirty="0">
                <a:solidFill>
                  <a:schemeClr val="bg2"/>
                </a:solidFill>
                <a:latin typeface="Calibri" panose="020F0502020204030204" pitchFamily="34" charset="0"/>
              </a:rPr>
              <a:t>/</a:t>
            </a:r>
            <a:r>
              <a:rPr lang="en-CA" sz="2400" kern="0" dirty="0" err="1">
                <a:solidFill>
                  <a:schemeClr val="bg2"/>
                </a:solidFill>
                <a:latin typeface="Calibri" panose="020F0502020204030204" pitchFamily="34" charset="0"/>
              </a:rPr>
              <a:t>IIb</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Successful vaginal birth after attempted trial of labour for women with 1 previous cesarean section. Expressed as a percentage of all eligible women who had a live birth, 1 previous cesarean section and who attempted VBAC, by level I, </a:t>
            </a:r>
            <a:r>
              <a:rPr lang="en-US" sz="1000" dirty="0" err="1">
                <a:latin typeface="Calibri" panose="020F0502020204030204" pitchFamily="34" charset="0"/>
              </a:rPr>
              <a:t>IIa</a:t>
            </a:r>
            <a:r>
              <a:rPr lang="en-US" sz="1000" dirty="0">
                <a:latin typeface="Calibri" panose="020F0502020204030204" pitchFamily="34" charset="0"/>
              </a:rPr>
              <a:t>, </a:t>
            </a:r>
            <a:r>
              <a:rPr lang="en-US" sz="1000" dirty="0" err="1">
                <a:latin typeface="Calibri" panose="020F0502020204030204" pitchFamily="34" charset="0"/>
              </a:rPr>
              <a:t>IIb</a:t>
            </a:r>
            <a:r>
              <a:rPr lang="en-US" sz="1000" dirty="0">
                <a:latin typeface="Calibri" panose="020F0502020204030204" pitchFamily="34" charset="0"/>
              </a:rPr>
              <a:t> SOON hospital and fiscal year.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565975909"/>
              </p:ext>
            </p:extLst>
          </p:nvPr>
        </p:nvGraphicFramePr>
        <p:xfrm>
          <a:off x="762000" y="2057400"/>
          <a:ext cx="7924800"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2969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7: Successful VBAC Rate in Attempted Women with 1 Previous Cesarean Section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a:t>
            </a:r>
            <a:r>
              <a:rPr lang="en-CA" sz="2400" kern="0" dirty="0" err="1">
                <a:solidFill>
                  <a:schemeClr val="bg2"/>
                </a:solidFill>
                <a:latin typeface="Calibri" panose="020F0502020204030204" pitchFamily="34" charset="0"/>
              </a:rPr>
              <a:t>IIc</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Successful vaginal birth after attempted trial of labour for women with 1 previous cesarean section. Expressed as a percentage of all eligible women who had a live birth, 1 previous cesarean section and who attempted VBAC, by level </a:t>
            </a:r>
            <a:r>
              <a:rPr lang="en-US" sz="1000" dirty="0" err="1">
                <a:latin typeface="Calibri" panose="020F0502020204030204" pitchFamily="34" charset="0"/>
              </a:rPr>
              <a:t>IIc</a:t>
            </a:r>
            <a:r>
              <a:rPr lang="en-US" sz="1000" dirty="0">
                <a:latin typeface="Calibri" panose="020F0502020204030204" pitchFamily="34" charset="0"/>
              </a:rPr>
              <a:t> SOON hospital and fiscal year.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777966376"/>
              </p:ext>
            </p:extLst>
          </p:nvPr>
        </p:nvGraphicFramePr>
        <p:xfrm>
          <a:off x="533400" y="2133600"/>
          <a:ext cx="78486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9604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7: Successful VBAC Rate in Attempted Women with 1 Previous Cesarean Section</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III,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90600" y="5791200"/>
            <a:ext cx="6324600" cy="1015663"/>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Successful vaginal birth after attempted trial of labour for women with 1 previous cesarean section. Expressed as a percentage of all eligible women who had a live birth, 1 previous cesarean section and who attempted VBAC, by level III SOON hospital and fiscal year. We excluded: 1) Women without previous C/S; 2) Previous uterine rupture; 3) Women who declined TOL with planned scheduled repeated C/S; 4) Women with placenta previa or malpresentation; 5) Not eligible for VBAC is clearly defined in the dataset.</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921964669"/>
              </p:ext>
            </p:extLst>
          </p:nvPr>
        </p:nvGraphicFramePr>
        <p:xfrm>
          <a:off x="1143000" y="1981200"/>
          <a:ext cx="73152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032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Calibri" panose="020F0502020204030204" pitchFamily="34" charset="0"/>
                <a:cs typeface="Calibri" panose="020F0502020204030204" pitchFamily="34" charset="0"/>
              </a:rPr>
              <a:t>Low Risk Definition</a:t>
            </a:r>
          </a:p>
        </p:txBody>
      </p:sp>
      <p:sp>
        <p:nvSpPr>
          <p:cNvPr id="4" name="Content Placeholder 2"/>
          <p:cNvSpPr txBox="1">
            <a:spLocks/>
          </p:cNvSpPr>
          <p:nvPr/>
        </p:nvSpPr>
        <p:spPr bwMode="auto">
          <a:xfrm>
            <a:off x="457200" y="16002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B7900"/>
              </a:buClr>
              <a:buChar char="•"/>
              <a:defRPr sz="3200">
                <a:solidFill>
                  <a:srgbClr val="616365"/>
                </a:solidFill>
                <a:latin typeface="+mn-lt"/>
                <a:ea typeface="+mn-ea"/>
                <a:cs typeface="+mn-cs"/>
              </a:defRPr>
            </a:lvl1pPr>
            <a:lvl2pPr marL="742950" indent="-285750" algn="l" rtl="0" eaLnBrk="0" fontAlgn="base" hangingPunct="0">
              <a:spcBef>
                <a:spcPct val="20000"/>
              </a:spcBef>
              <a:spcAft>
                <a:spcPct val="0"/>
              </a:spcAft>
              <a:buClr>
                <a:srgbClr val="616365"/>
              </a:buClr>
              <a:buChar char="–"/>
              <a:defRPr sz="2800">
                <a:solidFill>
                  <a:srgbClr val="616365"/>
                </a:solidFill>
                <a:latin typeface="+mn-lt"/>
              </a:defRPr>
            </a:lvl2pPr>
            <a:lvl3pPr marL="1143000" indent="-228600" algn="l" rtl="0" eaLnBrk="0" fontAlgn="base" hangingPunct="0">
              <a:spcBef>
                <a:spcPct val="20000"/>
              </a:spcBef>
              <a:spcAft>
                <a:spcPct val="0"/>
              </a:spcAft>
              <a:buClr>
                <a:srgbClr val="616365"/>
              </a:buClr>
              <a:buChar char="•"/>
              <a:defRPr sz="2400">
                <a:solidFill>
                  <a:srgbClr val="616365"/>
                </a:solidFill>
                <a:latin typeface="+mn-lt"/>
              </a:defRPr>
            </a:lvl3pPr>
            <a:lvl4pPr marL="1600200" indent="-228600" algn="l" rtl="0" eaLnBrk="0" fontAlgn="base" hangingPunct="0">
              <a:spcBef>
                <a:spcPct val="20000"/>
              </a:spcBef>
              <a:spcAft>
                <a:spcPct val="0"/>
              </a:spcAft>
              <a:buClr>
                <a:srgbClr val="616365"/>
              </a:buClr>
              <a:buChar char="–"/>
              <a:defRPr sz="2000">
                <a:solidFill>
                  <a:srgbClr val="616365"/>
                </a:solidFill>
                <a:latin typeface="+mn-lt"/>
              </a:defRPr>
            </a:lvl4pPr>
            <a:lvl5pPr marL="2057400" indent="-228600" algn="l" rtl="0" eaLnBrk="0" fontAlgn="base" hangingPunct="0">
              <a:spcBef>
                <a:spcPct val="20000"/>
              </a:spcBef>
              <a:spcAft>
                <a:spcPct val="0"/>
              </a:spcAft>
              <a:buClr>
                <a:srgbClr val="616365"/>
              </a:buClr>
              <a:buChar char="»"/>
              <a:defRPr sz="2000">
                <a:solidFill>
                  <a:srgbClr val="616365"/>
                </a:solidFill>
                <a:latin typeface="+mn-lt"/>
              </a:defRPr>
            </a:lvl5pPr>
            <a:lvl6pPr marL="2514600" indent="-228600" algn="l" rtl="0" fontAlgn="base">
              <a:spcBef>
                <a:spcPct val="20000"/>
              </a:spcBef>
              <a:spcAft>
                <a:spcPct val="0"/>
              </a:spcAft>
              <a:buClr>
                <a:srgbClr val="616365"/>
              </a:buClr>
              <a:buChar char="»"/>
              <a:defRPr sz="2000">
                <a:solidFill>
                  <a:srgbClr val="616365"/>
                </a:solidFill>
                <a:latin typeface="+mn-lt"/>
              </a:defRPr>
            </a:lvl6pPr>
            <a:lvl7pPr marL="2971800" indent="-228600" algn="l" rtl="0" fontAlgn="base">
              <a:spcBef>
                <a:spcPct val="20000"/>
              </a:spcBef>
              <a:spcAft>
                <a:spcPct val="0"/>
              </a:spcAft>
              <a:buClr>
                <a:srgbClr val="616365"/>
              </a:buClr>
              <a:buChar char="»"/>
              <a:defRPr sz="2000">
                <a:solidFill>
                  <a:srgbClr val="616365"/>
                </a:solidFill>
                <a:latin typeface="+mn-lt"/>
              </a:defRPr>
            </a:lvl7pPr>
            <a:lvl8pPr marL="3429000" indent="-228600" algn="l" rtl="0" fontAlgn="base">
              <a:spcBef>
                <a:spcPct val="20000"/>
              </a:spcBef>
              <a:spcAft>
                <a:spcPct val="0"/>
              </a:spcAft>
              <a:buClr>
                <a:srgbClr val="616365"/>
              </a:buClr>
              <a:buChar char="»"/>
              <a:defRPr sz="2000">
                <a:solidFill>
                  <a:srgbClr val="616365"/>
                </a:solidFill>
                <a:latin typeface="+mn-lt"/>
              </a:defRPr>
            </a:lvl8pPr>
            <a:lvl9pPr marL="3886200" indent="-228600" algn="l" rtl="0" fontAlgn="base">
              <a:spcBef>
                <a:spcPct val="20000"/>
              </a:spcBef>
              <a:spcAft>
                <a:spcPct val="0"/>
              </a:spcAft>
              <a:buClr>
                <a:srgbClr val="616365"/>
              </a:buClr>
              <a:buChar char="»"/>
              <a:defRPr sz="2000">
                <a:solidFill>
                  <a:srgbClr val="616365"/>
                </a:solidFill>
                <a:latin typeface="+mn-lt"/>
              </a:defRPr>
            </a:lvl9pPr>
          </a:lstStyle>
          <a:p>
            <a:pPr lvl="1"/>
            <a:r>
              <a:rPr lang="en-US" sz="2000" dirty="0">
                <a:solidFill>
                  <a:schemeClr val="tx1"/>
                </a:solidFill>
                <a:latin typeface="Calibri" panose="020F0502020204030204" pitchFamily="34" charset="0"/>
                <a:cs typeface="Calibri" panose="020F0502020204030204" pitchFamily="34" charset="0"/>
              </a:rPr>
              <a:t>Nulliparous</a:t>
            </a:r>
          </a:p>
          <a:p>
            <a:pPr lvl="1"/>
            <a:r>
              <a:rPr lang="en-US" sz="2000" dirty="0">
                <a:solidFill>
                  <a:schemeClr val="tx1"/>
                </a:solidFill>
                <a:latin typeface="Calibri" panose="020F0502020204030204" pitchFamily="34" charset="0"/>
                <a:cs typeface="Calibri" panose="020F0502020204030204" pitchFamily="34" charset="0"/>
              </a:rPr>
              <a:t>≥37 weeks gestation</a:t>
            </a:r>
          </a:p>
          <a:p>
            <a:pPr lvl="1"/>
            <a:r>
              <a:rPr lang="en-US" sz="2000" dirty="0">
                <a:solidFill>
                  <a:schemeClr val="tx1"/>
                </a:solidFill>
                <a:latin typeface="Calibri" panose="020F0502020204030204" pitchFamily="34" charset="0"/>
                <a:cs typeface="Calibri" panose="020F0502020204030204" pitchFamily="34" charset="0"/>
              </a:rPr>
              <a:t>Cephalic</a:t>
            </a:r>
          </a:p>
          <a:p>
            <a:pPr lvl="1"/>
            <a:r>
              <a:rPr lang="en-US" sz="2000" dirty="0">
                <a:solidFill>
                  <a:schemeClr val="tx1"/>
                </a:solidFill>
                <a:latin typeface="Calibri" panose="020F0502020204030204" pitchFamily="34" charset="0"/>
                <a:cs typeface="Calibri" panose="020F0502020204030204" pitchFamily="34" charset="0"/>
              </a:rPr>
              <a:t>Singleton</a:t>
            </a:r>
          </a:p>
          <a:p>
            <a:pPr lvl="1"/>
            <a:r>
              <a:rPr lang="en-US" sz="2000" dirty="0">
                <a:solidFill>
                  <a:schemeClr val="tx1"/>
                </a:solidFill>
                <a:latin typeface="Calibri" panose="020F0502020204030204" pitchFamily="34" charset="0"/>
                <a:cs typeface="Calibri" panose="020F0502020204030204" pitchFamily="34" charset="0"/>
              </a:rPr>
              <a:t>Spontaneous labour</a:t>
            </a:r>
          </a:p>
          <a:p>
            <a:pPr lvl="1"/>
            <a:r>
              <a:rPr lang="en-US" sz="2000" dirty="0">
                <a:solidFill>
                  <a:schemeClr val="tx1"/>
                </a:solidFill>
                <a:latin typeface="Calibri" panose="020F0502020204030204" pitchFamily="34" charset="0"/>
                <a:cs typeface="Calibri" panose="020F0502020204030204" pitchFamily="34" charset="0"/>
              </a:rPr>
              <a:t>Maternal pre-pregnancy BMI &lt;40 kg/m</a:t>
            </a:r>
            <a:r>
              <a:rPr lang="en-US" sz="2000" baseline="30000" dirty="0">
                <a:solidFill>
                  <a:schemeClr val="tx1"/>
                </a:solidFill>
                <a:latin typeface="Calibri" panose="020F0502020204030204" pitchFamily="34" charset="0"/>
                <a:cs typeface="Calibri" panose="020F0502020204030204" pitchFamily="34" charset="0"/>
              </a:rPr>
              <a:t>2</a:t>
            </a:r>
          </a:p>
          <a:p>
            <a:pPr lvl="1"/>
            <a:r>
              <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AND, excluding the following maternal/fetal risk factors:</a:t>
            </a:r>
            <a:endParaRPr lang="en-US" altLang="en-US"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1467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Calibri" panose="020F0502020204030204" pitchFamily="34" charset="0"/>
                <a:cs typeface="Calibri" panose="020F0502020204030204" pitchFamily="34" charset="0"/>
              </a:rPr>
              <a:t>Low Risk Definition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4357424"/>
              </p:ext>
            </p:extLst>
          </p:nvPr>
        </p:nvGraphicFramePr>
        <p:xfrm>
          <a:off x="2173306" y="1600200"/>
          <a:ext cx="4797387" cy="4954387"/>
        </p:xfrm>
        <a:graphic>
          <a:graphicData uri="http://schemas.openxmlformats.org/drawingml/2006/table">
            <a:tbl>
              <a:tblPr firstRow="1" firstCol="1" bandRow="1">
                <a:tableStyleId>{616DA210-FB5B-4158-B5E0-FEB733F419BA}</a:tableStyleId>
              </a:tblPr>
              <a:tblGrid>
                <a:gridCol w="1076789">
                  <a:extLst>
                    <a:ext uri="{9D8B030D-6E8A-4147-A177-3AD203B41FA5}">
                      <a16:colId xmlns:a16="http://schemas.microsoft.com/office/drawing/2014/main" val="20000"/>
                    </a:ext>
                  </a:extLst>
                </a:gridCol>
                <a:gridCol w="3720598">
                  <a:extLst>
                    <a:ext uri="{9D8B030D-6E8A-4147-A177-3AD203B41FA5}">
                      <a16:colId xmlns:a16="http://schemas.microsoft.com/office/drawing/2014/main" val="20001"/>
                    </a:ext>
                  </a:extLst>
                </a:gridCol>
              </a:tblGrid>
              <a:tr h="315884">
                <a:tc>
                  <a:txBody>
                    <a:bodyPr/>
                    <a:lstStyle/>
                    <a:p>
                      <a:pPr marL="0" marR="0" algn="ctr">
                        <a:lnSpc>
                          <a:spcPct val="115000"/>
                        </a:lnSpc>
                        <a:spcBef>
                          <a:spcPts val="0"/>
                        </a:spcBef>
                        <a:spcAft>
                          <a:spcPts val="600"/>
                        </a:spcAft>
                      </a:pPr>
                      <a:r>
                        <a:rPr lang="en-CA" sz="900" dirty="0">
                          <a:effectLst/>
                        </a:rPr>
                        <a:t>Classification of Disorders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ctr">
                        <a:lnSpc>
                          <a:spcPct val="115000"/>
                        </a:lnSpc>
                        <a:spcBef>
                          <a:spcPts val="0"/>
                        </a:spcBef>
                        <a:spcAft>
                          <a:spcPts val="600"/>
                        </a:spcAft>
                      </a:pPr>
                      <a:r>
                        <a:rPr lang="en-CA" sz="900" dirty="0">
                          <a:effectLst/>
                        </a:rPr>
                        <a:t>Specific Condition</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extLst>
                  <a:ext uri="{0D108BD9-81ED-4DB2-BD59-A6C34878D82A}">
                    <a16:rowId xmlns:a16="http://schemas.microsoft.com/office/drawing/2014/main" val="10000"/>
                  </a:ext>
                </a:extLst>
              </a:tr>
              <a:tr h="157942">
                <a:tc gridSpan="2">
                  <a:txBody>
                    <a:bodyPr/>
                    <a:lstStyle/>
                    <a:p>
                      <a:pPr marL="0" marR="0" algn="l">
                        <a:lnSpc>
                          <a:spcPct val="115000"/>
                        </a:lnSpc>
                        <a:spcBef>
                          <a:spcPts val="0"/>
                        </a:spcBef>
                        <a:spcAft>
                          <a:spcPts val="600"/>
                        </a:spcAft>
                      </a:pPr>
                      <a:r>
                        <a:rPr lang="en-CA" sz="900" dirty="0">
                          <a:effectLst/>
                        </a:rPr>
                        <a:t>Maternal Health Conditions  (M0013)</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hMerge="1">
                  <a:txBody>
                    <a:bodyPr/>
                    <a:lstStyle/>
                    <a:p>
                      <a:endParaRPr lang="en-US"/>
                    </a:p>
                  </a:txBody>
                  <a:tcPr/>
                </a:tc>
                <a:extLst>
                  <a:ext uri="{0D108BD9-81ED-4DB2-BD59-A6C34878D82A}">
                    <a16:rowId xmlns:a16="http://schemas.microsoft.com/office/drawing/2014/main" val="10001"/>
                  </a:ext>
                </a:extLst>
              </a:tr>
              <a:tr h="157942">
                <a:tc>
                  <a:txBody>
                    <a:bodyPr/>
                    <a:lstStyle/>
                    <a:p>
                      <a:pPr marL="0" marR="0" algn="l">
                        <a:lnSpc>
                          <a:spcPct val="115000"/>
                        </a:lnSpc>
                        <a:spcBef>
                          <a:spcPts val="0"/>
                        </a:spcBef>
                        <a:spcAft>
                          <a:spcPts val="600"/>
                        </a:spcAft>
                      </a:pPr>
                      <a:r>
                        <a:rPr lang="en-CA" sz="900" dirty="0">
                          <a:effectLst/>
                        </a:rPr>
                        <a:t>Autoimmune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Lupus; Rheumatoid Arthritis; Autoimmune Other </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02"/>
                  </a:ext>
                </a:extLst>
              </a:tr>
              <a:tr h="157942">
                <a:tc>
                  <a:txBody>
                    <a:bodyPr/>
                    <a:lstStyle/>
                    <a:p>
                      <a:pPr marL="0" marR="0" algn="l">
                        <a:lnSpc>
                          <a:spcPct val="115000"/>
                        </a:lnSpc>
                        <a:spcBef>
                          <a:spcPts val="0"/>
                        </a:spcBef>
                        <a:spcAft>
                          <a:spcPts val="600"/>
                        </a:spcAft>
                      </a:pPr>
                      <a:r>
                        <a:rPr lang="en-CA" sz="900" dirty="0">
                          <a:effectLst/>
                        </a:rPr>
                        <a:t>Cancer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Diagnosed in Pregnancy; Medication exposure in pregnancy – Chemotherapeutic Agents </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03"/>
                  </a:ext>
                </a:extLst>
              </a:tr>
              <a:tr h="394855">
                <a:tc>
                  <a:txBody>
                    <a:bodyPr/>
                    <a:lstStyle/>
                    <a:p>
                      <a:pPr marL="0" marR="0" algn="l">
                        <a:lnSpc>
                          <a:spcPct val="115000"/>
                        </a:lnSpc>
                        <a:spcBef>
                          <a:spcPts val="0"/>
                        </a:spcBef>
                        <a:spcAft>
                          <a:spcPts val="600"/>
                        </a:spcAft>
                      </a:pPr>
                      <a:r>
                        <a:rPr lang="en-CA" sz="900" dirty="0">
                          <a:effectLst/>
                        </a:rPr>
                        <a:t>Cardiovascular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Acquired Heart Disease; Antihypertensive Therapy Outside of Pregnancy; Cardiovascular Disease; Congenital Heart Defect; Congenital Heart Disease; Pre-existing Hypertension; Renal Disease; Cardiovascular Other </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04"/>
                  </a:ext>
                </a:extLst>
              </a:tr>
              <a:tr h="157942">
                <a:tc>
                  <a:txBody>
                    <a:bodyPr/>
                    <a:lstStyle/>
                    <a:p>
                      <a:pPr marL="0" marR="0" algn="l">
                        <a:lnSpc>
                          <a:spcPct val="115000"/>
                        </a:lnSpc>
                        <a:spcBef>
                          <a:spcPts val="0"/>
                        </a:spcBef>
                        <a:spcAft>
                          <a:spcPts val="600"/>
                        </a:spcAft>
                      </a:pPr>
                      <a:r>
                        <a:rPr lang="en-CA" sz="900" dirty="0">
                          <a:effectLst/>
                        </a:rPr>
                        <a:t>Diabetes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lnSpc>
                          <a:spcPct val="115000"/>
                        </a:lnSpc>
                        <a:spcBef>
                          <a:spcPts val="0"/>
                        </a:spcBef>
                        <a:spcAft>
                          <a:spcPts val="600"/>
                        </a:spcAft>
                      </a:pPr>
                      <a:r>
                        <a:rPr lang="en-CA" sz="900" dirty="0">
                          <a:effectLst/>
                        </a:rPr>
                        <a:t>Diabetes and Pregnancy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extLst>
                  <a:ext uri="{0D108BD9-81ED-4DB2-BD59-A6C34878D82A}">
                    <a16:rowId xmlns:a16="http://schemas.microsoft.com/office/drawing/2014/main" val="10005"/>
                  </a:ext>
                </a:extLst>
              </a:tr>
              <a:tr h="263236">
                <a:tc>
                  <a:txBody>
                    <a:bodyPr/>
                    <a:lstStyle/>
                    <a:p>
                      <a:pPr marL="0" marR="0" algn="l">
                        <a:lnSpc>
                          <a:spcPct val="115000"/>
                        </a:lnSpc>
                        <a:spcBef>
                          <a:spcPts val="0"/>
                        </a:spcBef>
                        <a:spcAft>
                          <a:spcPts val="600"/>
                        </a:spcAft>
                      </a:pPr>
                      <a:r>
                        <a:rPr lang="en-CA" sz="900" dirty="0">
                          <a:effectLst/>
                        </a:rPr>
                        <a:t>Gastrointestinal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Liver/ Gallbladder -Cholecystitis; Colitis; Crohn’s; Hepatitis; Liver/ Gallbladder -Intrahepatic Cholestasis of Pregnancy </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06"/>
                  </a:ext>
                </a:extLst>
              </a:tr>
              <a:tr h="263236">
                <a:tc>
                  <a:txBody>
                    <a:bodyPr/>
                    <a:lstStyle/>
                    <a:p>
                      <a:pPr marL="0" marR="0" algn="l">
                        <a:lnSpc>
                          <a:spcPct val="115000"/>
                        </a:lnSpc>
                        <a:spcBef>
                          <a:spcPts val="0"/>
                        </a:spcBef>
                        <a:spcAft>
                          <a:spcPts val="600"/>
                        </a:spcAft>
                      </a:pPr>
                      <a:r>
                        <a:rPr lang="en-CA" sz="900" dirty="0">
                          <a:effectLst/>
                        </a:rPr>
                        <a:t>Genitourinary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Acquired Renal (Insufficiency -Chronic Infections); Congenital/ Genetic Renal (Renal Agenesis – Pelvic Kidney); Renal Disease; Uterine Anomalies; Genitourinary other</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07"/>
                  </a:ext>
                </a:extLst>
              </a:tr>
              <a:tr h="263236">
                <a:tc>
                  <a:txBody>
                    <a:bodyPr/>
                    <a:lstStyle/>
                    <a:p>
                      <a:pPr marL="0" marR="0" algn="l">
                        <a:lnSpc>
                          <a:spcPct val="115000"/>
                        </a:lnSpc>
                        <a:spcBef>
                          <a:spcPts val="0"/>
                        </a:spcBef>
                        <a:spcAft>
                          <a:spcPts val="600"/>
                        </a:spcAft>
                      </a:pPr>
                      <a:r>
                        <a:rPr lang="en-CA" sz="900" dirty="0">
                          <a:effectLst/>
                        </a:rPr>
                        <a:t>Haematology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Gestational Thrombocytopenia; Haemophilia (A and B Von Willebrand); Idiopathic Thrombocytopenia; Sickle Cell Disease; Thalassemia; Thrombophilia; Haematology Other </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08"/>
                  </a:ext>
                </a:extLst>
              </a:tr>
              <a:tr h="473825">
                <a:tc>
                  <a:txBody>
                    <a:bodyPr/>
                    <a:lstStyle/>
                    <a:p>
                      <a:pPr marL="0" marR="0" algn="l">
                        <a:lnSpc>
                          <a:spcPct val="115000"/>
                        </a:lnSpc>
                        <a:spcBef>
                          <a:spcPts val="0"/>
                        </a:spcBef>
                        <a:spcAft>
                          <a:spcPts val="600"/>
                        </a:spcAft>
                      </a:pPr>
                      <a:r>
                        <a:rPr lang="en-CA" sz="900" dirty="0">
                          <a:effectLst/>
                        </a:rPr>
                        <a:t>Hypertensive Disorders in Pregnancy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Gestational Hypertension; Eclampsia; HELLP; Preeclampsia; Preeclampsia Requiring Magnesium Sulfate; Pre-existing Hypertension with Superimposed Preeclampsia; Maternal Unknown </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09"/>
                  </a:ext>
                </a:extLst>
              </a:tr>
              <a:tr h="263236">
                <a:tc>
                  <a:txBody>
                    <a:bodyPr/>
                    <a:lstStyle/>
                    <a:p>
                      <a:pPr marL="0" marR="0" algn="l">
                        <a:lnSpc>
                          <a:spcPct val="115000"/>
                        </a:lnSpc>
                        <a:spcBef>
                          <a:spcPts val="0"/>
                        </a:spcBef>
                        <a:spcAft>
                          <a:spcPts val="600"/>
                        </a:spcAft>
                      </a:pPr>
                      <a:r>
                        <a:rPr lang="en-CA" sz="900" dirty="0">
                          <a:effectLst/>
                        </a:rPr>
                        <a:t>Musculoskeletal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Achondroplasia; Muscular Dystrophy/ Neuromuscular Disorder; Myotonic Dystrophy; Osteogenesis Imperfecta; Musculoskeletal Other </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10"/>
                  </a:ext>
                </a:extLst>
              </a:tr>
              <a:tr h="263236">
                <a:tc>
                  <a:txBody>
                    <a:bodyPr/>
                    <a:lstStyle/>
                    <a:p>
                      <a:pPr marL="0" marR="0" algn="l">
                        <a:lnSpc>
                          <a:spcPct val="115000"/>
                        </a:lnSpc>
                        <a:spcBef>
                          <a:spcPts val="0"/>
                        </a:spcBef>
                        <a:spcAft>
                          <a:spcPts val="600"/>
                        </a:spcAft>
                      </a:pPr>
                      <a:r>
                        <a:rPr lang="en-CA" sz="900" dirty="0">
                          <a:effectLst/>
                        </a:rPr>
                        <a:t>Neurology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Cerebral Palsy; Multiple Sclerosis; Myasthenia Gravis; Spina Bifida/ Neural Tube Defect; Neurology Other </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11"/>
                  </a:ext>
                </a:extLst>
              </a:tr>
              <a:tr h="263236">
                <a:tc>
                  <a:txBody>
                    <a:bodyPr/>
                    <a:lstStyle/>
                    <a:p>
                      <a:pPr marL="0" marR="0" algn="l">
                        <a:lnSpc>
                          <a:spcPct val="115000"/>
                        </a:lnSpc>
                        <a:spcBef>
                          <a:spcPts val="0"/>
                        </a:spcBef>
                        <a:spcAft>
                          <a:spcPts val="600"/>
                        </a:spcAft>
                      </a:pPr>
                      <a:r>
                        <a:rPr lang="en-CA" sz="900" dirty="0">
                          <a:effectLst/>
                        </a:rPr>
                        <a:t>Pulmonary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spcBef>
                          <a:spcPts val="0"/>
                        </a:spcBef>
                        <a:spcAft>
                          <a:spcPts val="0"/>
                        </a:spcAft>
                      </a:pPr>
                      <a:r>
                        <a:rPr lang="en-US" sz="900" dirty="0">
                          <a:effectLst/>
                        </a:rPr>
                        <a:t>Cystic Fibrosis; Previous Pulmonary Embolism/ Deep Vein Thrombosis; Pulmonary Hypertension; Pulmonary Other </a:t>
                      </a:r>
                      <a:endParaRPr lang="en-US" sz="900" dirty="0">
                        <a:solidFill>
                          <a:srgbClr val="000000"/>
                        </a:solidFill>
                        <a:effectLst/>
                        <a:latin typeface="Arial Narrow" panose="020B0606020202030204" pitchFamily="34" charset="0"/>
                        <a:ea typeface="Times New Roman" panose="02020603050405020304" pitchFamily="18" charset="0"/>
                        <a:cs typeface="Arial Narrow" panose="020B0606020202030204" pitchFamily="34" charset="0"/>
                      </a:endParaRPr>
                    </a:p>
                  </a:txBody>
                  <a:tcPr marL="51503" marR="51503" marT="0" marB="0"/>
                </a:tc>
                <a:extLst>
                  <a:ext uri="{0D108BD9-81ED-4DB2-BD59-A6C34878D82A}">
                    <a16:rowId xmlns:a16="http://schemas.microsoft.com/office/drawing/2014/main" val="10012"/>
                  </a:ext>
                </a:extLst>
              </a:tr>
              <a:tr h="157942">
                <a:tc>
                  <a:txBody>
                    <a:bodyPr/>
                    <a:lstStyle/>
                    <a:p>
                      <a:pPr marL="0" marR="0" algn="l">
                        <a:lnSpc>
                          <a:spcPct val="115000"/>
                        </a:lnSpc>
                        <a:spcBef>
                          <a:spcPts val="0"/>
                        </a:spcBef>
                        <a:spcAft>
                          <a:spcPts val="600"/>
                        </a:spcAft>
                      </a:pPr>
                      <a:r>
                        <a:rPr lang="en-CA" sz="900" dirty="0">
                          <a:effectLst/>
                        </a:rPr>
                        <a:t>[Other]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lnSpc>
                          <a:spcPct val="115000"/>
                        </a:lnSpc>
                        <a:spcBef>
                          <a:spcPts val="0"/>
                        </a:spcBef>
                        <a:spcAft>
                          <a:spcPts val="600"/>
                        </a:spcAft>
                      </a:pPr>
                      <a:r>
                        <a:rPr lang="en-CA" sz="900" dirty="0">
                          <a:effectLst/>
                        </a:rPr>
                        <a:t>Maternal Health Conditions Other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extLst>
                  <a:ext uri="{0D108BD9-81ED-4DB2-BD59-A6C34878D82A}">
                    <a16:rowId xmlns:a16="http://schemas.microsoft.com/office/drawing/2014/main" val="10013"/>
                  </a:ext>
                </a:extLst>
              </a:tr>
              <a:tr h="157942">
                <a:tc gridSpan="2">
                  <a:txBody>
                    <a:bodyPr/>
                    <a:lstStyle/>
                    <a:p>
                      <a:pPr marL="0" marR="0" algn="l">
                        <a:lnSpc>
                          <a:spcPct val="115000"/>
                        </a:lnSpc>
                        <a:spcBef>
                          <a:spcPts val="0"/>
                        </a:spcBef>
                        <a:spcAft>
                          <a:spcPts val="600"/>
                        </a:spcAft>
                      </a:pPr>
                      <a:r>
                        <a:rPr lang="en-CA" sz="900" dirty="0">
                          <a:effectLst/>
                        </a:rPr>
                        <a:t>Complications of Pregnancy (M0531)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hMerge="1">
                  <a:txBody>
                    <a:bodyPr/>
                    <a:lstStyle/>
                    <a:p>
                      <a:endParaRPr lang="en-US"/>
                    </a:p>
                  </a:txBody>
                  <a:tcPr/>
                </a:tc>
                <a:extLst>
                  <a:ext uri="{0D108BD9-81ED-4DB2-BD59-A6C34878D82A}">
                    <a16:rowId xmlns:a16="http://schemas.microsoft.com/office/drawing/2014/main" val="10014"/>
                  </a:ext>
                </a:extLst>
              </a:tr>
              <a:tr h="315884">
                <a:tc>
                  <a:txBody>
                    <a:bodyPr/>
                    <a:lstStyle/>
                    <a:p>
                      <a:pPr marL="0" marR="0" algn="l">
                        <a:lnSpc>
                          <a:spcPct val="115000"/>
                        </a:lnSpc>
                        <a:spcBef>
                          <a:spcPts val="0"/>
                        </a:spcBef>
                        <a:spcAft>
                          <a:spcPts val="600"/>
                        </a:spcAft>
                      </a:pPr>
                      <a:r>
                        <a:rPr lang="en-CA" sz="900" dirty="0">
                          <a:effectLst/>
                        </a:rPr>
                        <a:t>Fetal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lnSpc>
                          <a:spcPct val="115000"/>
                        </a:lnSpc>
                        <a:spcBef>
                          <a:spcPts val="0"/>
                        </a:spcBef>
                        <a:spcAft>
                          <a:spcPts val="600"/>
                        </a:spcAft>
                      </a:pPr>
                      <a:r>
                        <a:rPr lang="en-CA" sz="900" dirty="0">
                          <a:effectLst/>
                        </a:rPr>
                        <a:t>Anomalies; Isoimmunization/ Alloimmunization; Intrauterine Growth Restriction; Oligohydramnios</a:t>
                      </a:r>
                      <a:r>
                        <a:rPr lang="en-CA" sz="900" b="1" i="1" dirty="0">
                          <a:solidFill>
                            <a:schemeClr val="tx1"/>
                          </a:solidFill>
                          <a:effectLst/>
                        </a:rPr>
                        <a:t>; Fetal therapy – Fetal surgery</a:t>
                      </a:r>
                      <a:endParaRPr lang="en-US" sz="8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extLst>
                  <a:ext uri="{0D108BD9-81ED-4DB2-BD59-A6C34878D82A}">
                    <a16:rowId xmlns:a16="http://schemas.microsoft.com/office/drawing/2014/main" val="10015"/>
                  </a:ext>
                </a:extLst>
              </a:tr>
              <a:tr h="315884">
                <a:tc>
                  <a:txBody>
                    <a:bodyPr/>
                    <a:lstStyle/>
                    <a:p>
                      <a:pPr marL="0" marR="0" algn="l">
                        <a:lnSpc>
                          <a:spcPct val="115000"/>
                        </a:lnSpc>
                        <a:spcBef>
                          <a:spcPts val="0"/>
                        </a:spcBef>
                        <a:spcAft>
                          <a:spcPts val="600"/>
                        </a:spcAft>
                      </a:pPr>
                      <a:r>
                        <a:rPr lang="en-CA" sz="900" dirty="0">
                          <a:effectLst/>
                        </a:rPr>
                        <a:t>Placental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tc>
                  <a:txBody>
                    <a:bodyPr/>
                    <a:lstStyle/>
                    <a:p>
                      <a:pPr marL="0" marR="0" algn="l">
                        <a:lnSpc>
                          <a:spcPct val="115000"/>
                        </a:lnSpc>
                        <a:spcBef>
                          <a:spcPts val="0"/>
                        </a:spcBef>
                        <a:spcAft>
                          <a:spcPts val="600"/>
                        </a:spcAft>
                      </a:pPr>
                      <a:r>
                        <a:rPr lang="en-CA" sz="900" dirty="0">
                          <a:effectLst/>
                        </a:rPr>
                        <a:t>Placenta Accreta; Placenta Increta; Placenta Percreta; Placenta Previa; Placental Abruption; Placental Other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03" marR="51503" marT="0" marB="0"/>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30500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1: Rate of Admission to NICU at Term </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096000"/>
            <a:ext cx="6324600" cy="707886"/>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term infant NICU/SCN admissions, by SOON hospital, expressed as a percentage of all live term (≥37 weeks gestation) births, excluding infants with at least one confirmed major sentinel congenital anomaly.</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497646267"/>
              </p:ext>
            </p:extLst>
          </p:nvPr>
        </p:nvGraphicFramePr>
        <p:xfrm>
          <a:off x="152400" y="2438400"/>
          <a:ext cx="81280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512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1: Rate of Admission to NICU at Term </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I/IIa/IIb,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096000"/>
            <a:ext cx="6324600" cy="707886"/>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term infant NICU/SCN admission, by level I/IIa/IIb SOON hospital and fiscal year, expressed as a percentage of all live term (≥37 weeks gestation) births, excluding infants with at least one confirmed major sentinel congenital anomaly.</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398815515"/>
              </p:ext>
            </p:extLst>
          </p:nvPr>
        </p:nvGraphicFramePr>
        <p:xfrm>
          <a:off x="609600" y="2133600"/>
          <a:ext cx="79248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168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1: Rate of Admission to NICU at Term </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a:t>
            </a:r>
            <a:r>
              <a:rPr lang="en-CA" sz="2400" kern="0" dirty="0" err="1">
                <a:solidFill>
                  <a:schemeClr val="bg2"/>
                </a:solidFill>
                <a:latin typeface="Calibri" panose="020F0502020204030204" pitchFamily="34" charset="0"/>
              </a:rPr>
              <a:t>IIc</a:t>
            </a:r>
            <a:r>
              <a:rPr lang="en-CA" sz="2400" kern="0" dirty="0">
                <a:solidFill>
                  <a:schemeClr val="bg2"/>
                </a:solidFill>
                <a:latin typeface="Calibri" panose="020F0502020204030204" pitchFamily="34" charset="0"/>
              </a:rPr>
              <a:t>,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096000"/>
            <a:ext cx="6324600" cy="707886"/>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term infant NICU/SCN admission, by level </a:t>
            </a:r>
            <a:r>
              <a:rPr lang="en-US" sz="1000" dirty="0" err="1">
                <a:latin typeface="Calibri" panose="020F0502020204030204" pitchFamily="34" charset="0"/>
              </a:rPr>
              <a:t>IIc</a:t>
            </a:r>
            <a:r>
              <a:rPr lang="en-US" sz="1000" dirty="0">
                <a:latin typeface="Calibri" panose="020F0502020204030204" pitchFamily="34" charset="0"/>
              </a:rPr>
              <a:t> SOON hospital and fiscal year, expressed as a percentage of all live term (≥37 weeks gestation) births, excluding infants with at least one confirmed major sentinel congenital anomaly.</a:t>
            </a:r>
            <a:endParaRPr lang="en-CA" sz="1000" dirty="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487596222"/>
              </p:ext>
            </p:extLst>
          </p:nvPr>
        </p:nvGraphicFramePr>
        <p:xfrm>
          <a:off x="685800" y="2362200"/>
          <a:ext cx="77724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535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616365"/>
                </a:solidFill>
                <a:latin typeface="+mj-lt"/>
                <a:ea typeface="+mj-ea"/>
                <a:cs typeface="+mj-cs"/>
              </a:defRPr>
            </a:lvl1pPr>
            <a:lvl2pPr algn="l" rtl="0" eaLnBrk="0" fontAlgn="base" hangingPunct="0">
              <a:spcBef>
                <a:spcPct val="0"/>
              </a:spcBef>
              <a:spcAft>
                <a:spcPct val="0"/>
              </a:spcAft>
              <a:defRPr sz="4400">
                <a:solidFill>
                  <a:srgbClr val="616365"/>
                </a:solidFill>
                <a:latin typeface="Avenir"/>
              </a:defRPr>
            </a:lvl2pPr>
            <a:lvl3pPr algn="l" rtl="0" eaLnBrk="0" fontAlgn="base" hangingPunct="0">
              <a:spcBef>
                <a:spcPct val="0"/>
              </a:spcBef>
              <a:spcAft>
                <a:spcPct val="0"/>
              </a:spcAft>
              <a:defRPr sz="4400">
                <a:solidFill>
                  <a:srgbClr val="616365"/>
                </a:solidFill>
                <a:latin typeface="Avenir"/>
              </a:defRPr>
            </a:lvl3pPr>
            <a:lvl4pPr algn="l" rtl="0" eaLnBrk="0" fontAlgn="base" hangingPunct="0">
              <a:spcBef>
                <a:spcPct val="0"/>
              </a:spcBef>
              <a:spcAft>
                <a:spcPct val="0"/>
              </a:spcAft>
              <a:defRPr sz="4400">
                <a:solidFill>
                  <a:srgbClr val="616365"/>
                </a:solidFill>
                <a:latin typeface="Avenir"/>
              </a:defRPr>
            </a:lvl4pPr>
            <a:lvl5pPr algn="l" rtl="0" eaLnBrk="0" fontAlgn="base" hangingPunct="0">
              <a:spcBef>
                <a:spcPct val="0"/>
              </a:spcBef>
              <a:spcAft>
                <a:spcPct val="0"/>
              </a:spcAft>
              <a:defRPr sz="4400">
                <a:solidFill>
                  <a:srgbClr val="616365"/>
                </a:solidFill>
                <a:latin typeface="Avenir"/>
              </a:defRPr>
            </a:lvl5pPr>
            <a:lvl6pPr marL="457200" algn="l" rtl="0" fontAlgn="base">
              <a:spcBef>
                <a:spcPct val="0"/>
              </a:spcBef>
              <a:spcAft>
                <a:spcPct val="0"/>
              </a:spcAft>
              <a:defRPr sz="4400">
                <a:solidFill>
                  <a:srgbClr val="616365"/>
                </a:solidFill>
                <a:latin typeface="Avenir"/>
              </a:defRPr>
            </a:lvl6pPr>
            <a:lvl7pPr marL="914400" algn="l" rtl="0" fontAlgn="base">
              <a:spcBef>
                <a:spcPct val="0"/>
              </a:spcBef>
              <a:spcAft>
                <a:spcPct val="0"/>
              </a:spcAft>
              <a:defRPr sz="4400">
                <a:solidFill>
                  <a:srgbClr val="616365"/>
                </a:solidFill>
                <a:latin typeface="Avenir"/>
              </a:defRPr>
            </a:lvl7pPr>
            <a:lvl8pPr marL="1371600" algn="l" rtl="0" fontAlgn="base">
              <a:spcBef>
                <a:spcPct val="0"/>
              </a:spcBef>
              <a:spcAft>
                <a:spcPct val="0"/>
              </a:spcAft>
              <a:defRPr sz="4400">
                <a:solidFill>
                  <a:srgbClr val="616365"/>
                </a:solidFill>
                <a:latin typeface="Avenir"/>
              </a:defRPr>
            </a:lvl8pPr>
            <a:lvl9pPr marL="1828800" algn="l" rtl="0" fontAlgn="base">
              <a:spcBef>
                <a:spcPct val="0"/>
              </a:spcBef>
              <a:spcAft>
                <a:spcPct val="0"/>
              </a:spcAft>
              <a:defRPr sz="4400">
                <a:solidFill>
                  <a:srgbClr val="616365"/>
                </a:solidFill>
                <a:latin typeface="Avenir"/>
              </a:defRPr>
            </a:lvl9pPr>
          </a:lstStyle>
          <a:p>
            <a:br>
              <a:rPr lang="en-CA" b="1" kern="0" dirty="0">
                <a:solidFill>
                  <a:srgbClr val="F3740B"/>
                </a:solidFill>
                <a:latin typeface="Calibri" panose="020F0502020204030204" pitchFamily="34" charset="0"/>
              </a:rPr>
            </a:br>
            <a:r>
              <a:rPr lang="en-CA" sz="3000" b="1" kern="0" dirty="0">
                <a:solidFill>
                  <a:srgbClr val="F3740B"/>
                </a:solidFill>
                <a:latin typeface="Calibri" panose="020F0502020204030204" pitchFamily="34" charset="0"/>
              </a:rPr>
              <a:t>Indicator 1: Rate of Admission to NICU at Term </a:t>
            </a:r>
          </a:p>
          <a:p>
            <a:r>
              <a:rPr lang="en-CA" sz="3000" b="1" kern="0" dirty="0">
                <a:solidFill>
                  <a:srgbClr val="F3740B"/>
                </a:solidFill>
                <a:latin typeface="Calibri" panose="020F0502020204030204" pitchFamily="34" charset="0"/>
              </a:rPr>
              <a:t> </a:t>
            </a:r>
            <a:r>
              <a:rPr lang="en-CA" sz="2400" kern="0" dirty="0">
                <a:solidFill>
                  <a:schemeClr val="bg2"/>
                </a:solidFill>
                <a:latin typeface="Calibri" panose="020F0502020204030204" pitchFamily="34" charset="0"/>
              </a:rPr>
              <a:t>(SOON level III, 2016/2017 – 2018/2019)</a:t>
            </a:r>
            <a:br>
              <a:rPr lang="en-CA" b="1" kern="0" dirty="0">
                <a:solidFill>
                  <a:srgbClr val="F3740B"/>
                </a:solidFill>
                <a:latin typeface="Calibri" panose="020F0502020204030204" pitchFamily="34" charset="0"/>
              </a:rPr>
            </a:br>
            <a:endParaRPr lang="en-CA" kern="0" dirty="0">
              <a:latin typeface="Calibri" panose="020F0502020204030204" pitchFamily="34" charset="0"/>
            </a:endParaRPr>
          </a:p>
        </p:txBody>
      </p:sp>
      <p:sp>
        <p:nvSpPr>
          <p:cNvPr id="5" name="TextBox 4"/>
          <p:cNvSpPr txBox="1"/>
          <p:nvPr/>
        </p:nvSpPr>
        <p:spPr>
          <a:xfrm>
            <a:off x="914400" y="6096000"/>
            <a:ext cx="6324600" cy="707886"/>
          </a:xfrm>
          <a:prstGeom prst="rect">
            <a:avLst/>
          </a:prstGeom>
          <a:solidFill>
            <a:srgbClr val="FFBB7D"/>
          </a:solidFill>
        </p:spPr>
        <p:txBody>
          <a:bodyPr wrap="square" rtlCol="0">
            <a:spAutoFit/>
          </a:bodyPr>
          <a:lstStyle/>
          <a:p>
            <a:r>
              <a:rPr lang="en-CA" sz="1000" b="1" dirty="0">
                <a:latin typeface="Calibri" panose="020F0502020204030204" pitchFamily="34" charset="0"/>
              </a:rPr>
              <a:t>Data Source: </a:t>
            </a:r>
            <a:r>
              <a:rPr lang="en-US" sz="1000" dirty="0">
                <a:latin typeface="Calibri" panose="020F0502020204030204" pitchFamily="34" charset="0"/>
              </a:rPr>
              <a:t>BORN Ontario 2016/2017 – 2018/2019</a:t>
            </a:r>
          </a:p>
          <a:p>
            <a:r>
              <a:rPr lang="en-CA" sz="1000" b="1" dirty="0">
                <a:latin typeface="Calibri" panose="020F0502020204030204" pitchFamily="34" charset="0"/>
              </a:rPr>
              <a:t>Definition of Indicator: </a:t>
            </a:r>
            <a:r>
              <a:rPr lang="en-US" sz="1000" dirty="0">
                <a:latin typeface="Calibri" panose="020F0502020204030204" pitchFamily="34" charset="0"/>
              </a:rPr>
              <a:t>The rate of term infant NICU/SCN admission, by level III SOON hospital and fiscal year, expressed as a percentage of all live term (≥37 weeks gestation) births, excluding infants with at least one confirmed major sentinel congenital anomaly.</a:t>
            </a:r>
            <a:endParaRPr lang="en-CA" sz="1000" dirty="0">
              <a:latin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431439515"/>
              </p:ext>
            </p:extLst>
          </p:nvPr>
        </p:nvGraphicFramePr>
        <p:xfrm>
          <a:off x="533400" y="2133600"/>
          <a:ext cx="8077200" cy="3543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5434371"/>
      </p:ext>
    </p:extLst>
  </p:cSld>
  <p:clrMapOvr>
    <a:masterClrMapping/>
  </p:clrMapOvr>
</p:sld>
</file>

<file path=ppt/theme/theme1.xml><?xml version="1.0" encoding="utf-8"?>
<a:theme xmlns:a="http://schemas.openxmlformats.org/drawingml/2006/main" name="BORN Design">
  <a:themeElements>
    <a:clrScheme name="BORN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ORN Design">
      <a:majorFont>
        <a:latin typeface="Avenir"/>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N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ORN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ORN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ORN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ORN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ORN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ORN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ORN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ORN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ORN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ORN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ORN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BORN_Jan2010_template</Template>
  <TotalTime>65641</TotalTime>
  <Words>10219</Words>
  <Application>Microsoft Macintosh PowerPoint</Application>
  <PresentationFormat>On-screen Show (4:3)</PresentationFormat>
  <Paragraphs>767</Paragraphs>
  <Slides>33</Slides>
  <Notes>33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Arial Narrow</vt:lpstr>
      <vt:lpstr>Avenir</vt:lpstr>
      <vt:lpstr>Calibri</vt:lpstr>
      <vt:lpstr>Times New Roman</vt:lpstr>
      <vt:lpstr>BORN Design</vt:lpstr>
      <vt:lpstr>Custom Design</vt:lpstr>
      <vt:lpstr>Southern Ontario Obstetrical Network (SOON) Dashboard</vt:lpstr>
      <vt:lpstr>Disclaimer</vt:lpstr>
      <vt:lpstr>SOON Hospitals (As of October 2019)</vt:lpstr>
      <vt:lpstr>Low Risk Definition</vt:lpstr>
      <vt:lpstr>Low Risk Definition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cheo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cheo</dc:creator>
  <cp:lastModifiedBy>Nicole Patton</cp:lastModifiedBy>
  <cp:revision>1122</cp:revision>
  <cp:lastPrinted>2020-02-13T20:59:34Z</cp:lastPrinted>
  <dcterms:created xsi:type="dcterms:W3CDTF">2010-01-22T17:30:42Z</dcterms:created>
  <dcterms:modified xsi:type="dcterms:W3CDTF">2020-02-13T21:02:51Z</dcterms:modified>
</cp:coreProperties>
</file>