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315" r:id="rId4"/>
    <p:sldId id="308" r:id="rId5"/>
    <p:sldId id="298" r:id="rId6"/>
    <p:sldId id="293" r:id="rId7"/>
    <p:sldId id="316" r:id="rId8"/>
    <p:sldId id="262" r:id="rId9"/>
    <p:sldId id="267" r:id="rId10"/>
    <p:sldId id="317" r:id="rId11"/>
    <p:sldId id="268" r:id="rId12"/>
    <p:sldId id="309" r:id="rId13"/>
    <p:sldId id="299" r:id="rId14"/>
    <p:sldId id="281" r:id="rId15"/>
    <p:sldId id="318" r:id="rId16"/>
    <p:sldId id="265" r:id="rId17"/>
    <p:sldId id="319" r:id="rId18"/>
    <p:sldId id="270" r:id="rId19"/>
    <p:sldId id="320" r:id="rId20"/>
    <p:sldId id="274" r:id="rId21"/>
    <p:sldId id="285" r:id="rId22"/>
    <p:sldId id="286" r:id="rId23"/>
    <p:sldId id="273"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292" r:id="rId37"/>
    <p:sldId id="295" r:id="rId38"/>
    <p:sldId id="259" r:id="rId39"/>
    <p:sldId id="302" r:id="rId40"/>
    <p:sldId id="336" r:id="rId41"/>
    <p:sldId id="303" r:id="rId42"/>
    <p:sldId id="304" r:id="rId43"/>
    <p:sldId id="305" r:id="rId44"/>
    <p:sldId id="306" r:id="rId45"/>
    <p:sldId id="311" r:id="rId46"/>
    <p:sldId id="312" r:id="rId47"/>
    <p:sldId id="335" r:id="rId48"/>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20" autoAdjust="0"/>
    <p:restoredTop sz="95738" autoAdjust="0"/>
  </p:normalViewPr>
  <p:slideViewPr>
    <p:cSldViewPr snapToGrid="0">
      <p:cViewPr varScale="1">
        <p:scale>
          <a:sx n="96" d="100"/>
          <a:sy n="96" d="100"/>
        </p:scale>
        <p:origin x="84" y="210"/>
      </p:cViewPr>
      <p:guideLst>
        <p:guide orient="horz" pos="2160"/>
        <p:guide pos="2880"/>
      </p:guideLst>
    </p:cSldViewPr>
  </p:slideViewPr>
  <p:notesTextViewPr>
    <p:cViewPr>
      <p:scale>
        <a:sx n="3" d="2"/>
        <a:sy n="3" d="2"/>
      </p:scale>
      <p:origin x="0" y="0"/>
    </p:cViewPr>
  </p:notesTextViewPr>
  <p:sorterViewPr>
    <p:cViewPr>
      <p:scale>
        <a:sx n="100" d="100"/>
        <a:sy n="100" d="100"/>
      </p:scale>
      <p:origin x="0" y="-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E:\S%20Drive\0%200%20ACTIVE\OB\2019-Fetal%20Weight-SOON\Cephalies-MACRO,%20MICRO\cephalies-BIOMETRY\biometry_SOONnew2019-700-s91%20HC%20data-2019-11-07a.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CRL age  vs  HC age</a:t>
            </a:r>
            <a:r>
              <a:rPr lang="en-US" b="1" baseline="0" dirty="0"/>
              <a:t>  (Hadlock 84)</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HCage</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0952174381517492"/>
                  <c:y val="0.4949143813570233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'biometry_SOONnew2019_700_s9 (2)'!$E$2:$E$67</c:f>
              <c:numCache>
                <c:formatCode>0.0</c:formatCode>
                <c:ptCount val="66"/>
                <c:pt idx="0">
                  <c:v>15.3234004974365</c:v>
                </c:pt>
                <c:pt idx="1">
                  <c:v>18.560600280761701</c:v>
                </c:pt>
                <c:pt idx="2">
                  <c:v>18.869113922119102</c:v>
                </c:pt>
                <c:pt idx="3">
                  <c:v>19.255113601684599</c:v>
                </c:pt>
                <c:pt idx="4">
                  <c:v>19.2728271484375</c:v>
                </c:pt>
                <c:pt idx="5">
                  <c:v>19.396598815918001</c:v>
                </c:pt>
                <c:pt idx="6">
                  <c:v>19.396715164184599</c:v>
                </c:pt>
                <c:pt idx="7">
                  <c:v>19.4381427764893</c:v>
                </c:pt>
                <c:pt idx="8">
                  <c:v>19.465457916259801</c:v>
                </c:pt>
                <c:pt idx="9">
                  <c:v>19.469171524047901</c:v>
                </c:pt>
                <c:pt idx="10">
                  <c:v>19.5979709625244</c:v>
                </c:pt>
                <c:pt idx="11">
                  <c:v>19.6617431640625</c:v>
                </c:pt>
                <c:pt idx="12">
                  <c:v>19.7238578796387</c:v>
                </c:pt>
                <c:pt idx="13">
                  <c:v>19.911399841308601</c:v>
                </c:pt>
                <c:pt idx="14">
                  <c:v>20.166713714599599</c:v>
                </c:pt>
                <c:pt idx="15">
                  <c:v>20.216314315795898</c:v>
                </c:pt>
                <c:pt idx="16">
                  <c:v>20.740827560424801</c:v>
                </c:pt>
                <c:pt idx="17">
                  <c:v>22.540828704833999</c:v>
                </c:pt>
                <c:pt idx="18">
                  <c:v>22.894828796386701</c:v>
                </c:pt>
                <c:pt idx="19">
                  <c:v>23.7238578796387</c:v>
                </c:pt>
                <c:pt idx="20">
                  <c:v>24.396598815918001</c:v>
                </c:pt>
                <c:pt idx="21">
                  <c:v>26.7519721984863</c:v>
                </c:pt>
                <c:pt idx="22">
                  <c:v>28.465457916259801</c:v>
                </c:pt>
                <c:pt idx="23">
                  <c:v>29.169399261474599</c:v>
                </c:pt>
                <c:pt idx="24">
                  <c:v>29.212884902954102</c:v>
                </c:pt>
                <c:pt idx="25">
                  <c:v>29.323400497436499</c:v>
                </c:pt>
                <c:pt idx="26">
                  <c:v>29.583400726318398</c:v>
                </c:pt>
                <c:pt idx="27">
                  <c:v>29.740827560424801</c:v>
                </c:pt>
                <c:pt idx="28">
                  <c:v>30.396715164184599</c:v>
                </c:pt>
                <c:pt idx="29">
                  <c:v>30.641456604003899</c:v>
                </c:pt>
                <c:pt idx="30">
                  <c:v>31.6836853027344</c:v>
                </c:pt>
                <c:pt idx="31">
                  <c:v>32.2728271484375</c:v>
                </c:pt>
                <c:pt idx="32">
                  <c:v>32.466259002685497</c:v>
                </c:pt>
                <c:pt idx="33">
                  <c:v>32.469169616699197</c:v>
                </c:pt>
                <c:pt idx="34">
                  <c:v>32.7238578796387</c:v>
                </c:pt>
                <c:pt idx="35">
                  <c:v>32.784313201904297</c:v>
                </c:pt>
                <c:pt idx="36">
                  <c:v>32.8463134765625</c:v>
                </c:pt>
                <c:pt idx="37">
                  <c:v>32.8810005187988</c:v>
                </c:pt>
                <c:pt idx="38">
                  <c:v>32.947456359863303</c:v>
                </c:pt>
                <c:pt idx="39">
                  <c:v>33.1805419921875</c:v>
                </c:pt>
                <c:pt idx="40">
                  <c:v>33.197113037109403</c:v>
                </c:pt>
                <c:pt idx="41">
                  <c:v>33.644886016845703</c:v>
                </c:pt>
                <c:pt idx="42">
                  <c:v>33.8836860656738</c:v>
                </c:pt>
                <c:pt idx="43">
                  <c:v>33.8836860656738</c:v>
                </c:pt>
                <c:pt idx="44">
                  <c:v>34.438140869140597</c:v>
                </c:pt>
                <c:pt idx="45">
                  <c:v>34.466259002685497</c:v>
                </c:pt>
                <c:pt idx="46">
                  <c:v>34.784313201904297</c:v>
                </c:pt>
                <c:pt idx="47">
                  <c:v>36.2728271484375</c:v>
                </c:pt>
                <c:pt idx="48">
                  <c:v>36.455112457275398</c:v>
                </c:pt>
                <c:pt idx="49">
                  <c:v>36.6617431640625</c:v>
                </c:pt>
                <c:pt idx="50">
                  <c:v>36.7238578796387</c:v>
                </c:pt>
                <c:pt idx="51">
                  <c:v>36.784313201904297</c:v>
                </c:pt>
                <c:pt idx="52">
                  <c:v>36.8836860656738</c:v>
                </c:pt>
                <c:pt idx="53">
                  <c:v>37.644886016845703</c:v>
                </c:pt>
                <c:pt idx="54">
                  <c:v>37.740829467773402</c:v>
                </c:pt>
                <c:pt idx="55">
                  <c:v>37.968029022216797</c:v>
                </c:pt>
                <c:pt idx="56">
                  <c:v>38.197113037109403</c:v>
                </c:pt>
                <c:pt idx="57">
                  <c:v>38.2728271484375</c:v>
                </c:pt>
                <c:pt idx="58">
                  <c:v>38.738143920898402</c:v>
                </c:pt>
                <c:pt idx="59">
                  <c:v>38.784313201904297</c:v>
                </c:pt>
                <c:pt idx="60">
                  <c:v>39.683685302734403</c:v>
                </c:pt>
                <c:pt idx="61">
                  <c:v>39.8836860656738</c:v>
                </c:pt>
                <c:pt idx="62">
                  <c:v>40.037685394287102</c:v>
                </c:pt>
                <c:pt idx="63">
                  <c:v>40.212886810302699</c:v>
                </c:pt>
                <c:pt idx="64">
                  <c:v>40.359172821044901</c:v>
                </c:pt>
                <c:pt idx="65">
                  <c:v>40.7238578796387</c:v>
                </c:pt>
              </c:numCache>
            </c:numRef>
          </c:xVal>
          <c:yVal>
            <c:numRef>
              <c:f>'biometry_SOONnew2019_700_s9 (2)'!$I$2:$I$67</c:f>
              <c:numCache>
                <c:formatCode>0.0</c:formatCode>
                <c:ptCount val="66"/>
                <c:pt idx="0">
                  <c:v>15.7584838867188</c:v>
                </c:pt>
                <c:pt idx="1">
                  <c:v>17.777641296386701</c:v>
                </c:pt>
                <c:pt idx="2">
                  <c:v>19.139284133911101</c:v>
                </c:pt>
                <c:pt idx="3">
                  <c:v>18.828800201416001</c:v>
                </c:pt>
                <c:pt idx="4">
                  <c:v>19.879610061645501</c:v>
                </c:pt>
                <c:pt idx="5">
                  <c:v>19.4544887542725</c:v>
                </c:pt>
                <c:pt idx="6">
                  <c:v>18.983457565307599</c:v>
                </c:pt>
                <c:pt idx="7">
                  <c:v>19.3673305511475</c:v>
                </c:pt>
                <c:pt idx="8">
                  <c:v>18.983457565307599</c:v>
                </c:pt>
                <c:pt idx="9">
                  <c:v>19.280534744262699</c:v>
                </c:pt>
                <c:pt idx="10">
                  <c:v>19.108024597168001</c:v>
                </c:pt>
                <c:pt idx="11">
                  <c:v>19.494228363037099</c:v>
                </c:pt>
                <c:pt idx="12">
                  <c:v>19.879610061645501</c:v>
                </c:pt>
                <c:pt idx="13">
                  <c:v>20.148717880248999</c:v>
                </c:pt>
                <c:pt idx="14">
                  <c:v>19.3673305511475</c:v>
                </c:pt>
                <c:pt idx="15">
                  <c:v>19.879610061645501</c:v>
                </c:pt>
                <c:pt idx="16">
                  <c:v>18.6065883636475</c:v>
                </c:pt>
                <c:pt idx="17">
                  <c:v>21.802860260009801</c:v>
                </c:pt>
                <c:pt idx="18">
                  <c:v>21.626415252685501</c:v>
                </c:pt>
                <c:pt idx="19">
                  <c:v>23.285335540771499</c:v>
                </c:pt>
                <c:pt idx="20">
                  <c:v>24.527187347412099</c:v>
                </c:pt>
                <c:pt idx="21">
                  <c:v>26.927898406982401</c:v>
                </c:pt>
                <c:pt idx="22">
                  <c:v>30.0490627288818</c:v>
                </c:pt>
                <c:pt idx="23">
                  <c:v>30.2941799163818</c:v>
                </c:pt>
                <c:pt idx="24">
                  <c:v>30.5412921905518</c:v>
                </c:pt>
                <c:pt idx="25">
                  <c:v>30.2941799163818</c:v>
                </c:pt>
                <c:pt idx="26">
                  <c:v>29.685094833373999</c:v>
                </c:pt>
                <c:pt idx="27">
                  <c:v>30.2941799163818</c:v>
                </c:pt>
                <c:pt idx="28">
                  <c:v>29.927248001098601</c:v>
                </c:pt>
                <c:pt idx="29">
                  <c:v>32.197128295898402</c:v>
                </c:pt>
                <c:pt idx="30">
                  <c:v>31.549970626831101</c:v>
                </c:pt>
                <c:pt idx="31">
                  <c:v>33.435955047607401</c:v>
                </c:pt>
                <c:pt idx="32">
                  <c:v>33.667438507080099</c:v>
                </c:pt>
                <c:pt idx="33">
                  <c:v>34.107452392578097</c:v>
                </c:pt>
                <c:pt idx="34">
                  <c:v>33.219524383544901</c:v>
                </c:pt>
                <c:pt idx="35">
                  <c:v>34.079784393310497</c:v>
                </c:pt>
                <c:pt idx="36">
                  <c:v>32.724300384521499</c:v>
                </c:pt>
                <c:pt idx="37">
                  <c:v>34.107452392578097</c:v>
                </c:pt>
                <c:pt idx="38">
                  <c:v>33.219524383544901</c:v>
                </c:pt>
                <c:pt idx="39">
                  <c:v>35.018665313720703</c:v>
                </c:pt>
                <c:pt idx="40">
                  <c:v>36.187511444091797</c:v>
                </c:pt>
                <c:pt idx="41">
                  <c:v>36.422847747802699</c:v>
                </c:pt>
                <c:pt idx="42">
                  <c:v>35.246589660644503</c:v>
                </c:pt>
                <c:pt idx="43">
                  <c:v>33.886741638183601</c:v>
                </c:pt>
                <c:pt idx="44">
                  <c:v>35.475963592529297</c:v>
                </c:pt>
                <c:pt idx="45">
                  <c:v>35.924526214599602</c:v>
                </c:pt>
                <c:pt idx="46">
                  <c:v>35.061290740966797</c:v>
                </c:pt>
                <c:pt idx="47">
                  <c:v>36.65966796875</c:v>
                </c:pt>
                <c:pt idx="48">
                  <c:v>35.953659057617202</c:v>
                </c:pt>
                <c:pt idx="49">
                  <c:v>36.65966796875</c:v>
                </c:pt>
                <c:pt idx="50">
                  <c:v>36.897979736328097</c:v>
                </c:pt>
                <c:pt idx="51">
                  <c:v>37.107734680175803</c:v>
                </c:pt>
                <c:pt idx="52">
                  <c:v>38.639827728271499</c:v>
                </c:pt>
                <c:pt idx="53">
                  <c:v>38.375137329101598</c:v>
                </c:pt>
                <c:pt idx="54">
                  <c:v>36.65966796875</c:v>
                </c:pt>
                <c:pt idx="55">
                  <c:v>38.953464508056598</c:v>
                </c:pt>
                <c:pt idx="56">
                  <c:v>40.706077575683601</c:v>
                </c:pt>
                <c:pt idx="57">
                  <c:v>37.881633758544901</c:v>
                </c:pt>
                <c:pt idx="58">
                  <c:v>39.652084350585902</c:v>
                </c:pt>
                <c:pt idx="59">
                  <c:v>38.953464508056598</c:v>
                </c:pt>
                <c:pt idx="60">
                  <c:v>38.483917236328097</c:v>
                </c:pt>
                <c:pt idx="61">
                  <c:v>37.881633758544901</c:v>
                </c:pt>
                <c:pt idx="62">
                  <c:v>41.786678314208999</c:v>
                </c:pt>
                <c:pt idx="63">
                  <c:v>37.409385681152301</c:v>
                </c:pt>
                <c:pt idx="64">
                  <c:v>43.171268463134801</c:v>
                </c:pt>
                <c:pt idx="65">
                  <c:v>37.637180328369098</c:v>
                </c:pt>
              </c:numCache>
            </c:numRef>
          </c:yVal>
          <c:smooth val="0"/>
          <c:extLst>
            <c:ext xmlns:c16="http://schemas.microsoft.com/office/drawing/2014/chart" uri="{C3380CC4-5D6E-409C-BE32-E72D297353CC}">
              <c16:uniqueId val="{00000001-0012-4EA6-A031-6388CE6E3116}"/>
            </c:ext>
          </c:extLst>
        </c:ser>
        <c:dLbls>
          <c:showLegendKey val="0"/>
          <c:showVal val="0"/>
          <c:showCatName val="0"/>
          <c:showSerName val="0"/>
          <c:showPercent val="0"/>
          <c:showBubbleSize val="0"/>
        </c:dLbls>
        <c:axId val="645911408"/>
        <c:axId val="645914032"/>
      </c:scatterChart>
      <c:valAx>
        <c:axId val="645911408"/>
        <c:scaling>
          <c:orientation val="minMax"/>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CRL age  (</a:t>
                </a:r>
                <a:r>
                  <a:rPr lang="en-US" sz="1200" b="1" dirty="0" err="1"/>
                  <a:t>wks</a:t>
                </a:r>
                <a:r>
                  <a:rPr lang="en-US" sz="1200" b="1"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914032"/>
        <c:crosses val="autoZero"/>
        <c:crossBetween val="midCat"/>
      </c:valAx>
      <c:valAx>
        <c:axId val="645914032"/>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HC age from </a:t>
                </a:r>
                <a:r>
                  <a:rPr lang="en-US" sz="1200" b="1" baseline="0"/>
                  <a:t> h84 equation</a:t>
                </a:r>
                <a:r>
                  <a:rPr lang="en-US" sz="1200" b="1"/>
                  <a:t> (wks)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911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True</a:t>
            </a:r>
            <a:r>
              <a:rPr lang="en-CA" baseline="0"/>
              <a:t> CRL age   vs  HC-cm (Hadlock 84)   </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msh hc</c:v>
          </c:tx>
          <c:spPr>
            <a:ln w="25400" cap="rnd">
              <a:noFill/>
              <a:round/>
            </a:ln>
            <a:effectLst/>
          </c:spPr>
          <c:marker>
            <c:symbol val="circle"/>
            <c:size val="5"/>
            <c:spPr>
              <a:solidFill>
                <a:schemeClr val="accent1"/>
              </a:solidFill>
              <a:ln w="9525">
                <a:solidFill>
                  <a:schemeClr val="accent1"/>
                </a:solidFill>
              </a:ln>
              <a:effectLst/>
            </c:spPr>
          </c:marker>
          <c:xVal>
            <c:numRef>
              <c:f>'biometry_SOONnew2019_700_s9 (2)'!$E$2:$E$67</c:f>
              <c:numCache>
                <c:formatCode>0.0</c:formatCode>
                <c:ptCount val="66"/>
                <c:pt idx="0">
                  <c:v>15.3234004974365</c:v>
                </c:pt>
                <c:pt idx="1">
                  <c:v>18.560600280761701</c:v>
                </c:pt>
                <c:pt idx="2">
                  <c:v>18.869113922119102</c:v>
                </c:pt>
                <c:pt idx="3">
                  <c:v>19.255113601684599</c:v>
                </c:pt>
                <c:pt idx="4">
                  <c:v>19.2728271484375</c:v>
                </c:pt>
                <c:pt idx="5">
                  <c:v>19.396598815918001</c:v>
                </c:pt>
                <c:pt idx="6">
                  <c:v>19.396715164184599</c:v>
                </c:pt>
                <c:pt idx="7">
                  <c:v>19.4381427764893</c:v>
                </c:pt>
                <c:pt idx="8">
                  <c:v>19.465457916259801</c:v>
                </c:pt>
                <c:pt idx="9">
                  <c:v>19.469171524047901</c:v>
                </c:pt>
                <c:pt idx="10">
                  <c:v>19.5979709625244</c:v>
                </c:pt>
                <c:pt idx="11">
                  <c:v>19.6617431640625</c:v>
                </c:pt>
                <c:pt idx="12">
                  <c:v>19.7238578796387</c:v>
                </c:pt>
                <c:pt idx="13">
                  <c:v>19.911399841308601</c:v>
                </c:pt>
                <c:pt idx="14">
                  <c:v>20.166713714599599</c:v>
                </c:pt>
                <c:pt idx="15">
                  <c:v>20.216314315795898</c:v>
                </c:pt>
                <c:pt idx="16">
                  <c:v>20.740827560424801</c:v>
                </c:pt>
                <c:pt idx="17">
                  <c:v>22.540828704833999</c:v>
                </c:pt>
                <c:pt idx="18">
                  <c:v>22.894828796386701</c:v>
                </c:pt>
                <c:pt idx="19">
                  <c:v>23.7238578796387</c:v>
                </c:pt>
                <c:pt idx="20">
                  <c:v>24.396598815918001</c:v>
                </c:pt>
                <c:pt idx="21">
                  <c:v>26.7519721984863</c:v>
                </c:pt>
                <c:pt idx="22">
                  <c:v>28.465457916259801</c:v>
                </c:pt>
                <c:pt idx="23">
                  <c:v>29.169399261474599</c:v>
                </c:pt>
                <c:pt idx="24">
                  <c:v>29.212884902954102</c:v>
                </c:pt>
                <c:pt idx="25">
                  <c:v>29.323400497436499</c:v>
                </c:pt>
                <c:pt idx="26">
                  <c:v>29.583400726318398</c:v>
                </c:pt>
                <c:pt idx="27">
                  <c:v>29.740827560424801</c:v>
                </c:pt>
                <c:pt idx="28">
                  <c:v>30.396715164184599</c:v>
                </c:pt>
                <c:pt idx="29">
                  <c:v>30.641456604003899</c:v>
                </c:pt>
                <c:pt idx="30">
                  <c:v>31.6836853027344</c:v>
                </c:pt>
                <c:pt idx="31">
                  <c:v>32.2728271484375</c:v>
                </c:pt>
                <c:pt idx="32">
                  <c:v>32.466259002685497</c:v>
                </c:pt>
                <c:pt idx="33">
                  <c:v>32.469169616699197</c:v>
                </c:pt>
                <c:pt idx="34">
                  <c:v>32.7238578796387</c:v>
                </c:pt>
                <c:pt idx="35">
                  <c:v>32.784313201904297</c:v>
                </c:pt>
                <c:pt idx="36">
                  <c:v>32.8463134765625</c:v>
                </c:pt>
                <c:pt idx="37">
                  <c:v>32.8810005187988</c:v>
                </c:pt>
                <c:pt idx="38">
                  <c:v>32.947456359863303</c:v>
                </c:pt>
                <c:pt idx="39">
                  <c:v>33.1805419921875</c:v>
                </c:pt>
                <c:pt idx="40">
                  <c:v>33.197113037109403</c:v>
                </c:pt>
                <c:pt idx="41">
                  <c:v>33.644886016845703</c:v>
                </c:pt>
                <c:pt idx="42">
                  <c:v>33.8836860656738</c:v>
                </c:pt>
                <c:pt idx="43">
                  <c:v>33.8836860656738</c:v>
                </c:pt>
                <c:pt idx="44">
                  <c:v>34.438140869140597</c:v>
                </c:pt>
                <c:pt idx="45">
                  <c:v>34.466259002685497</c:v>
                </c:pt>
                <c:pt idx="46">
                  <c:v>34.784313201904297</c:v>
                </c:pt>
                <c:pt idx="47">
                  <c:v>36.2728271484375</c:v>
                </c:pt>
                <c:pt idx="48">
                  <c:v>36.455112457275398</c:v>
                </c:pt>
                <c:pt idx="49">
                  <c:v>36.6617431640625</c:v>
                </c:pt>
                <c:pt idx="50">
                  <c:v>36.7238578796387</c:v>
                </c:pt>
                <c:pt idx="51">
                  <c:v>36.784313201904297</c:v>
                </c:pt>
                <c:pt idx="52">
                  <c:v>36.8836860656738</c:v>
                </c:pt>
                <c:pt idx="53">
                  <c:v>37.644886016845703</c:v>
                </c:pt>
                <c:pt idx="54">
                  <c:v>37.740829467773402</c:v>
                </c:pt>
                <c:pt idx="55">
                  <c:v>37.968029022216797</c:v>
                </c:pt>
                <c:pt idx="56">
                  <c:v>38.197113037109403</c:v>
                </c:pt>
                <c:pt idx="57">
                  <c:v>38.2728271484375</c:v>
                </c:pt>
                <c:pt idx="58">
                  <c:v>38.738143920898402</c:v>
                </c:pt>
                <c:pt idx="59">
                  <c:v>38.784313201904297</c:v>
                </c:pt>
                <c:pt idx="60">
                  <c:v>39.683685302734403</c:v>
                </c:pt>
                <c:pt idx="61">
                  <c:v>39.8836860656738</c:v>
                </c:pt>
                <c:pt idx="62">
                  <c:v>40.037685394287102</c:v>
                </c:pt>
                <c:pt idx="63">
                  <c:v>40.212886810302699</c:v>
                </c:pt>
                <c:pt idx="64">
                  <c:v>40.359172821044901</c:v>
                </c:pt>
                <c:pt idx="65">
                  <c:v>40.7238578796387</c:v>
                </c:pt>
              </c:numCache>
            </c:numRef>
          </c:xVal>
          <c:yVal>
            <c:numRef>
              <c:f>'biometry_SOONnew2019_700_s9 (2)'!$H$2:$H$67</c:f>
              <c:numCache>
                <c:formatCode>0</c:formatCode>
                <c:ptCount val="66"/>
                <c:pt idx="0">
                  <c:v>11.7</c:v>
                </c:pt>
                <c:pt idx="1">
                  <c:v>14.6</c:v>
                </c:pt>
                <c:pt idx="2">
                  <c:v>16.399999999999999</c:v>
                </c:pt>
                <c:pt idx="3">
                  <c:v>16</c:v>
                </c:pt>
                <c:pt idx="4">
                  <c:v>17.330000305175801</c:v>
                </c:pt>
                <c:pt idx="5">
                  <c:v>16.8</c:v>
                </c:pt>
                <c:pt idx="6">
                  <c:v>16.2</c:v>
                </c:pt>
                <c:pt idx="7">
                  <c:v>16.689999389648399</c:v>
                </c:pt>
                <c:pt idx="8">
                  <c:v>16.2</c:v>
                </c:pt>
                <c:pt idx="9">
                  <c:v>16.580000305175801</c:v>
                </c:pt>
                <c:pt idx="10">
                  <c:v>16.360000610351598</c:v>
                </c:pt>
                <c:pt idx="11">
                  <c:v>16.850000000000001</c:v>
                </c:pt>
                <c:pt idx="12">
                  <c:v>17.330000305175801</c:v>
                </c:pt>
                <c:pt idx="13">
                  <c:v>17.660000610351599</c:v>
                </c:pt>
                <c:pt idx="14">
                  <c:v>16.689999389648399</c:v>
                </c:pt>
                <c:pt idx="15">
                  <c:v>17.330000305175801</c:v>
                </c:pt>
                <c:pt idx="16">
                  <c:v>15.710000610351599</c:v>
                </c:pt>
                <c:pt idx="17">
                  <c:v>19.600000000000001</c:v>
                </c:pt>
                <c:pt idx="18">
                  <c:v>19.399999999999999</c:v>
                </c:pt>
                <c:pt idx="19">
                  <c:v>21.2199996948242</c:v>
                </c:pt>
                <c:pt idx="20">
                  <c:v>22.5</c:v>
                </c:pt>
                <c:pt idx="21">
                  <c:v>24.8</c:v>
                </c:pt>
                <c:pt idx="22">
                  <c:v>27.5</c:v>
                </c:pt>
                <c:pt idx="23">
                  <c:v>27.7</c:v>
                </c:pt>
                <c:pt idx="24">
                  <c:v>27.9</c:v>
                </c:pt>
                <c:pt idx="25">
                  <c:v>27.7</c:v>
                </c:pt>
                <c:pt idx="26">
                  <c:v>27.2</c:v>
                </c:pt>
                <c:pt idx="27">
                  <c:v>27.7</c:v>
                </c:pt>
                <c:pt idx="28">
                  <c:v>27.4</c:v>
                </c:pt>
                <c:pt idx="29">
                  <c:v>29.2</c:v>
                </c:pt>
                <c:pt idx="30">
                  <c:v>28.7</c:v>
                </c:pt>
                <c:pt idx="31">
                  <c:v>30.129998779296898</c:v>
                </c:pt>
                <c:pt idx="32">
                  <c:v>30.3</c:v>
                </c:pt>
                <c:pt idx="33">
                  <c:v>30.620001220703102</c:v>
                </c:pt>
                <c:pt idx="34">
                  <c:v>29.970001220703104</c:v>
                </c:pt>
                <c:pt idx="35">
                  <c:v>30.6</c:v>
                </c:pt>
                <c:pt idx="36">
                  <c:v>29.6</c:v>
                </c:pt>
                <c:pt idx="37">
                  <c:v>30.620001220703102</c:v>
                </c:pt>
                <c:pt idx="38">
                  <c:v>29.970001220703104</c:v>
                </c:pt>
                <c:pt idx="39">
                  <c:v>31.270001220703101</c:v>
                </c:pt>
                <c:pt idx="40">
                  <c:v>32.079998779296901</c:v>
                </c:pt>
                <c:pt idx="41">
                  <c:v>32.239999389648396</c:v>
                </c:pt>
                <c:pt idx="42">
                  <c:v>31.429998779296898</c:v>
                </c:pt>
                <c:pt idx="43">
                  <c:v>30.460000610351603</c:v>
                </c:pt>
                <c:pt idx="44">
                  <c:v>31.589999389648398</c:v>
                </c:pt>
                <c:pt idx="45">
                  <c:v>31.9</c:v>
                </c:pt>
                <c:pt idx="46">
                  <c:v>31.3</c:v>
                </c:pt>
                <c:pt idx="47">
                  <c:v>32.4</c:v>
                </c:pt>
                <c:pt idx="48">
                  <c:v>31.920001220703103</c:v>
                </c:pt>
                <c:pt idx="49">
                  <c:v>32.4</c:v>
                </c:pt>
                <c:pt idx="50">
                  <c:v>32.560000610351601</c:v>
                </c:pt>
                <c:pt idx="51">
                  <c:v>32.700000000000003</c:v>
                </c:pt>
                <c:pt idx="52">
                  <c:v>33.700000000000003</c:v>
                </c:pt>
                <c:pt idx="53">
                  <c:v>33.529998779296896</c:v>
                </c:pt>
                <c:pt idx="54">
                  <c:v>32.4</c:v>
                </c:pt>
                <c:pt idx="55">
                  <c:v>33.9</c:v>
                </c:pt>
                <c:pt idx="56">
                  <c:v>34.989999389648396</c:v>
                </c:pt>
                <c:pt idx="57">
                  <c:v>33.210000610351599</c:v>
                </c:pt>
                <c:pt idx="58">
                  <c:v>34.339999389648398</c:v>
                </c:pt>
                <c:pt idx="59">
                  <c:v>33.9</c:v>
                </c:pt>
                <c:pt idx="60">
                  <c:v>33.6</c:v>
                </c:pt>
                <c:pt idx="61">
                  <c:v>33.210000610351599</c:v>
                </c:pt>
                <c:pt idx="62">
                  <c:v>35.639999389648395</c:v>
                </c:pt>
                <c:pt idx="63">
                  <c:v>32.9</c:v>
                </c:pt>
                <c:pt idx="64">
                  <c:v>36.450000000000003</c:v>
                </c:pt>
                <c:pt idx="65">
                  <c:v>33.049999999999997</c:v>
                </c:pt>
              </c:numCache>
            </c:numRef>
          </c:yVal>
          <c:smooth val="0"/>
          <c:extLst>
            <c:ext xmlns:c16="http://schemas.microsoft.com/office/drawing/2014/chart" uri="{C3380CC4-5D6E-409C-BE32-E72D297353CC}">
              <c16:uniqueId val="{00000000-E8A8-4E75-A307-E46E21449F84}"/>
            </c:ext>
          </c:extLst>
        </c:ser>
        <c:dLbls>
          <c:showLegendKey val="0"/>
          <c:showVal val="0"/>
          <c:showCatName val="0"/>
          <c:showSerName val="0"/>
          <c:showPercent val="0"/>
          <c:showBubbleSize val="0"/>
        </c:dLbls>
        <c:axId val="645908784"/>
        <c:axId val="645913704"/>
      </c:scatterChart>
      <c:scatterChart>
        <c:scatterStyle val="smoothMarker"/>
        <c:varyColors val="0"/>
        <c:ser>
          <c:idx val="1"/>
          <c:order val="1"/>
          <c:tx>
            <c:v>mean h84</c:v>
          </c:tx>
          <c:spPr>
            <a:ln w="19050" cap="rnd">
              <a:solidFill>
                <a:schemeClr val="accent2"/>
              </a:solidFill>
              <a:round/>
            </a:ln>
            <a:effectLst/>
          </c:spPr>
          <c:marker>
            <c:symbol val="none"/>
          </c:marker>
          <c:xVal>
            <c:numRef>
              <c:f>'biometry_SOONnew2019_700_s9 (2)'!$AA$12:$AA$24</c:f>
              <c:numCache>
                <c:formatCode>0.0</c:formatCode>
                <c:ptCount val="13"/>
                <c:pt idx="0">
                  <c:v>15.958400000000001</c:v>
                </c:pt>
                <c:pt idx="1">
                  <c:v>17.343200000000003</c:v>
                </c:pt>
                <c:pt idx="2">
                  <c:v>18.828800000000001</c:v>
                </c:pt>
                <c:pt idx="3">
                  <c:v>20.429600000000001</c:v>
                </c:pt>
                <c:pt idx="4">
                  <c:v>22.16</c:v>
                </c:pt>
                <c:pt idx="5">
                  <c:v>24.034400000000005</c:v>
                </c:pt>
                <c:pt idx="6">
                  <c:v>26.0672</c:v>
                </c:pt>
                <c:pt idx="7">
                  <c:v>28.2728</c:v>
                </c:pt>
                <c:pt idx="8">
                  <c:v>30.665600000000001</c:v>
                </c:pt>
                <c:pt idx="9">
                  <c:v>33.260000000000005</c:v>
                </c:pt>
                <c:pt idx="10">
                  <c:v>36.070399999999999</c:v>
                </c:pt>
                <c:pt idx="11">
                  <c:v>39.111199999999997</c:v>
                </c:pt>
                <c:pt idx="12">
                  <c:v>42.396799999999999</c:v>
                </c:pt>
              </c:numCache>
            </c:numRef>
          </c:xVal>
          <c:yVal>
            <c:numRef>
              <c:f>'biometry_SOONnew2019_700_s9 (2)'!$Z$12:$Z$24</c:f>
              <c:numCache>
                <c:formatCode>General</c:formatCode>
                <c:ptCount val="13"/>
                <c:pt idx="0">
                  <c:v>12</c:v>
                </c:pt>
                <c:pt idx="1">
                  <c:v>14</c:v>
                </c:pt>
                <c:pt idx="2">
                  <c:v>16</c:v>
                </c:pt>
                <c:pt idx="3">
                  <c:v>18</c:v>
                </c:pt>
                <c:pt idx="4">
                  <c:v>20</c:v>
                </c:pt>
                <c:pt idx="5">
                  <c:v>22</c:v>
                </c:pt>
                <c:pt idx="6">
                  <c:v>24</c:v>
                </c:pt>
                <c:pt idx="7">
                  <c:v>26</c:v>
                </c:pt>
                <c:pt idx="8">
                  <c:v>28</c:v>
                </c:pt>
                <c:pt idx="9">
                  <c:v>30</c:v>
                </c:pt>
                <c:pt idx="10">
                  <c:v>32</c:v>
                </c:pt>
                <c:pt idx="11">
                  <c:v>34</c:v>
                </c:pt>
                <c:pt idx="12">
                  <c:v>36</c:v>
                </c:pt>
              </c:numCache>
            </c:numRef>
          </c:yVal>
          <c:smooth val="1"/>
          <c:extLst>
            <c:ext xmlns:c16="http://schemas.microsoft.com/office/drawing/2014/chart" uri="{C3380CC4-5D6E-409C-BE32-E72D297353CC}">
              <c16:uniqueId val="{00000001-E8A8-4E75-A307-E46E21449F84}"/>
            </c:ext>
          </c:extLst>
        </c:ser>
        <c:dLbls>
          <c:showLegendKey val="0"/>
          <c:showVal val="0"/>
          <c:showCatName val="0"/>
          <c:showSerName val="0"/>
          <c:showPercent val="0"/>
          <c:showBubbleSize val="0"/>
        </c:dLbls>
        <c:axId val="201095560"/>
        <c:axId val="581337264"/>
      </c:scatterChart>
      <c:valAx>
        <c:axId val="645908784"/>
        <c:scaling>
          <c:orientation val="minMax"/>
          <c:max val="45"/>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CRL</a:t>
                </a:r>
                <a:r>
                  <a:rPr lang="en-CA" sz="1200" b="1" baseline="0"/>
                  <a:t> age [wks]</a:t>
                </a:r>
                <a:endParaRPr lang="en-CA"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913704"/>
        <c:crosses val="autoZero"/>
        <c:crossBetween val="midCat"/>
      </c:valAx>
      <c:valAx>
        <c:axId val="645913704"/>
        <c:scaling>
          <c:orientation val="minMax"/>
          <c:max val="4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HC2</a:t>
                </a:r>
                <a:r>
                  <a:rPr lang="en-CA" sz="1200" b="1" baseline="0"/>
                  <a:t>  [cm]</a:t>
                </a:r>
                <a:endParaRPr lang="en-CA"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908784"/>
        <c:crosses val="autoZero"/>
        <c:crossBetween val="midCat"/>
      </c:valAx>
      <c:valAx>
        <c:axId val="581337264"/>
        <c:scaling>
          <c:orientation val="minMax"/>
          <c:max val="40"/>
          <c:min val="10"/>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095560"/>
        <c:crosses val="max"/>
        <c:crossBetween val="midCat"/>
      </c:valAx>
      <c:valAx>
        <c:axId val="201095560"/>
        <c:scaling>
          <c:orientation val="minMax"/>
        </c:scaling>
        <c:delete val="1"/>
        <c:axPos val="b"/>
        <c:numFmt formatCode="0.0" sourceLinked="1"/>
        <c:majorTickMark val="out"/>
        <c:minorTickMark val="none"/>
        <c:tickLblPos val="nextTo"/>
        <c:crossAx val="581337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Predicted</a:t>
            </a:r>
            <a:r>
              <a:rPr lang="en-US" b="1" baseline="0" dirty="0"/>
              <a:t> age minus CRL age.   [weeks]</a:t>
            </a:r>
          </a:p>
          <a:p>
            <a:pPr>
              <a:defRPr/>
            </a:pPr>
            <a:r>
              <a:rPr lang="en-US" sz="1100" baseline="0" dirty="0"/>
              <a:t>(Hadlock 84 ,1 SD at all ages = 1.23 weeks)</a:t>
            </a:r>
            <a:endParaRPr lang="en-US" sz="1100" dirty="0"/>
          </a:p>
        </c:rich>
      </c:tx>
      <c:layout>
        <c:manualLayout>
          <c:xMode val="edge"/>
          <c:yMode val="edge"/>
          <c:x val="0.1112112897925903"/>
          <c:y val="1.05660358521403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MSH pts</c:v>
          </c:tx>
          <c:spPr>
            <a:ln w="28575" cap="rnd">
              <a:noFill/>
              <a:round/>
            </a:ln>
            <a:effectLst/>
          </c:spPr>
          <c:marker>
            <c:symbol val="circle"/>
            <c:size val="5"/>
            <c:spPr>
              <a:solidFill>
                <a:schemeClr val="accent1"/>
              </a:solidFill>
              <a:ln w="9525">
                <a:solidFill>
                  <a:schemeClr val="accent1"/>
                </a:solidFill>
              </a:ln>
              <a:effectLst/>
            </c:spPr>
          </c:marker>
          <c:trendline>
            <c:spPr>
              <a:ln w="25400" cap="rnd">
                <a:solidFill>
                  <a:schemeClr val="accent1"/>
                </a:solidFill>
                <a:prstDash val="sysDot"/>
              </a:ln>
              <a:effectLst/>
            </c:spPr>
            <c:trendlineType val="linear"/>
            <c:dispRSqr val="1"/>
            <c:dispEq val="1"/>
            <c:trendlineLbl>
              <c:layout>
                <c:manualLayout>
                  <c:x val="0.34850471399429844"/>
                  <c:y val="0.3807094037752720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'biometry_SOONnew2019_700_s9 (2)'!$E$2:$E$67</c:f>
              <c:numCache>
                <c:formatCode>0.0</c:formatCode>
                <c:ptCount val="66"/>
                <c:pt idx="0">
                  <c:v>15.3234004974365</c:v>
                </c:pt>
                <c:pt idx="1">
                  <c:v>18.560600280761701</c:v>
                </c:pt>
                <c:pt idx="2">
                  <c:v>18.869113922119102</c:v>
                </c:pt>
                <c:pt idx="3">
                  <c:v>19.255113601684599</c:v>
                </c:pt>
                <c:pt idx="4">
                  <c:v>19.2728271484375</c:v>
                </c:pt>
                <c:pt idx="5">
                  <c:v>19.396598815918001</c:v>
                </c:pt>
                <c:pt idx="6">
                  <c:v>19.396715164184599</c:v>
                </c:pt>
                <c:pt idx="7">
                  <c:v>19.4381427764893</c:v>
                </c:pt>
                <c:pt idx="8">
                  <c:v>19.465457916259801</c:v>
                </c:pt>
                <c:pt idx="9">
                  <c:v>19.469171524047901</c:v>
                </c:pt>
                <c:pt idx="10">
                  <c:v>19.5979709625244</c:v>
                </c:pt>
                <c:pt idx="11">
                  <c:v>19.6617431640625</c:v>
                </c:pt>
                <c:pt idx="12">
                  <c:v>19.7238578796387</c:v>
                </c:pt>
                <c:pt idx="13">
                  <c:v>19.911399841308601</c:v>
                </c:pt>
                <c:pt idx="14">
                  <c:v>20.166713714599599</c:v>
                </c:pt>
                <c:pt idx="15">
                  <c:v>20.216314315795898</c:v>
                </c:pt>
                <c:pt idx="16">
                  <c:v>20.740827560424801</c:v>
                </c:pt>
                <c:pt idx="17">
                  <c:v>22.540828704833999</c:v>
                </c:pt>
                <c:pt idx="18">
                  <c:v>22.894828796386701</c:v>
                </c:pt>
                <c:pt idx="19">
                  <c:v>23.7238578796387</c:v>
                </c:pt>
                <c:pt idx="20">
                  <c:v>24.396598815918001</c:v>
                </c:pt>
                <c:pt idx="21">
                  <c:v>26.7519721984863</c:v>
                </c:pt>
                <c:pt idx="22">
                  <c:v>28.465457916259801</c:v>
                </c:pt>
                <c:pt idx="23">
                  <c:v>29.169399261474599</c:v>
                </c:pt>
                <c:pt idx="24">
                  <c:v>29.212884902954102</c:v>
                </c:pt>
                <c:pt idx="25">
                  <c:v>29.323400497436499</c:v>
                </c:pt>
                <c:pt idx="26">
                  <c:v>29.583400726318398</c:v>
                </c:pt>
                <c:pt idx="27">
                  <c:v>29.740827560424801</c:v>
                </c:pt>
                <c:pt idx="28">
                  <c:v>30.396715164184599</c:v>
                </c:pt>
                <c:pt idx="29">
                  <c:v>30.641456604003899</c:v>
                </c:pt>
                <c:pt idx="30">
                  <c:v>31.6836853027344</c:v>
                </c:pt>
                <c:pt idx="31">
                  <c:v>32.2728271484375</c:v>
                </c:pt>
                <c:pt idx="32">
                  <c:v>32.466259002685497</c:v>
                </c:pt>
                <c:pt idx="33">
                  <c:v>32.469169616699197</c:v>
                </c:pt>
                <c:pt idx="34">
                  <c:v>32.7238578796387</c:v>
                </c:pt>
                <c:pt idx="35">
                  <c:v>32.784313201904297</c:v>
                </c:pt>
                <c:pt idx="36">
                  <c:v>32.8463134765625</c:v>
                </c:pt>
                <c:pt idx="37">
                  <c:v>32.8810005187988</c:v>
                </c:pt>
                <c:pt idx="38">
                  <c:v>32.947456359863303</c:v>
                </c:pt>
                <c:pt idx="39">
                  <c:v>33.1805419921875</c:v>
                </c:pt>
                <c:pt idx="40">
                  <c:v>33.197113037109403</c:v>
                </c:pt>
                <c:pt idx="41">
                  <c:v>33.644886016845703</c:v>
                </c:pt>
                <c:pt idx="42">
                  <c:v>33.8836860656738</c:v>
                </c:pt>
                <c:pt idx="43">
                  <c:v>33.8836860656738</c:v>
                </c:pt>
                <c:pt idx="44">
                  <c:v>34.438140869140597</c:v>
                </c:pt>
                <c:pt idx="45">
                  <c:v>34.466259002685497</c:v>
                </c:pt>
                <c:pt idx="46">
                  <c:v>34.784313201904297</c:v>
                </c:pt>
                <c:pt idx="47">
                  <c:v>36.2728271484375</c:v>
                </c:pt>
                <c:pt idx="48">
                  <c:v>36.455112457275398</c:v>
                </c:pt>
                <c:pt idx="49">
                  <c:v>36.6617431640625</c:v>
                </c:pt>
                <c:pt idx="50">
                  <c:v>36.7238578796387</c:v>
                </c:pt>
                <c:pt idx="51">
                  <c:v>36.784313201904297</c:v>
                </c:pt>
                <c:pt idx="52">
                  <c:v>36.8836860656738</c:v>
                </c:pt>
                <c:pt idx="53">
                  <c:v>37.644886016845703</c:v>
                </c:pt>
                <c:pt idx="54">
                  <c:v>37.740829467773402</c:v>
                </c:pt>
                <c:pt idx="55">
                  <c:v>37.968029022216797</c:v>
                </c:pt>
                <c:pt idx="56">
                  <c:v>38.197113037109403</c:v>
                </c:pt>
                <c:pt idx="57">
                  <c:v>38.2728271484375</c:v>
                </c:pt>
                <c:pt idx="58">
                  <c:v>38.738143920898402</c:v>
                </c:pt>
                <c:pt idx="59">
                  <c:v>38.784313201904297</c:v>
                </c:pt>
                <c:pt idx="60">
                  <c:v>39.683685302734403</c:v>
                </c:pt>
                <c:pt idx="61">
                  <c:v>39.8836860656738</c:v>
                </c:pt>
                <c:pt idx="62">
                  <c:v>40.037685394287102</c:v>
                </c:pt>
                <c:pt idx="63">
                  <c:v>40.212886810302699</c:v>
                </c:pt>
                <c:pt idx="64">
                  <c:v>40.359172821044901</c:v>
                </c:pt>
                <c:pt idx="65">
                  <c:v>40.7238578796387</c:v>
                </c:pt>
              </c:numCache>
            </c:numRef>
          </c:xVal>
          <c:yVal>
            <c:numRef>
              <c:f>'biometry_SOONnew2019_700_s9 (2)'!$J$2:$J$67</c:f>
              <c:numCache>
                <c:formatCode>0.0</c:formatCode>
                <c:ptCount val="66"/>
                <c:pt idx="0">
                  <c:v>0.43508338928229939</c:v>
                </c:pt>
                <c:pt idx="1">
                  <c:v>-0.782958984375</c:v>
                </c:pt>
                <c:pt idx="2">
                  <c:v>0.27017021179199929</c:v>
                </c:pt>
                <c:pt idx="3">
                  <c:v>-0.42631340026859732</c:v>
                </c:pt>
                <c:pt idx="4">
                  <c:v>0.60678291320800071</c:v>
                </c:pt>
                <c:pt idx="5">
                  <c:v>5.7889938354499293E-2</c:v>
                </c:pt>
                <c:pt idx="6">
                  <c:v>-0.41325759887699931</c:v>
                </c:pt>
                <c:pt idx="7">
                  <c:v>-7.0812225341800428E-2</c:v>
                </c:pt>
                <c:pt idx="8">
                  <c:v>-0.48200035095220173</c:v>
                </c:pt>
                <c:pt idx="9">
                  <c:v>-0.18863677978520244</c:v>
                </c:pt>
                <c:pt idx="10">
                  <c:v>-0.48994636535639913</c:v>
                </c:pt>
                <c:pt idx="11">
                  <c:v>-0.16751480102540128</c:v>
                </c:pt>
                <c:pt idx="12">
                  <c:v>0.15575218200680041</c:v>
                </c:pt>
                <c:pt idx="13">
                  <c:v>0.23731803894039771</c:v>
                </c:pt>
                <c:pt idx="14">
                  <c:v>-0.7993831634520987</c:v>
                </c:pt>
                <c:pt idx="15">
                  <c:v>-0.33670425415039773</c:v>
                </c:pt>
                <c:pt idx="16">
                  <c:v>-2.1342391967773011</c:v>
                </c:pt>
                <c:pt idx="17">
                  <c:v>-0.73796844482419743</c:v>
                </c:pt>
                <c:pt idx="18">
                  <c:v>-1.2684135437012003</c:v>
                </c:pt>
                <c:pt idx="19">
                  <c:v>-0.43852233886720171</c:v>
                </c:pt>
                <c:pt idx="20">
                  <c:v>0.13058853149409799</c:v>
                </c:pt>
                <c:pt idx="21">
                  <c:v>0.17592620849610086</c:v>
                </c:pt>
                <c:pt idx="22">
                  <c:v>1.5836048126219993</c:v>
                </c:pt>
                <c:pt idx="23">
                  <c:v>1.1247806549072017</c:v>
                </c:pt>
                <c:pt idx="24">
                  <c:v>1.3284072875976989</c:v>
                </c:pt>
                <c:pt idx="25">
                  <c:v>0.97077941894530184</c:v>
                </c:pt>
                <c:pt idx="26">
                  <c:v>0.10169410705560011</c:v>
                </c:pt>
                <c:pt idx="27">
                  <c:v>0.55335235595699928</c:v>
                </c:pt>
                <c:pt idx="28">
                  <c:v>-0.4694671630859979</c:v>
                </c:pt>
                <c:pt idx="29">
                  <c:v>1.5556716918945028</c:v>
                </c:pt>
                <c:pt idx="30">
                  <c:v>-0.133714675903299</c:v>
                </c:pt>
                <c:pt idx="31">
                  <c:v>1.1631278991699006</c:v>
                </c:pt>
                <c:pt idx="32">
                  <c:v>1.2011795043946023</c:v>
                </c:pt>
                <c:pt idx="33">
                  <c:v>1.6382827758788991</c:v>
                </c:pt>
                <c:pt idx="34">
                  <c:v>0.49566650390620026</c:v>
                </c:pt>
                <c:pt idx="35">
                  <c:v>1.2954711914062003</c:v>
                </c:pt>
                <c:pt idx="36">
                  <c:v>-0.12201309204100141</c:v>
                </c:pt>
                <c:pt idx="37">
                  <c:v>1.2264518737792969</c:v>
                </c:pt>
                <c:pt idx="38">
                  <c:v>0.27206802368159799</c:v>
                </c:pt>
                <c:pt idx="39">
                  <c:v>1.8381233215332031</c:v>
                </c:pt>
                <c:pt idx="40">
                  <c:v>2.9903984069823935</c:v>
                </c:pt>
                <c:pt idx="41">
                  <c:v>2.7779617309569957</c:v>
                </c:pt>
                <c:pt idx="42">
                  <c:v>1.3629035949707031</c:v>
                </c:pt>
                <c:pt idx="43">
                  <c:v>3.0555725098011521E-3</c:v>
                </c:pt>
                <c:pt idx="44">
                  <c:v>1.0378227233887003</c:v>
                </c:pt>
                <c:pt idx="45">
                  <c:v>1.4582672119141051</c:v>
                </c:pt>
                <c:pt idx="46">
                  <c:v>0.2769775390625</c:v>
                </c:pt>
                <c:pt idx="47">
                  <c:v>0.3868408203125</c:v>
                </c:pt>
                <c:pt idx="48">
                  <c:v>-0.50145339965819602</c:v>
                </c:pt>
                <c:pt idx="49">
                  <c:v>-2.0751953125E-3</c:v>
                </c:pt>
                <c:pt idx="50">
                  <c:v>0.17412185668939628</c:v>
                </c:pt>
                <c:pt idx="51">
                  <c:v>0.32342147827150569</c:v>
                </c:pt>
                <c:pt idx="52">
                  <c:v>1.7561416625976989</c:v>
                </c:pt>
                <c:pt idx="53">
                  <c:v>0.7302513122558949</c:v>
                </c:pt>
                <c:pt idx="54">
                  <c:v>-1.081161499023402</c:v>
                </c:pt>
                <c:pt idx="55">
                  <c:v>0.98543548583980112</c:v>
                </c:pt>
                <c:pt idx="56">
                  <c:v>2.5089645385741974</c:v>
                </c:pt>
                <c:pt idx="57">
                  <c:v>-0.39119338989259944</c:v>
                </c:pt>
                <c:pt idx="58">
                  <c:v>0.9139404296875</c:v>
                </c:pt>
                <c:pt idx="59">
                  <c:v>0.16915130615230112</c:v>
                </c:pt>
                <c:pt idx="60">
                  <c:v>-1.1997680664063068</c:v>
                </c:pt>
                <c:pt idx="61">
                  <c:v>-2.0020523071288991</c:v>
                </c:pt>
                <c:pt idx="62">
                  <c:v>1.7489929199218963</c:v>
                </c:pt>
                <c:pt idx="63">
                  <c:v>-2.8035011291503977</c:v>
                </c:pt>
                <c:pt idx="64">
                  <c:v>2.8120956420899006</c:v>
                </c:pt>
                <c:pt idx="65">
                  <c:v>-3.0866775512696023</c:v>
                </c:pt>
              </c:numCache>
            </c:numRef>
          </c:yVal>
          <c:smooth val="0"/>
          <c:extLst>
            <c:ext xmlns:c16="http://schemas.microsoft.com/office/drawing/2014/chart" uri="{C3380CC4-5D6E-409C-BE32-E72D297353CC}">
              <c16:uniqueId val="{00000001-2A77-48D2-9213-5D03BF9A0D07}"/>
            </c:ext>
          </c:extLst>
        </c:ser>
        <c:ser>
          <c:idx val="1"/>
          <c:order val="1"/>
          <c:tx>
            <c:v>+3SD</c:v>
          </c:tx>
          <c:spPr>
            <a:ln w="25400" cap="rnd">
              <a:solidFill>
                <a:sysClr val="window" lastClr="FFFFFF">
                  <a:lumMod val="75000"/>
                </a:sysClr>
              </a:solidFill>
              <a:prstDash val="dash"/>
              <a:round/>
            </a:ln>
            <a:effectLst/>
          </c:spPr>
          <c:marker>
            <c:symbol val="circle"/>
            <c:size val="5"/>
            <c:spPr>
              <a:noFill/>
              <a:ln w="9525">
                <a:noFill/>
              </a:ln>
              <a:effectLst/>
            </c:spPr>
          </c:marker>
          <c:xVal>
            <c:numRef>
              <c:f>'biometry_SOONnew2019_700_s9 (2)'!$AA$12:$AA$24</c:f>
              <c:numCache>
                <c:formatCode>0.0</c:formatCode>
                <c:ptCount val="13"/>
                <c:pt idx="0">
                  <c:v>15.958400000000001</c:v>
                </c:pt>
                <c:pt idx="1">
                  <c:v>17.343200000000003</c:v>
                </c:pt>
                <c:pt idx="2">
                  <c:v>18.828800000000001</c:v>
                </c:pt>
                <c:pt idx="3">
                  <c:v>20.429600000000001</c:v>
                </c:pt>
                <c:pt idx="4">
                  <c:v>22.16</c:v>
                </c:pt>
                <c:pt idx="5">
                  <c:v>24.034400000000005</c:v>
                </c:pt>
                <c:pt idx="6">
                  <c:v>26.0672</c:v>
                </c:pt>
                <c:pt idx="7">
                  <c:v>28.2728</c:v>
                </c:pt>
                <c:pt idx="8">
                  <c:v>30.665600000000001</c:v>
                </c:pt>
                <c:pt idx="9">
                  <c:v>33.260000000000005</c:v>
                </c:pt>
                <c:pt idx="10">
                  <c:v>36.070399999999999</c:v>
                </c:pt>
                <c:pt idx="11">
                  <c:v>39.111199999999997</c:v>
                </c:pt>
                <c:pt idx="12">
                  <c:v>42.396799999999999</c:v>
                </c:pt>
              </c:numCache>
            </c:numRef>
          </c:xVal>
          <c:yVal>
            <c:numRef>
              <c:f>'biometry_SOONnew2019_700_s9 (2)'!$AH$12:$AH$24</c:f>
              <c:numCache>
                <c:formatCode>General</c:formatCode>
                <c:ptCount val="13"/>
                <c:pt idx="0">
                  <c:v>4.0200000000000005</c:v>
                </c:pt>
                <c:pt idx="1">
                  <c:v>4.0200000000000005</c:v>
                </c:pt>
                <c:pt idx="2">
                  <c:v>4.0200000000000005</c:v>
                </c:pt>
                <c:pt idx="3">
                  <c:v>4.0200000000000005</c:v>
                </c:pt>
                <c:pt idx="4">
                  <c:v>4.0200000000000005</c:v>
                </c:pt>
                <c:pt idx="5">
                  <c:v>4.0200000000000005</c:v>
                </c:pt>
                <c:pt idx="6">
                  <c:v>4.0200000000000005</c:v>
                </c:pt>
                <c:pt idx="7">
                  <c:v>4.0200000000000005</c:v>
                </c:pt>
                <c:pt idx="8">
                  <c:v>4.0200000000000005</c:v>
                </c:pt>
                <c:pt idx="9">
                  <c:v>4.0200000000000005</c:v>
                </c:pt>
                <c:pt idx="10">
                  <c:v>4.0200000000000005</c:v>
                </c:pt>
                <c:pt idx="11">
                  <c:v>4.0200000000000005</c:v>
                </c:pt>
                <c:pt idx="12">
                  <c:v>4.0200000000000005</c:v>
                </c:pt>
              </c:numCache>
            </c:numRef>
          </c:yVal>
          <c:smooth val="0"/>
          <c:extLst>
            <c:ext xmlns:c16="http://schemas.microsoft.com/office/drawing/2014/chart" uri="{C3380CC4-5D6E-409C-BE32-E72D297353CC}">
              <c16:uniqueId val="{00000002-2A77-48D2-9213-5D03BF9A0D07}"/>
            </c:ext>
          </c:extLst>
        </c:ser>
        <c:ser>
          <c:idx val="2"/>
          <c:order val="2"/>
          <c:tx>
            <c:v>+2SD</c:v>
          </c:tx>
          <c:spPr>
            <a:ln w="34925" cap="rnd">
              <a:solidFill>
                <a:schemeClr val="bg1">
                  <a:lumMod val="75000"/>
                </a:schemeClr>
              </a:solidFill>
              <a:round/>
            </a:ln>
            <a:effectLst/>
          </c:spPr>
          <c:marker>
            <c:symbol val="circle"/>
            <c:size val="5"/>
            <c:spPr>
              <a:noFill/>
              <a:ln w="9525">
                <a:noFill/>
              </a:ln>
              <a:effectLst/>
            </c:spPr>
          </c:marker>
          <c:xVal>
            <c:numRef>
              <c:f>'biometry_SOONnew2019_700_s9 (2)'!$AA$12:$AA$24</c:f>
              <c:numCache>
                <c:formatCode>0.0</c:formatCode>
                <c:ptCount val="13"/>
                <c:pt idx="0">
                  <c:v>15.958400000000001</c:v>
                </c:pt>
                <c:pt idx="1">
                  <c:v>17.343200000000003</c:v>
                </c:pt>
                <c:pt idx="2">
                  <c:v>18.828800000000001</c:v>
                </c:pt>
                <c:pt idx="3">
                  <c:v>20.429600000000001</c:v>
                </c:pt>
                <c:pt idx="4">
                  <c:v>22.16</c:v>
                </c:pt>
                <c:pt idx="5">
                  <c:v>24.034400000000005</c:v>
                </c:pt>
                <c:pt idx="6">
                  <c:v>26.0672</c:v>
                </c:pt>
                <c:pt idx="7">
                  <c:v>28.2728</c:v>
                </c:pt>
                <c:pt idx="8">
                  <c:v>30.665600000000001</c:v>
                </c:pt>
                <c:pt idx="9">
                  <c:v>33.260000000000005</c:v>
                </c:pt>
                <c:pt idx="10">
                  <c:v>36.070399999999999</c:v>
                </c:pt>
                <c:pt idx="11">
                  <c:v>39.111199999999997</c:v>
                </c:pt>
                <c:pt idx="12">
                  <c:v>42.396799999999999</c:v>
                </c:pt>
              </c:numCache>
            </c:numRef>
          </c:xVal>
          <c:yVal>
            <c:numRef>
              <c:f>'biometry_SOONnew2019_700_s9 (2)'!$AG$12:$AG$24</c:f>
              <c:numCache>
                <c:formatCode>General</c:formatCode>
                <c:ptCount val="13"/>
                <c:pt idx="0">
                  <c:v>2.68</c:v>
                </c:pt>
                <c:pt idx="1">
                  <c:v>2.68</c:v>
                </c:pt>
                <c:pt idx="2">
                  <c:v>2.68</c:v>
                </c:pt>
                <c:pt idx="3">
                  <c:v>2.68</c:v>
                </c:pt>
                <c:pt idx="4">
                  <c:v>2.68</c:v>
                </c:pt>
                <c:pt idx="5">
                  <c:v>2.68</c:v>
                </c:pt>
                <c:pt idx="6">
                  <c:v>2.68</c:v>
                </c:pt>
                <c:pt idx="7">
                  <c:v>2.68</c:v>
                </c:pt>
                <c:pt idx="8">
                  <c:v>2.68</c:v>
                </c:pt>
                <c:pt idx="9">
                  <c:v>2.68</c:v>
                </c:pt>
                <c:pt idx="10">
                  <c:v>2.68</c:v>
                </c:pt>
                <c:pt idx="11">
                  <c:v>2.68</c:v>
                </c:pt>
                <c:pt idx="12">
                  <c:v>2.68</c:v>
                </c:pt>
              </c:numCache>
            </c:numRef>
          </c:yVal>
          <c:smooth val="0"/>
          <c:extLst>
            <c:ext xmlns:c16="http://schemas.microsoft.com/office/drawing/2014/chart" uri="{C3380CC4-5D6E-409C-BE32-E72D297353CC}">
              <c16:uniqueId val="{00000003-2A77-48D2-9213-5D03BF9A0D07}"/>
            </c:ext>
          </c:extLst>
        </c:ser>
        <c:ser>
          <c:idx val="3"/>
          <c:order val="3"/>
          <c:tx>
            <c:v>-2SD</c:v>
          </c:tx>
          <c:spPr>
            <a:ln w="38100" cap="rnd">
              <a:solidFill>
                <a:schemeClr val="bg1">
                  <a:lumMod val="75000"/>
                </a:schemeClr>
              </a:solidFill>
              <a:round/>
            </a:ln>
            <a:effectLst/>
          </c:spPr>
          <c:marker>
            <c:symbol val="circle"/>
            <c:size val="5"/>
            <c:spPr>
              <a:noFill/>
              <a:ln w="9525">
                <a:noFill/>
              </a:ln>
              <a:effectLst/>
            </c:spPr>
          </c:marker>
          <c:xVal>
            <c:numRef>
              <c:f>'biometry_SOONnew2019_700_s9 (2)'!$AA$12:$AA$24</c:f>
              <c:numCache>
                <c:formatCode>0.0</c:formatCode>
                <c:ptCount val="13"/>
                <c:pt idx="0">
                  <c:v>15.958400000000001</c:v>
                </c:pt>
                <c:pt idx="1">
                  <c:v>17.343200000000003</c:v>
                </c:pt>
                <c:pt idx="2">
                  <c:v>18.828800000000001</c:v>
                </c:pt>
                <c:pt idx="3">
                  <c:v>20.429600000000001</c:v>
                </c:pt>
                <c:pt idx="4">
                  <c:v>22.16</c:v>
                </c:pt>
                <c:pt idx="5">
                  <c:v>24.034400000000005</c:v>
                </c:pt>
                <c:pt idx="6">
                  <c:v>26.0672</c:v>
                </c:pt>
                <c:pt idx="7">
                  <c:v>28.2728</c:v>
                </c:pt>
                <c:pt idx="8">
                  <c:v>30.665600000000001</c:v>
                </c:pt>
                <c:pt idx="9">
                  <c:v>33.260000000000005</c:v>
                </c:pt>
                <c:pt idx="10">
                  <c:v>36.070399999999999</c:v>
                </c:pt>
                <c:pt idx="11">
                  <c:v>39.111199999999997</c:v>
                </c:pt>
                <c:pt idx="12">
                  <c:v>42.396799999999999</c:v>
                </c:pt>
              </c:numCache>
            </c:numRef>
          </c:xVal>
          <c:yVal>
            <c:numRef>
              <c:f>'biometry_SOONnew2019_700_s9 (2)'!$AF$12:$AF$24</c:f>
              <c:numCache>
                <c:formatCode>General</c:formatCode>
                <c:ptCount val="13"/>
                <c:pt idx="0">
                  <c:v>-2.68</c:v>
                </c:pt>
                <c:pt idx="1">
                  <c:v>-2.68</c:v>
                </c:pt>
                <c:pt idx="2">
                  <c:v>-2.68</c:v>
                </c:pt>
                <c:pt idx="3">
                  <c:v>-2.68</c:v>
                </c:pt>
                <c:pt idx="4">
                  <c:v>-2.68</c:v>
                </c:pt>
                <c:pt idx="5">
                  <c:v>-2.68</c:v>
                </c:pt>
                <c:pt idx="6">
                  <c:v>-2.68</c:v>
                </c:pt>
                <c:pt idx="7">
                  <c:v>-2.68</c:v>
                </c:pt>
                <c:pt idx="8">
                  <c:v>-2.68</c:v>
                </c:pt>
                <c:pt idx="9">
                  <c:v>-2.68</c:v>
                </c:pt>
                <c:pt idx="10">
                  <c:v>-2.68</c:v>
                </c:pt>
                <c:pt idx="11">
                  <c:v>-2.68</c:v>
                </c:pt>
                <c:pt idx="12">
                  <c:v>-2.68</c:v>
                </c:pt>
              </c:numCache>
            </c:numRef>
          </c:yVal>
          <c:smooth val="0"/>
          <c:extLst>
            <c:ext xmlns:c16="http://schemas.microsoft.com/office/drawing/2014/chart" uri="{C3380CC4-5D6E-409C-BE32-E72D297353CC}">
              <c16:uniqueId val="{00000004-2A77-48D2-9213-5D03BF9A0D07}"/>
            </c:ext>
          </c:extLst>
        </c:ser>
        <c:ser>
          <c:idx val="4"/>
          <c:order val="4"/>
          <c:tx>
            <c:v>-3SD</c:v>
          </c:tx>
          <c:spPr>
            <a:ln w="25400" cap="rnd">
              <a:solidFill>
                <a:sysClr val="window" lastClr="FFFFFF">
                  <a:lumMod val="75000"/>
                </a:sysClr>
              </a:solidFill>
              <a:prstDash val="dash"/>
              <a:round/>
            </a:ln>
            <a:effectLst/>
          </c:spPr>
          <c:marker>
            <c:symbol val="circle"/>
            <c:size val="5"/>
            <c:spPr>
              <a:noFill/>
              <a:ln w="9525">
                <a:noFill/>
              </a:ln>
              <a:effectLst/>
            </c:spPr>
          </c:marker>
          <c:xVal>
            <c:numRef>
              <c:f>'biometry_SOONnew2019_700_s9 (2)'!$AA$12:$AA$24</c:f>
              <c:numCache>
                <c:formatCode>0.0</c:formatCode>
                <c:ptCount val="13"/>
                <c:pt idx="0">
                  <c:v>15.958400000000001</c:v>
                </c:pt>
                <c:pt idx="1">
                  <c:v>17.343200000000003</c:v>
                </c:pt>
                <c:pt idx="2">
                  <c:v>18.828800000000001</c:v>
                </c:pt>
                <c:pt idx="3">
                  <c:v>20.429600000000001</c:v>
                </c:pt>
                <c:pt idx="4">
                  <c:v>22.16</c:v>
                </c:pt>
                <c:pt idx="5">
                  <c:v>24.034400000000005</c:v>
                </c:pt>
                <c:pt idx="6">
                  <c:v>26.0672</c:v>
                </c:pt>
                <c:pt idx="7">
                  <c:v>28.2728</c:v>
                </c:pt>
                <c:pt idx="8">
                  <c:v>30.665600000000001</c:v>
                </c:pt>
                <c:pt idx="9">
                  <c:v>33.260000000000005</c:v>
                </c:pt>
                <c:pt idx="10">
                  <c:v>36.070399999999999</c:v>
                </c:pt>
                <c:pt idx="11">
                  <c:v>39.111199999999997</c:v>
                </c:pt>
                <c:pt idx="12">
                  <c:v>42.396799999999999</c:v>
                </c:pt>
              </c:numCache>
            </c:numRef>
          </c:xVal>
          <c:yVal>
            <c:numRef>
              <c:f>'biometry_SOONnew2019_700_s9 (2)'!$AE$12:$AE$24</c:f>
              <c:numCache>
                <c:formatCode>General</c:formatCode>
                <c:ptCount val="13"/>
                <c:pt idx="0">
                  <c:v>-4.0200000000000005</c:v>
                </c:pt>
                <c:pt idx="1">
                  <c:v>-4.0200000000000005</c:v>
                </c:pt>
                <c:pt idx="2">
                  <c:v>-4.0200000000000005</c:v>
                </c:pt>
                <c:pt idx="3">
                  <c:v>-4.0200000000000005</c:v>
                </c:pt>
                <c:pt idx="4">
                  <c:v>-4.0200000000000005</c:v>
                </c:pt>
                <c:pt idx="5">
                  <c:v>-4.0200000000000005</c:v>
                </c:pt>
                <c:pt idx="6">
                  <c:v>-4.0200000000000005</c:v>
                </c:pt>
                <c:pt idx="7">
                  <c:v>-4.0200000000000005</c:v>
                </c:pt>
                <c:pt idx="8">
                  <c:v>-4.0200000000000005</c:v>
                </c:pt>
                <c:pt idx="9">
                  <c:v>-4.0200000000000005</c:v>
                </c:pt>
                <c:pt idx="10">
                  <c:v>-4.0200000000000005</c:v>
                </c:pt>
                <c:pt idx="11">
                  <c:v>-4.0200000000000005</c:v>
                </c:pt>
                <c:pt idx="12">
                  <c:v>-4.0200000000000005</c:v>
                </c:pt>
              </c:numCache>
            </c:numRef>
          </c:yVal>
          <c:smooth val="0"/>
          <c:extLst>
            <c:ext xmlns:c16="http://schemas.microsoft.com/office/drawing/2014/chart" uri="{C3380CC4-5D6E-409C-BE32-E72D297353CC}">
              <c16:uniqueId val="{00000005-2A77-48D2-9213-5D03BF9A0D07}"/>
            </c:ext>
          </c:extLst>
        </c:ser>
        <c:dLbls>
          <c:showLegendKey val="0"/>
          <c:showVal val="0"/>
          <c:showCatName val="0"/>
          <c:showSerName val="0"/>
          <c:showPercent val="0"/>
          <c:showBubbleSize val="0"/>
        </c:dLbls>
        <c:axId val="753160296"/>
        <c:axId val="753170464"/>
      </c:scatterChart>
      <c:valAx>
        <c:axId val="753160296"/>
        <c:scaling>
          <c:orientation val="minMax"/>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True</a:t>
                </a:r>
                <a:r>
                  <a:rPr lang="en-US" sz="1200" b="1" baseline="0"/>
                  <a:t> CRL age [weeks]</a:t>
                </a:r>
                <a:endParaRPr lang="en-US"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25400" cap="flat" cmpd="sng" algn="ctr">
            <a:solidFill>
              <a:srgbClr val="FF0000"/>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53170464"/>
        <c:crosses val="autoZero"/>
        <c:crossBetween val="midCat"/>
      </c:valAx>
      <c:valAx>
        <c:axId val="753170464"/>
        <c:scaling>
          <c:orientation val="minMax"/>
          <c:max val="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Predicted - True (CRL) age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6029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a:t>Mean HC </a:t>
            </a:r>
            <a:r>
              <a:rPr lang="en-CA" sz="1800" b="1" baseline="0" dirty="0"/>
              <a:t>at different ages using  different nomograms</a:t>
            </a:r>
            <a:endParaRPr lang="en-CA"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Had 84</c:v>
          </c:tx>
          <c:spPr>
            <a:ln w="28575" cap="rnd">
              <a:solidFill>
                <a:srgbClr val="C00000"/>
              </a:solidFill>
              <a:round/>
            </a:ln>
            <a:effectLst/>
          </c:spPr>
          <c:marker>
            <c:symbol val="none"/>
          </c:marker>
          <c:cat>
            <c:numRef>
              <c:f>'Age&gt;HC plots'!$A$6:$A$20</c:f>
              <c:numCache>
                <c:formatCode>General</c:formatCode>
                <c:ptCount val="15"/>
                <c:pt idx="0">
                  <c:v>12</c:v>
                </c:pt>
                <c:pt idx="1">
                  <c:v>14</c:v>
                </c:pt>
                <c:pt idx="2">
                  <c:v>16</c:v>
                </c:pt>
                <c:pt idx="3">
                  <c:v>18</c:v>
                </c:pt>
                <c:pt idx="4">
                  <c:v>20</c:v>
                </c:pt>
                <c:pt idx="5">
                  <c:v>22</c:v>
                </c:pt>
                <c:pt idx="6">
                  <c:v>24</c:v>
                </c:pt>
                <c:pt idx="7">
                  <c:v>26</c:v>
                </c:pt>
                <c:pt idx="8">
                  <c:v>28</c:v>
                </c:pt>
                <c:pt idx="9">
                  <c:v>30</c:v>
                </c:pt>
                <c:pt idx="10">
                  <c:v>32</c:v>
                </c:pt>
                <c:pt idx="11">
                  <c:v>34</c:v>
                </c:pt>
                <c:pt idx="12">
                  <c:v>36</c:v>
                </c:pt>
                <c:pt idx="13">
                  <c:v>38</c:v>
                </c:pt>
                <c:pt idx="14">
                  <c:v>40</c:v>
                </c:pt>
              </c:numCache>
            </c:numRef>
          </c:cat>
          <c:val>
            <c:numRef>
              <c:f>'Age&gt;HC plots'!$B$6:$B$20</c:f>
              <c:numCache>
                <c:formatCode>0.0</c:formatCode>
                <c:ptCount val="15"/>
                <c:pt idx="0">
                  <c:v>6.7997055999999985</c:v>
                </c:pt>
                <c:pt idx="1">
                  <c:v>9.6608287999999991</c:v>
                </c:pt>
                <c:pt idx="2">
                  <c:v>12.436339200000001</c:v>
                </c:pt>
                <c:pt idx="3">
                  <c:v>15.114006400000001</c:v>
                </c:pt>
                <c:pt idx="4">
                  <c:v>17.681600000000003</c:v>
                </c:pt>
                <c:pt idx="5">
                  <c:v>20.126889599999998</c:v>
                </c:pt>
                <c:pt idx="6">
                  <c:v>22.437644799999998</c:v>
                </c:pt>
                <c:pt idx="7">
                  <c:v>24.6016352</c:v>
                </c:pt>
                <c:pt idx="8">
                  <c:v>26.606630400000004</c:v>
                </c:pt>
                <c:pt idx="9">
                  <c:v>28.440400000000007</c:v>
                </c:pt>
                <c:pt idx="10">
                  <c:v>30.090713599999997</c:v>
                </c:pt>
                <c:pt idx="11">
                  <c:v>31.545340800000002</c:v>
                </c:pt>
                <c:pt idx="12">
                  <c:v>32.792051200000003</c:v>
                </c:pt>
                <c:pt idx="13">
                  <c:v>33.818614399999994</c:v>
                </c:pt>
                <c:pt idx="14">
                  <c:v>34.6128</c:v>
                </c:pt>
              </c:numCache>
            </c:numRef>
          </c:val>
          <c:smooth val="0"/>
          <c:extLst>
            <c:ext xmlns:c16="http://schemas.microsoft.com/office/drawing/2014/chart" uri="{C3380CC4-5D6E-409C-BE32-E72D297353CC}">
              <c16:uniqueId val="{00000000-4A41-4711-8917-663F24075BAB}"/>
            </c:ext>
          </c:extLst>
        </c:ser>
        <c:ser>
          <c:idx val="1"/>
          <c:order val="1"/>
          <c:tx>
            <c:v>IG-21</c:v>
          </c:tx>
          <c:spPr>
            <a:ln w="28575" cap="rnd">
              <a:solidFill>
                <a:srgbClr val="FFC000"/>
              </a:solidFill>
              <a:round/>
            </a:ln>
            <a:effectLst/>
          </c:spPr>
          <c:marker>
            <c:symbol val="none"/>
          </c:marker>
          <c:val>
            <c:numRef>
              <c:f>'Age&gt;HC plots'!$E$6:$E$20</c:f>
              <c:numCache>
                <c:formatCode>0.0</c:formatCode>
                <c:ptCount val="15"/>
                <c:pt idx="1">
                  <c:v>9.7877222278224245</c:v>
                </c:pt>
                <c:pt idx="2">
                  <c:v>12.291063836557328</c:v>
                </c:pt>
                <c:pt idx="3">
                  <c:v>14.790324850729638</c:v>
                </c:pt>
                <c:pt idx="4">
                  <c:v>17.24796428985568</c:v>
                </c:pt>
                <c:pt idx="5">
                  <c:v>19.630416336660495</c:v>
                </c:pt>
                <c:pt idx="6">
                  <c:v>21.907327338862853</c:v>
                </c:pt>
                <c:pt idx="7">
                  <c:v>24.050993636714281</c:v>
                </c:pt>
                <c:pt idx="8">
                  <c:v>26.03593531740389</c:v>
                </c:pt>
                <c:pt idx="9">
                  <c:v>27.838565287501638</c:v>
                </c:pt>
                <c:pt idx="10">
                  <c:v>29.436927182786622</c:v>
                </c:pt>
                <c:pt idx="11">
                  <c:v>30.810484242512416</c:v>
                </c:pt>
                <c:pt idx="12">
                  <c:v>31.939946727311394</c:v>
                </c:pt>
                <c:pt idx="13">
                  <c:v>32.807129029487122</c:v>
                </c:pt>
                <c:pt idx="14">
                  <c:v>33.394830029043533</c:v>
                </c:pt>
              </c:numCache>
            </c:numRef>
          </c:val>
          <c:smooth val="0"/>
          <c:extLst>
            <c:ext xmlns:c16="http://schemas.microsoft.com/office/drawing/2014/chart" uri="{C3380CC4-5D6E-409C-BE32-E72D297353CC}">
              <c16:uniqueId val="{00000001-4A41-4711-8917-663F24075BAB}"/>
            </c:ext>
          </c:extLst>
        </c:ser>
        <c:ser>
          <c:idx val="2"/>
          <c:order val="2"/>
          <c:tx>
            <c:v>Cher 84</c:v>
          </c:tx>
          <c:spPr>
            <a:ln w="28575" cap="rnd">
              <a:solidFill>
                <a:srgbClr val="00B050"/>
              </a:solidFill>
              <a:round/>
            </a:ln>
            <a:effectLst/>
          </c:spPr>
          <c:marker>
            <c:symbol val="none"/>
          </c:marker>
          <c:val>
            <c:numRef>
              <c:f>'Age&gt;HC plots'!$Q$6:$Q$20</c:f>
              <c:numCache>
                <c:formatCode>General</c:formatCode>
                <c:ptCount val="15"/>
                <c:pt idx="4" formatCode="0.0">
                  <c:v>17.5</c:v>
                </c:pt>
                <c:pt idx="5" formatCode="0.0">
                  <c:v>19.8</c:v>
                </c:pt>
                <c:pt idx="6" formatCode="0.0">
                  <c:v>22.1</c:v>
                </c:pt>
                <c:pt idx="7" formatCode="0.0">
                  <c:v>24.2</c:v>
                </c:pt>
                <c:pt idx="8" formatCode="0.0">
                  <c:v>26.2</c:v>
                </c:pt>
                <c:pt idx="9" formatCode="0.0">
                  <c:v>28.1</c:v>
                </c:pt>
                <c:pt idx="10" formatCode="0.0">
                  <c:v>29.7</c:v>
                </c:pt>
                <c:pt idx="11" formatCode="0.0">
                  <c:v>31.2</c:v>
                </c:pt>
                <c:pt idx="12" formatCode="0.0">
                  <c:v>32.5</c:v>
                </c:pt>
                <c:pt idx="13" formatCode="0.0">
                  <c:v>33.5</c:v>
                </c:pt>
                <c:pt idx="14" formatCode="0.0">
                  <c:v>34.299999999999997</c:v>
                </c:pt>
              </c:numCache>
            </c:numRef>
          </c:val>
          <c:smooth val="0"/>
          <c:extLst>
            <c:ext xmlns:c16="http://schemas.microsoft.com/office/drawing/2014/chart" uri="{C3380CC4-5D6E-409C-BE32-E72D297353CC}">
              <c16:uniqueId val="{00000002-4A41-4711-8917-663F24075BAB}"/>
            </c:ext>
          </c:extLst>
        </c:ser>
        <c:ser>
          <c:idx val="3"/>
          <c:order val="3"/>
          <c:tx>
            <c:v>Gelber 17</c:v>
          </c:tx>
          <c:spPr>
            <a:ln w="28575" cap="rnd">
              <a:solidFill>
                <a:srgbClr val="7030A0"/>
              </a:solidFill>
              <a:round/>
            </a:ln>
            <a:effectLst/>
          </c:spPr>
          <c:marker>
            <c:symbol val="none"/>
          </c:marker>
          <c:val>
            <c:numRef>
              <c:f>'Age&gt;HC plots'!$I$6:$I$20</c:f>
              <c:numCache>
                <c:formatCode>General</c:formatCode>
                <c:ptCount val="15"/>
                <c:pt idx="3">
                  <c:v>15.4</c:v>
                </c:pt>
                <c:pt idx="4">
                  <c:v>17.600000000000001</c:v>
                </c:pt>
                <c:pt idx="5">
                  <c:v>19.8</c:v>
                </c:pt>
                <c:pt idx="6">
                  <c:v>22.3</c:v>
                </c:pt>
                <c:pt idx="7">
                  <c:v>24.4</c:v>
                </c:pt>
                <c:pt idx="8">
                  <c:v>26.5</c:v>
                </c:pt>
                <c:pt idx="9">
                  <c:v>28.3</c:v>
                </c:pt>
                <c:pt idx="10">
                  <c:v>29.8</c:v>
                </c:pt>
                <c:pt idx="11">
                  <c:v>31.1</c:v>
                </c:pt>
                <c:pt idx="12">
                  <c:v>32.299999999999997</c:v>
                </c:pt>
                <c:pt idx="13">
                  <c:v>33</c:v>
                </c:pt>
                <c:pt idx="14">
                  <c:v>34</c:v>
                </c:pt>
              </c:numCache>
            </c:numRef>
          </c:val>
          <c:smooth val="0"/>
          <c:extLst>
            <c:ext xmlns:c16="http://schemas.microsoft.com/office/drawing/2014/chart" uri="{C3380CC4-5D6E-409C-BE32-E72D297353CC}">
              <c16:uniqueId val="{00000003-4A41-4711-8917-663F24075BAB}"/>
            </c:ext>
          </c:extLst>
        </c:ser>
        <c:ser>
          <c:idx val="4"/>
          <c:order val="4"/>
          <c:tx>
            <c:v>Had 82</c:v>
          </c:tx>
          <c:spPr>
            <a:ln w="28575" cap="rnd">
              <a:solidFill>
                <a:schemeClr val="bg1">
                  <a:lumMod val="50000"/>
                </a:schemeClr>
              </a:solidFill>
              <a:round/>
            </a:ln>
            <a:effectLst/>
          </c:spPr>
          <c:marker>
            <c:symbol val="none"/>
          </c:marker>
          <c:val>
            <c:numRef>
              <c:f>'Age&gt;HC plots'!$M$6:$M$20</c:f>
              <c:numCache>
                <c:formatCode>General</c:formatCode>
                <c:ptCount val="15"/>
                <c:pt idx="7" formatCode="0.0">
                  <c:v>24.167823999999996</c:v>
                </c:pt>
                <c:pt idx="8" formatCode="0.0">
                  <c:v>26.138847999999996</c:v>
                </c:pt>
                <c:pt idx="9" formatCode="0.0">
                  <c:v>27.958000000000002</c:v>
                </c:pt>
                <c:pt idx="10" formatCode="0.0">
                  <c:v>29.614431999999997</c:v>
                </c:pt>
                <c:pt idx="11" formatCode="0.0">
                  <c:v>31.097296000000004</c:v>
                </c:pt>
                <c:pt idx="12" formatCode="0.0">
                  <c:v>32.395744000000001</c:v>
                </c:pt>
                <c:pt idx="13" formatCode="0.0">
                  <c:v>33.498928000000006</c:v>
                </c:pt>
              </c:numCache>
            </c:numRef>
          </c:val>
          <c:smooth val="0"/>
          <c:extLst>
            <c:ext xmlns:c16="http://schemas.microsoft.com/office/drawing/2014/chart" uri="{C3380CC4-5D6E-409C-BE32-E72D297353CC}">
              <c16:uniqueId val="{00000004-4A41-4711-8917-663F24075BAB}"/>
            </c:ext>
          </c:extLst>
        </c:ser>
        <c:dLbls>
          <c:showLegendKey val="0"/>
          <c:showVal val="0"/>
          <c:showCatName val="0"/>
          <c:showSerName val="0"/>
          <c:showPercent val="0"/>
          <c:showBubbleSize val="0"/>
        </c:dLbls>
        <c:smooth val="0"/>
        <c:axId val="383736736"/>
        <c:axId val="383737064"/>
        <c:extLst>
          <c:ext xmlns:c15="http://schemas.microsoft.com/office/drawing/2012/chart" uri="{02D57815-91ED-43cb-92C2-25804820EDAC}">
            <c15:filteredLineSeries>
              <c15:ser>
                <c:idx val="5"/>
                <c:order val="5"/>
                <c:tx>
                  <c:v>Had84 -2SD</c:v>
                </c:tx>
                <c:spPr>
                  <a:ln w="19050" cap="rnd">
                    <a:solidFill>
                      <a:srgbClr val="C00000"/>
                    </a:solidFill>
                    <a:prstDash val="dash"/>
                    <a:round/>
                  </a:ln>
                  <a:effectLst/>
                </c:spPr>
                <c:marker>
                  <c:symbol val="none"/>
                </c:marker>
                <c:val>
                  <c:numRef>
                    <c:extLst>
                      <c:ext uri="{02D57815-91ED-43cb-92C2-25804820EDAC}">
                        <c15:formulaRef>
                          <c15:sqref>'Age&gt;HC plots'!$C$6:$C$20</c15:sqref>
                        </c15:formulaRef>
                      </c:ext>
                    </c:extLst>
                    <c:numCache>
                      <c:formatCode>0.0</c:formatCode>
                      <c:ptCount val="15"/>
                      <c:pt idx="0">
                        <c:v>4.7997055999999985</c:v>
                      </c:pt>
                      <c:pt idx="1">
                        <c:v>7.6608287999999991</c:v>
                      </c:pt>
                      <c:pt idx="2">
                        <c:v>10.436339200000001</c:v>
                      </c:pt>
                      <c:pt idx="3">
                        <c:v>13.114006400000001</c:v>
                      </c:pt>
                      <c:pt idx="4">
                        <c:v>15.681600000000003</c:v>
                      </c:pt>
                      <c:pt idx="5">
                        <c:v>18.126889599999998</c:v>
                      </c:pt>
                      <c:pt idx="6">
                        <c:v>20.437644799999998</c:v>
                      </c:pt>
                      <c:pt idx="7">
                        <c:v>22.6016352</c:v>
                      </c:pt>
                      <c:pt idx="8">
                        <c:v>24.606630400000004</c:v>
                      </c:pt>
                      <c:pt idx="9">
                        <c:v>26.440400000000007</c:v>
                      </c:pt>
                      <c:pt idx="10">
                        <c:v>28.090713599999997</c:v>
                      </c:pt>
                      <c:pt idx="11">
                        <c:v>29.545340800000002</c:v>
                      </c:pt>
                      <c:pt idx="12">
                        <c:v>30.792051200000003</c:v>
                      </c:pt>
                      <c:pt idx="13">
                        <c:v>31.818614399999994</c:v>
                      </c:pt>
                      <c:pt idx="14">
                        <c:v>32.6128</c:v>
                      </c:pt>
                    </c:numCache>
                  </c:numRef>
                </c:val>
                <c:smooth val="0"/>
                <c:extLst>
                  <c:ext xmlns:c16="http://schemas.microsoft.com/office/drawing/2014/chart" uri="{C3380CC4-5D6E-409C-BE32-E72D297353CC}">
                    <c16:uniqueId val="{00000005-4A41-4711-8917-663F24075BAB}"/>
                  </c:ext>
                </c:extLst>
              </c15:ser>
            </c15:filteredLineSeries>
            <c15:filteredLineSeries>
              <c15:ser>
                <c:idx val="6"/>
                <c:order val="6"/>
                <c:tx>
                  <c:v>IG-21 -2SD</c:v>
                </c:tx>
                <c:spPr>
                  <a:ln w="22225"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'Age&gt;HC plots'!$F$6:$F$20</c15:sqref>
                        </c15:formulaRef>
                      </c:ext>
                    </c:extLst>
                    <c:numCache>
                      <c:formatCode>0.0</c:formatCode>
                      <c:ptCount val="15"/>
                      <c:pt idx="1">
                        <c:v>8.6713728798912051</c:v>
                      </c:pt>
                      <c:pt idx="2">
                        <c:v>11.037050292065747</c:v>
                      </c:pt>
                      <c:pt idx="3">
                        <c:v>13.411526364776122</c:v>
                      </c:pt>
                      <c:pt idx="4">
                        <c:v>15.759979958187575</c:v>
                      </c:pt>
                      <c:pt idx="5">
                        <c:v>18.049478334022719</c:v>
                      </c:pt>
                      <c:pt idx="6">
                        <c:v>20.248223921194924</c:v>
                      </c:pt>
                      <c:pt idx="7">
                        <c:v>22.325017700281968</c:v>
                      </c:pt>
                      <c:pt idx="8">
                        <c:v>24.248867471161248</c:v>
                      </c:pt>
                      <c:pt idx="9">
                        <c:v>25.988696327815763</c:v>
                      </c:pt>
                      <c:pt idx="10">
                        <c:v>27.513122380897812</c:v>
                      </c:pt>
                      <c:pt idx="11">
                        <c:v>28.79029032115627</c:v>
                      </c:pt>
                      <c:pt idx="12">
                        <c:v>29.787741447614348</c:v>
                      </c:pt>
                      <c:pt idx="13">
                        <c:v>30.472312716616578</c:v>
                      </c:pt>
                      <c:pt idx="14">
                        <c:v>30.810058003931136</c:v>
                      </c:pt>
                    </c:numCache>
                  </c:numRef>
                </c:val>
                <c:smooth val="0"/>
                <c:extLst xmlns:c15="http://schemas.microsoft.com/office/drawing/2012/chart">
                  <c:ext xmlns:c16="http://schemas.microsoft.com/office/drawing/2014/chart" uri="{C3380CC4-5D6E-409C-BE32-E72D297353CC}">
                    <c16:uniqueId val="{00000006-4A41-4711-8917-663F24075BAB}"/>
                  </c:ext>
                </c:extLst>
              </c15:ser>
            </c15:filteredLineSeries>
            <c15:filteredLineSeries>
              <c15:ser>
                <c:idx val="7"/>
                <c:order val="7"/>
                <c:tx>
                  <c:v>Cher 84 -2SD</c:v>
                </c:tx>
                <c:spPr>
                  <a:ln w="22225" cap="rnd">
                    <a:solidFill>
                      <a:srgbClr val="00B050"/>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'Age&gt;HC plots'!$R$6:$R$20</c15:sqref>
                        </c15:formulaRef>
                      </c:ext>
                    </c:extLst>
                    <c:numCache>
                      <c:formatCode>General</c:formatCode>
                      <c:ptCount val="15"/>
                      <c:pt idx="4">
                        <c:v>14.5</c:v>
                      </c:pt>
                      <c:pt idx="5">
                        <c:v>16.899999999999999</c:v>
                      </c:pt>
                      <c:pt idx="6">
                        <c:v>19.100000000000001</c:v>
                      </c:pt>
                      <c:pt idx="7">
                        <c:v>21.3</c:v>
                      </c:pt>
                      <c:pt idx="8">
                        <c:v>23.3</c:v>
                      </c:pt>
                      <c:pt idx="9">
                        <c:v>25.1</c:v>
                      </c:pt>
                      <c:pt idx="10">
                        <c:v>26.8</c:v>
                      </c:pt>
                      <c:pt idx="11">
                        <c:v>28.3</c:v>
                      </c:pt>
                      <c:pt idx="12">
                        <c:v>29.5</c:v>
                      </c:pt>
                      <c:pt idx="13">
                        <c:v>30.6</c:v>
                      </c:pt>
                      <c:pt idx="14">
                        <c:v>31.4</c:v>
                      </c:pt>
                    </c:numCache>
                  </c:numRef>
                </c:val>
                <c:smooth val="0"/>
                <c:extLst xmlns:c15="http://schemas.microsoft.com/office/drawing/2012/chart">
                  <c:ext xmlns:c16="http://schemas.microsoft.com/office/drawing/2014/chart" uri="{C3380CC4-5D6E-409C-BE32-E72D297353CC}">
                    <c16:uniqueId val="{00000007-4A41-4711-8917-663F24075BAB}"/>
                  </c:ext>
                </c:extLst>
              </c15:ser>
            </c15:filteredLineSeries>
            <c15:filteredLineSeries>
              <c15:ser>
                <c:idx val="8"/>
                <c:order val="8"/>
                <c:tx>
                  <c:v>Gelber 17 -2SD</c:v>
                </c:tx>
                <c:spPr>
                  <a:ln w="22225" cap="rnd">
                    <a:solidFill>
                      <a:schemeClr val="accent3">
                        <a:lumMod val="6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'Age&gt;HC plots'!$J$6:$J$20</c15:sqref>
                        </c15:formulaRef>
                      </c:ext>
                    </c:extLst>
                    <c:numCache>
                      <c:formatCode>General</c:formatCode>
                      <c:ptCount val="15"/>
                      <c:pt idx="3">
                        <c:v>13.819999999999999</c:v>
                      </c:pt>
                      <c:pt idx="4">
                        <c:v>16.16</c:v>
                      </c:pt>
                      <c:pt idx="5">
                        <c:v>18.2</c:v>
                      </c:pt>
                      <c:pt idx="6">
                        <c:v>20.419999999999998</c:v>
                      </c:pt>
                      <c:pt idx="7">
                        <c:v>22.419999999999998</c:v>
                      </c:pt>
                      <c:pt idx="8">
                        <c:v>24.619999999999997</c:v>
                      </c:pt>
                      <c:pt idx="9">
                        <c:v>26.119999999999997</c:v>
                      </c:pt>
                      <c:pt idx="10">
                        <c:v>27.639999999999997</c:v>
                      </c:pt>
                      <c:pt idx="11">
                        <c:v>28.9</c:v>
                      </c:pt>
                      <c:pt idx="12">
                        <c:v>30.160000000000004</c:v>
                      </c:pt>
                      <c:pt idx="13">
                        <c:v>30.68</c:v>
                      </c:pt>
                      <c:pt idx="14">
                        <c:v>31.82</c:v>
                      </c:pt>
                    </c:numCache>
                  </c:numRef>
                </c:val>
                <c:smooth val="0"/>
                <c:extLst xmlns:c15="http://schemas.microsoft.com/office/drawing/2012/chart">
                  <c:ext xmlns:c16="http://schemas.microsoft.com/office/drawing/2014/chart" uri="{C3380CC4-5D6E-409C-BE32-E72D297353CC}">
                    <c16:uniqueId val="{00000008-4A41-4711-8917-663F24075BAB}"/>
                  </c:ext>
                </c:extLst>
              </c15:ser>
            </c15:filteredLineSeries>
            <c15:filteredLineSeries>
              <c15:ser>
                <c:idx val="9"/>
                <c:order val="9"/>
                <c:tx>
                  <c:v>Had82 -2SD</c:v>
                </c:tx>
                <c:spPr>
                  <a:ln w="22225" cap="rnd">
                    <a:solidFill>
                      <a:schemeClr val="bg1">
                        <a:lumMod val="5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'Age&gt;HC plots'!$N$6:$N$20</c15:sqref>
                        </c15:formulaRef>
                      </c:ext>
                    </c:extLst>
                    <c:numCache>
                      <c:formatCode>General</c:formatCode>
                      <c:ptCount val="15"/>
                      <c:pt idx="7" formatCode="0.0">
                        <c:v>22.227823999999995</c:v>
                      </c:pt>
                      <c:pt idx="8" formatCode="0.0">
                        <c:v>24.198847999999995</c:v>
                      </c:pt>
                      <c:pt idx="9" formatCode="0.0">
                        <c:v>26.018000000000001</c:v>
                      </c:pt>
                      <c:pt idx="10" formatCode="0.0">
                        <c:v>27.674431999999996</c:v>
                      </c:pt>
                      <c:pt idx="11" formatCode="0.0">
                        <c:v>29.157296000000002</c:v>
                      </c:pt>
                      <c:pt idx="12" formatCode="0.0">
                        <c:v>30.455743999999999</c:v>
                      </c:pt>
                      <c:pt idx="13" formatCode="0.0">
                        <c:v>31.558928000000005</c:v>
                      </c:pt>
                    </c:numCache>
                  </c:numRef>
                </c:val>
                <c:smooth val="0"/>
                <c:extLst xmlns:c15="http://schemas.microsoft.com/office/drawing/2012/chart">
                  <c:ext xmlns:c16="http://schemas.microsoft.com/office/drawing/2014/chart" uri="{C3380CC4-5D6E-409C-BE32-E72D297353CC}">
                    <c16:uniqueId val="{00000009-4A41-4711-8917-663F24075BAB}"/>
                  </c:ext>
                </c:extLst>
              </c15:ser>
            </c15:filteredLineSeries>
            <c15:filteredLineSeries>
              <c15:ser>
                <c:idx val="10"/>
                <c:order val="10"/>
                <c:tx>
                  <c:v>Had84 -3SD</c:v>
                </c:tx>
                <c:spPr>
                  <a:ln w="22225" cap="rnd">
                    <a:solidFill>
                      <a:srgbClr val="C00000"/>
                    </a:solidFill>
                    <a:prstDash val="sysDot"/>
                    <a:round/>
                  </a:ln>
                  <a:effectLst/>
                </c:spPr>
                <c:marker>
                  <c:symbol val="none"/>
                </c:marker>
                <c:val>
                  <c:numRef>
                    <c:extLst xmlns:c15="http://schemas.microsoft.com/office/drawing/2012/chart">
                      <c:ext xmlns:c15="http://schemas.microsoft.com/office/drawing/2012/chart" uri="{02D57815-91ED-43cb-92C2-25804820EDAC}">
                        <c15:formulaRef>
                          <c15:sqref>'Age&gt;HC plots'!$D$6:$D$20</c15:sqref>
                        </c15:formulaRef>
                      </c:ext>
                    </c:extLst>
                    <c:numCache>
                      <c:formatCode>0.0</c:formatCode>
                      <c:ptCount val="15"/>
                      <c:pt idx="0">
                        <c:v>3.7997055999999985</c:v>
                      </c:pt>
                      <c:pt idx="1">
                        <c:v>6.6608287999999991</c:v>
                      </c:pt>
                      <c:pt idx="2">
                        <c:v>9.4363392000000008</c:v>
                      </c:pt>
                      <c:pt idx="3">
                        <c:v>12.114006400000001</c:v>
                      </c:pt>
                      <c:pt idx="4">
                        <c:v>14.681600000000003</c:v>
                      </c:pt>
                      <c:pt idx="5">
                        <c:v>17.126889599999998</c:v>
                      </c:pt>
                      <c:pt idx="6">
                        <c:v>19.437644799999998</c:v>
                      </c:pt>
                      <c:pt idx="7">
                        <c:v>21.6016352</c:v>
                      </c:pt>
                      <c:pt idx="8">
                        <c:v>23.606630400000004</c:v>
                      </c:pt>
                      <c:pt idx="9">
                        <c:v>25.440400000000007</c:v>
                      </c:pt>
                      <c:pt idx="10">
                        <c:v>27.090713599999997</c:v>
                      </c:pt>
                      <c:pt idx="11">
                        <c:v>28.545340800000002</c:v>
                      </c:pt>
                      <c:pt idx="12">
                        <c:v>29.792051200000003</c:v>
                      </c:pt>
                      <c:pt idx="13">
                        <c:v>30.818614399999994</c:v>
                      </c:pt>
                      <c:pt idx="14">
                        <c:v>31.6128</c:v>
                      </c:pt>
                    </c:numCache>
                  </c:numRef>
                </c:val>
                <c:smooth val="0"/>
                <c:extLst xmlns:c15="http://schemas.microsoft.com/office/drawing/2012/chart">
                  <c:ext xmlns:c16="http://schemas.microsoft.com/office/drawing/2014/chart" uri="{C3380CC4-5D6E-409C-BE32-E72D297353CC}">
                    <c16:uniqueId val="{0000000A-4A41-4711-8917-663F24075BAB}"/>
                  </c:ext>
                </c:extLst>
              </c15:ser>
            </c15:filteredLineSeries>
            <c15:filteredLineSeries>
              <c15:ser>
                <c:idx val="11"/>
                <c:order val="11"/>
                <c:tx>
                  <c:v>Cher84 -3SD</c:v>
                </c:tx>
                <c:spPr>
                  <a:ln w="22225" cap="rnd">
                    <a:solidFill>
                      <a:srgbClr val="00B050"/>
                    </a:solidFill>
                    <a:prstDash val="sysDot"/>
                    <a:round/>
                  </a:ln>
                  <a:effectLst/>
                </c:spPr>
                <c:marker>
                  <c:symbol val="none"/>
                </c:marker>
                <c:val>
                  <c:numRef>
                    <c:extLst xmlns:c15="http://schemas.microsoft.com/office/drawing/2012/chart">
                      <c:ext xmlns:c15="http://schemas.microsoft.com/office/drawing/2012/chart" uri="{02D57815-91ED-43cb-92C2-25804820EDAC}">
                        <c15:formulaRef>
                          <c15:sqref>'Age&gt;HC plots'!$S$6:$S$20</c15:sqref>
                        </c15:formulaRef>
                      </c:ext>
                    </c:extLst>
                    <c:numCache>
                      <c:formatCode>General</c:formatCode>
                      <c:ptCount val="15"/>
                      <c:pt idx="4">
                        <c:v>13.1</c:v>
                      </c:pt>
                      <c:pt idx="5">
                        <c:v>15.4</c:v>
                      </c:pt>
                      <c:pt idx="6">
                        <c:v>17.7</c:v>
                      </c:pt>
                      <c:pt idx="7">
                        <c:v>19.8</c:v>
                      </c:pt>
                      <c:pt idx="8">
                        <c:v>21.8</c:v>
                      </c:pt>
                      <c:pt idx="9">
                        <c:v>23.6</c:v>
                      </c:pt>
                      <c:pt idx="10">
                        <c:v>25.3</c:v>
                      </c:pt>
                      <c:pt idx="11">
                        <c:v>26.8</c:v>
                      </c:pt>
                      <c:pt idx="12">
                        <c:v>28.1</c:v>
                      </c:pt>
                      <c:pt idx="13">
                        <c:v>29.1</c:v>
                      </c:pt>
                      <c:pt idx="14">
                        <c:v>29.9</c:v>
                      </c:pt>
                    </c:numCache>
                  </c:numRef>
                </c:val>
                <c:smooth val="0"/>
                <c:extLst xmlns:c15="http://schemas.microsoft.com/office/drawing/2012/chart">
                  <c:ext xmlns:c16="http://schemas.microsoft.com/office/drawing/2014/chart" uri="{C3380CC4-5D6E-409C-BE32-E72D297353CC}">
                    <c16:uniqueId val="{0000000B-4A41-4711-8917-663F24075BAB}"/>
                  </c:ext>
                </c:extLst>
              </c15:ser>
            </c15:filteredLineSeries>
          </c:ext>
        </c:extLst>
      </c:lineChart>
      <c:catAx>
        <c:axId val="383736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6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7064"/>
        <c:crosses val="autoZero"/>
        <c:auto val="1"/>
        <c:lblAlgn val="ctr"/>
        <c:lblOffset val="100"/>
        <c:noMultiLvlLbl val="0"/>
      </c:catAx>
      <c:valAx>
        <c:axId val="383737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400" b="1"/>
                  <a:t>Hhead</a:t>
                </a:r>
                <a:r>
                  <a:rPr lang="en-CA" sz="1400" b="1" baseline="0"/>
                  <a:t> circumference   CM</a:t>
                </a:r>
                <a:endParaRPr lang="en-CA"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67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a:t>Mean</a:t>
            </a:r>
            <a:r>
              <a:rPr lang="en-CA" sz="1800" b="1" baseline="0" dirty="0"/>
              <a:t> </a:t>
            </a:r>
            <a:r>
              <a:rPr lang="en-CA" sz="1800" b="1" dirty="0"/>
              <a:t>HC and -2SD</a:t>
            </a:r>
            <a:r>
              <a:rPr lang="en-CA" sz="1800" b="1" baseline="0" dirty="0"/>
              <a:t> at different ages</a:t>
            </a:r>
            <a:endParaRPr lang="en-CA"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Had 84</c:v>
          </c:tx>
          <c:spPr>
            <a:ln w="28575" cap="rnd">
              <a:solidFill>
                <a:srgbClr val="C00000"/>
              </a:solidFill>
              <a:round/>
            </a:ln>
            <a:effectLst/>
          </c:spPr>
          <c:marker>
            <c:symbol val="none"/>
          </c:marker>
          <c:cat>
            <c:numRef>
              <c:f>'Age&gt;HC plots'!$A$6:$A$20</c:f>
              <c:numCache>
                <c:formatCode>General</c:formatCode>
                <c:ptCount val="15"/>
                <c:pt idx="0">
                  <c:v>12</c:v>
                </c:pt>
                <c:pt idx="1">
                  <c:v>14</c:v>
                </c:pt>
                <c:pt idx="2">
                  <c:v>16</c:v>
                </c:pt>
                <c:pt idx="3">
                  <c:v>18</c:v>
                </c:pt>
                <c:pt idx="4">
                  <c:v>20</c:v>
                </c:pt>
                <c:pt idx="5">
                  <c:v>22</c:v>
                </c:pt>
                <c:pt idx="6">
                  <c:v>24</c:v>
                </c:pt>
                <c:pt idx="7">
                  <c:v>26</c:v>
                </c:pt>
                <c:pt idx="8">
                  <c:v>28</c:v>
                </c:pt>
                <c:pt idx="9">
                  <c:v>30</c:v>
                </c:pt>
                <c:pt idx="10">
                  <c:v>32</c:v>
                </c:pt>
                <c:pt idx="11">
                  <c:v>34</c:v>
                </c:pt>
                <c:pt idx="12">
                  <c:v>36</c:v>
                </c:pt>
                <c:pt idx="13">
                  <c:v>38</c:v>
                </c:pt>
                <c:pt idx="14">
                  <c:v>40</c:v>
                </c:pt>
              </c:numCache>
            </c:numRef>
          </c:cat>
          <c:val>
            <c:numRef>
              <c:f>'Age&gt;HC plots'!$B$6:$B$20</c:f>
              <c:numCache>
                <c:formatCode>0.0</c:formatCode>
                <c:ptCount val="15"/>
                <c:pt idx="0">
                  <c:v>6.7997055999999985</c:v>
                </c:pt>
                <c:pt idx="1">
                  <c:v>9.6608287999999991</c:v>
                </c:pt>
                <c:pt idx="2">
                  <c:v>12.436339200000001</c:v>
                </c:pt>
                <c:pt idx="3">
                  <c:v>15.114006400000001</c:v>
                </c:pt>
                <c:pt idx="4">
                  <c:v>17.681600000000003</c:v>
                </c:pt>
                <c:pt idx="5">
                  <c:v>20.126889599999998</c:v>
                </c:pt>
                <c:pt idx="6">
                  <c:v>22.437644799999998</c:v>
                </c:pt>
                <c:pt idx="7">
                  <c:v>24.6016352</c:v>
                </c:pt>
                <c:pt idx="8">
                  <c:v>26.606630400000004</c:v>
                </c:pt>
                <c:pt idx="9">
                  <c:v>28.440400000000007</c:v>
                </c:pt>
                <c:pt idx="10">
                  <c:v>30.090713599999997</c:v>
                </c:pt>
                <c:pt idx="11">
                  <c:v>31.545340800000002</c:v>
                </c:pt>
                <c:pt idx="12">
                  <c:v>32.792051200000003</c:v>
                </c:pt>
                <c:pt idx="13">
                  <c:v>33.818614399999994</c:v>
                </c:pt>
                <c:pt idx="14">
                  <c:v>34.6128</c:v>
                </c:pt>
              </c:numCache>
            </c:numRef>
          </c:val>
          <c:smooth val="0"/>
          <c:extLst>
            <c:ext xmlns:c16="http://schemas.microsoft.com/office/drawing/2014/chart" uri="{C3380CC4-5D6E-409C-BE32-E72D297353CC}">
              <c16:uniqueId val="{00000000-6E7C-418C-AF84-A39EC8C3B496}"/>
            </c:ext>
          </c:extLst>
        </c:ser>
        <c:ser>
          <c:idx val="1"/>
          <c:order val="1"/>
          <c:tx>
            <c:v>IG-21</c:v>
          </c:tx>
          <c:spPr>
            <a:ln w="28575" cap="rnd">
              <a:solidFill>
                <a:srgbClr val="FFC000"/>
              </a:solidFill>
              <a:round/>
            </a:ln>
            <a:effectLst/>
          </c:spPr>
          <c:marker>
            <c:symbol val="none"/>
          </c:marker>
          <c:val>
            <c:numRef>
              <c:f>'Age&gt;HC plots'!$E$6:$E$20</c:f>
              <c:numCache>
                <c:formatCode>0.0</c:formatCode>
                <c:ptCount val="15"/>
                <c:pt idx="1">
                  <c:v>9.7877222278224245</c:v>
                </c:pt>
                <c:pt idx="2">
                  <c:v>12.291063836557328</c:v>
                </c:pt>
                <c:pt idx="3">
                  <c:v>14.790324850729638</c:v>
                </c:pt>
                <c:pt idx="4">
                  <c:v>17.24796428985568</c:v>
                </c:pt>
                <c:pt idx="5">
                  <c:v>19.630416336660495</c:v>
                </c:pt>
                <c:pt idx="6">
                  <c:v>21.907327338862853</c:v>
                </c:pt>
                <c:pt idx="7">
                  <c:v>24.050993636714281</c:v>
                </c:pt>
                <c:pt idx="8">
                  <c:v>26.03593531740389</c:v>
                </c:pt>
                <c:pt idx="9">
                  <c:v>27.838565287501638</c:v>
                </c:pt>
                <c:pt idx="10">
                  <c:v>29.436927182786622</c:v>
                </c:pt>
                <c:pt idx="11">
                  <c:v>30.810484242512416</c:v>
                </c:pt>
                <c:pt idx="12">
                  <c:v>31.939946727311394</c:v>
                </c:pt>
                <c:pt idx="13">
                  <c:v>32.807129029487122</c:v>
                </c:pt>
                <c:pt idx="14">
                  <c:v>33.394830029043533</c:v>
                </c:pt>
              </c:numCache>
            </c:numRef>
          </c:val>
          <c:smooth val="0"/>
          <c:extLst>
            <c:ext xmlns:c16="http://schemas.microsoft.com/office/drawing/2014/chart" uri="{C3380CC4-5D6E-409C-BE32-E72D297353CC}">
              <c16:uniqueId val="{00000001-6E7C-418C-AF84-A39EC8C3B496}"/>
            </c:ext>
          </c:extLst>
        </c:ser>
        <c:ser>
          <c:idx val="2"/>
          <c:order val="2"/>
          <c:tx>
            <c:v>Cher 84</c:v>
          </c:tx>
          <c:spPr>
            <a:ln w="28575" cap="rnd">
              <a:solidFill>
                <a:srgbClr val="00B050"/>
              </a:solidFill>
              <a:round/>
            </a:ln>
            <a:effectLst/>
          </c:spPr>
          <c:marker>
            <c:symbol val="none"/>
          </c:marker>
          <c:val>
            <c:numRef>
              <c:f>'Age&gt;HC plots'!$Q$6:$Q$20</c:f>
              <c:numCache>
                <c:formatCode>General</c:formatCode>
                <c:ptCount val="15"/>
                <c:pt idx="4" formatCode="0.0">
                  <c:v>17.5</c:v>
                </c:pt>
                <c:pt idx="5" formatCode="0.0">
                  <c:v>19.8</c:v>
                </c:pt>
                <c:pt idx="6" formatCode="0.0">
                  <c:v>22.1</c:v>
                </c:pt>
                <c:pt idx="7" formatCode="0.0">
                  <c:v>24.2</c:v>
                </c:pt>
                <c:pt idx="8" formatCode="0.0">
                  <c:v>26.2</c:v>
                </c:pt>
                <c:pt idx="9" formatCode="0.0">
                  <c:v>28.1</c:v>
                </c:pt>
                <c:pt idx="10" formatCode="0.0">
                  <c:v>29.7</c:v>
                </c:pt>
                <c:pt idx="11" formatCode="0.0">
                  <c:v>31.2</c:v>
                </c:pt>
                <c:pt idx="12" formatCode="0.0">
                  <c:v>32.5</c:v>
                </c:pt>
                <c:pt idx="13" formatCode="0.0">
                  <c:v>33.5</c:v>
                </c:pt>
                <c:pt idx="14" formatCode="0.0">
                  <c:v>34.299999999999997</c:v>
                </c:pt>
              </c:numCache>
            </c:numRef>
          </c:val>
          <c:smooth val="0"/>
          <c:extLst>
            <c:ext xmlns:c16="http://schemas.microsoft.com/office/drawing/2014/chart" uri="{C3380CC4-5D6E-409C-BE32-E72D297353CC}">
              <c16:uniqueId val="{00000002-6E7C-418C-AF84-A39EC8C3B496}"/>
            </c:ext>
          </c:extLst>
        </c:ser>
        <c:ser>
          <c:idx val="3"/>
          <c:order val="3"/>
          <c:tx>
            <c:v>Gelber 17</c:v>
          </c:tx>
          <c:spPr>
            <a:ln w="28575" cap="rnd">
              <a:solidFill>
                <a:srgbClr val="7030A0"/>
              </a:solidFill>
              <a:round/>
            </a:ln>
            <a:effectLst/>
          </c:spPr>
          <c:marker>
            <c:symbol val="none"/>
          </c:marker>
          <c:val>
            <c:numRef>
              <c:f>'Age&gt;HC plots'!$I$6:$I$20</c:f>
              <c:numCache>
                <c:formatCode>General</c:formatCode>
                <c:ptCount val="15"/>
                <c:pt idx="3">
                  <c:v>15.4</c:v>
                </c:pt>
                <c:pt idx="4">
                  <c:v>17.600000000000001</c:v>
                </c:pt>
                <c:pt idx="5">
                  <c:v>19.8</c:v>
                </c:pt>
                <c:pt idx="6">
                  <c:v>22.3</c:v>
                </c:pt>
                <c:pt idx="7">
                  <c:v>24.4</c:v>
                </c:pt>
                <c:pt idx="8">
                  <c:v>26.5</c:v>
                </c:pt>
                <c:pt idx="9">
                  <c:v>28.3</c:v>
                </c:pt>
                <c:pt idx="10">
                  <c:v>29.8</c:v>
                </c:pt>
                <c:pt idx="11">
                  <c:v>31.1</c:v>
                </c:pt>
                <c:pt idx="12">
                  <c:v>32.299999999999997</c:v>
                </c:pt>
                <c:pt idx="13">
                  <c:v>33</c:v>
                </c:pt>
                <c:pt idx="14">
                  <c:v>34</c:v>
                </c:pt>
              </c:numCache>
            </c:numRef>
          </c:val>
          <c:smooth val="0"/>
          <c:extLst>
            <c:ext xmlns:c16="http://schemas.microsoft.com/office/drawing/2014/chart" uri="{C3380CC4-5D6E-409C-BE32-E72D297353CC}">
              <c16:uniqueId val="{00000003-6E7C-418C-AF84-A39EC8C3B496}"/>
            </c:ext>
          </c:extLst>
        </c:ser>
        <c:ser>
          <c:idx val="4"/>
          <c:order val="4"/>
          <c:tx>
            <c:v>Had 82</c:v>
          </c:tx>
          <c:spPr>
            <a:ln w="28575" cap="rnd">
              <a:solidFill>
                <a:schemeClr val="bg1">
                  <a:lumMod val="50000"/>
                </a:schemeClr>
              </a:solidFill>
              <a:round/>
            </a:ln>
            <a:effectLst/>
          </c:spPr>
          <c:marker>
            <c:symbol val="none"/>
          </c:marker>
          <c:val>
            <c:numRef>
              <c:f>'Age&gt;HC plots'!$M$6:$M$20</c:f>
              <c:numCache>
                <c:formatCode>General</c:formatCode>
                <c:ptCount val="15"/>
                <c:pt idx="7" formatCode="0.0">
                  <c:v>24.167823999999996</c:v>
                </c:pt>
                <c:pt idx="8" formatCode="0.0">
                  <c:v>26.138847999999996</c:v>
                </c:pt>
                <c:pt idx="9" formatCode="0.0">
                  <c:v>27.958000000000002</c:v>
                </c:pt>
                <c:pt idx="10" formatCode="0.0">
                  <c:v>29.614431999999997</c:v>
                </c:pt>
                <c:pt idx="11" formatCode="0.0">
                  <c:v>31.097296000000004</c:v>
                </c:pt>
                <c:pt idx="12" formatCode="0.0">
                  <c:v>32.395744000000001</c:v>
                </c:pt>
                <c:pt idx="13" formatCode="0.0">
                  <c:v>33.498928000000006</c:v>
                </c:pt>
              </c:numCache>
            </c:numRef>
          </c:val>
          <c:smooth val="0"/>
          <c:extLst>
            <c:ext xmlns:c16="http://schemas.microsoft.com/office/drawing/2014/chart" uri="{C3380CC4-5D6E-409C-BE32-E72D297353CC}">
              <c16:uniqueId val="{00000004-6E7C-418C-AF84-A39EC8C3B496}"/>
            </c:ext>
          </c:extLst>
        </c:ser>
        <c:ser>
          <c:idx val="5"/>
          <c:order val="5"/>
          <c:tx>
            <c:v>Had84 -2SD</c:v>
          </c:tx>
          <c:spPr>
            <a:ln w="19050" cap="rnd">
              <a:solidFill>
                <a:srgbClr val="C00000"/>
              </a:solidFill>
              <a:prstDash val="dash"/>
              <a:round/>
            </a:ln>
            <a:effectLst/>
          </c:spPr>
          <c:marker>
            <c:symbol val="none"/>
          </c:marker>
          <c:val>
            <c:numRef>
              <c:f>'Age&gt;HC plots'!$C$6:$C$20</c:f>
              <c:numCache>
                <c:formatCode>0.0</c:formatCode>
                <c:ptCount val="15"/>
                <c:pt idx="0">
                  <c:v>4.7997055999999985</c:v>
                </c:pt>
                <c:pt idx="1">
                  <c:v>7.6608287999999991</c:v>
                </c:pt>
                <c:pt idx="2">
                  <c:v>10.436339200000001</c:v>
                </c:pt>
                <c:pt idx="3">
                  <c:v>13.114006400000001</c:v>
                </c:pt>
                <c:pt idx="4">
                  <c:v>15.681600000000003</c:v>
                </c:pt>
                <c:pt idx="5">
                  <c:v>18.126889599999998</c:v>
                </c:pt>
                <c:pt idx="6">
                  <c:v>20.437644799999998</c:v>
                </c:pt>
                <c:pt idx="7">
                  <c:v>22.6016352</c:v>
                </c:pt>
                <c:pt idx="8">
                  <c:v>24.606630400000004</c:v>
                </c:pt>
                <c:pt idx="9">
                  <c:v>26.440400000000007</c:v>
                </c:pt>
                <c:pt idx="10">
                  <c:v>28.090713599999997</c:v>
                </c:pt>
                <c:pt idx="11">
                  <c:v>29.545340800000002</c:v>
                </c:pt>
                <c:pt idx="12">
                  <c:v>30.792051200000003</c:v>
                </c:pt>
                <c:pt idx="13">
                  <c:v>31.818614399999994</c:v>
                </c:pt>
                <c:pt idx="14">
                  <c:v>32.6128</c:v>
                </c:pt>
              </c:numCache>
            </c:numRef>
          </c:val>
          <c:smooth val="0"/>
          <c:extLst>
            <c:ext xmlns:c16="http://schemas.microsoft.com/office/drawing/2014/chart" uri="{C3380CC4-5D6E-409C-BE32-E72D297353CC}">
              <c16:uniqueId val="{00000005-6E7C-418C-AF84-A39EC8C3B496}"/>
            </c:ext>
          </c:extLst>
        </c:ser>
        <c:ser>
          <c:idx val="6"/>
          <c:order val="6"/>
          <c:tx>
            <c:v>IG-21 -2SD</c:v>
          </c:tx>
          <c:spPr>
            <a:ln w="22225" cap="rnd">
              <a:solidFill>
                <a:srgbClr val="FFC000"/>
              </a:solidFill>
              <a:round/>
            </a:ln>
            <a:effectLst/>
          </c:spPr>
          <c:marker>
            <c:symbol val="none"/>
          </c:marker>
          <c:val>
            <c:numRef>
              <c:f>'Age&gt;HC plots'!$F$6:$F$20</c:f>
              <c:numCache>
                <c:formatCode>0.0</c:formatCode>
                <c:ptCount val="15"/>
                <c:pt idx="1">
                  <c:v>8.6713728798912051</c:v>
                </c:pt>
                <c:pt idx="2">
                  <c:v>11.037050292065747</c:v>
                </c:pt>
                <c:pt idx="3">
                  <c:v>13.411526364776122</c:v>
                </c:pt>
                <c:pt idx="4">
                  <c:v>15.759979958187575</c:v>
                </c:pt>
                <c:pt idx="5">
                  <c:v>18.049478334022719</c:v>
                </c:pt>
                <c:pt idx="6">
                  <c:v>20.248223921194924</c:v>
                </c:pt>
                <c:pt idx="7">
                  <c:v>22.325017700281968</c:v>
                </c:pt>
                <c:pt idx="8">
                  <c:v>24.248867471161248</c:v>
                </c:pt>
                <c:pt idx="9">
                  <c:v>25.988696327815763</c:v>
                </c:pt>
                <c:pt idx="10">
                  <c:v>27.513122380897812</c:v>
                </c:pt>
                <c:pt idx="11">
                  <c:v>28.79029032115627</c:v>
                </c:pt>
                <c:pt idx="12">
                  <c:v>29.787741447614348</c:v>
                </c:pt>
                <c:pt idx="13">
                  <c:v>30.472312716616578</c:v>
                </c:pt>
                <c:pt idx="14">
                  <c:v>30.810058003931136</c:v>
                </c:pt>
              </c:numCache>
            </c:numRef>
          </c:val>
          <c:smooth val="0"/>
          <c:extLst>
            <c:ext xmlns:c16="http://schemas.microsoft.com/office/drawing/2014/chart" uri="{C3380CC4-5D6E-409C-BE32-E72D297353CC}">
              <c16:uniqueId val="{00000006-6E7C-418C-AF84-A39EC8C3B496}"/>
            </c:ext>
          </c:extLst>
        </c:ser>
        <c:ser>
          <c:idx val="7"/>
          <c:order val="7"/>
          <c:tx>
            <c:v>Cher 84 -2SD</c:v>
          </c:tx>
          <c:spPr>
            <a:ln w="22225" cap="rnd">
              <a:solidFill>
                <a:srgbClr val="00B050"/>
              </a:solidFill>
              <a:prstDash val="dash"/>
              <a:round/>
            </a:ln>
            <a:effectLst/>
          </c:spPr>
          <c:marker>
            <c:symbol val="none"/>
          </c:marker>
          <c:val>
            <c:numRef>
              <c:f>'Age&gt;HC plots'!$R$6:$R$20</c:f>
              <c:numCache>
                <c:formatCode>General</c:formatCode>
                <c:ptCount val="15"/>
                <c:pt idx="4">
                  <c:v>14.5</c:v>
                </c:pt>
                <c:pt idx="5">
                  <c:v>16.899999999999999</c:v>
                </c:pt>
                <c:pt idx="6">
                  <c:v>19.100000000000001</c:v>
                </c:pt>
                <c:pt idx="7">
                  <c:v>21.3</c:v>
                </c:pt>
                <c:pt idx="8">
                  <c:v>23.3</c:v>
                </c:pt>
                <c:pt idx="9">
                  <c:v>25.1</c:v>
                </c:pt>
                <c:pt idx="10">
                  <c:v>26.8</c:v>
                </c:pt>
                <c:pt idx="11">
                  <c:v>28.3</c:v>
                </c:pt>
                <c:pt idx="12">
                  <c:v>29.5</c:v>
                </c:pt>
                <c:pt idx="13">
                  <c:v>30.6</c:v>
                </c:pt>
                <c:pt idx="14">
                  <c:v>31.4</c:v>
                </c:pt>
              </c:numCache>
            </c:numRef>
          </c:val>
          <c:smooth val="0"/>
          <c:extLst>
            <c:ext xmlns:c16="http://schemas.microsoft.com/office/drawing/2014/chart" uri="{C3380CC4-5D6E-409C-BE32-E72D297353CC}">
              <c16:uniqueId val="{00000007-6E7C-418C-AF84-A39EC8C3B496}"/>
            </c:ext>
          </c:extLst>
        </c:ser>
        <c:ser>
          <c:idx val="8"/>
          <c:order val="8"/>
          <c:tx>
            <c:v>Gelber 17 -2SD</c:v>
          </c:tx>
          <c:spPr>
            <a:ln w="22225" cap="rnd">
              <a:solidFill>
                <a:schemeClr val="accent3">
                  <a:lumMod val="60000"/>
                </a:schemeClr>
              </a:solidFill>
              <a:prstDash val="dash"/>
              <a:round/>
            </a:ln>
            <a:effectLst/>
          </c:spPr>
          <c:marker>
            <c:symbol val="none"/>
          </c:marker>
          <c:val>
            <c:numRef>
              <c:f>'Age&gt;HC plots'!$J$6:$J$20</c:f>
              <c:numCache>
                <c:formatCode>General</c:formatCode>
                <c:ptCount val="15"/>
                <c:pt idx="3">
                  <c:v>13.819999999999999</c:v>
                </c:pt>
                <c:pt idx="4">
                  <c:v>16.16</c:v>
                </c:pt>
                <c:pt idx="5">
                  <c:v>18.2</c:v>
                </c:pt>
                <c:pt idx="6">
                  <c:v>20.419999999999998</c:v>
                </c:pt>
                <c:pt idx="7">
                  <c:v>22.419999999999998</c:v>
                </c:pt>
                <c:pt idx="8">
                  <c:v>24.619999999999997</c:v>
                </c:pt>
                <c:pt idx="9">
                  <c:v>26.119999999999997</c:v>
                </c:pt>
                <c:pt idx="10">
                  <c:v>27.639999999999997</c:v>
                </c:pt>
                <c:pt idx="11">
                  <c:v>28.9</c:v>
                </c:pt>
                <c:pt idx="12">
                  <c:v>30.160000000000004</c:v>
                </c:pt>
                <c:pt idx="13">
                  <c:v>30.68</c:v>
                </c:pt>
                <c:pt idx="14">
                  <c:v>31.82</c:v>
                </c:pt>
              </c:numCache>
            </c:numRef>
          </c:val>
          <c:smooth val="0"/>
          <c:extLst>
            <c:ext xmlns:c16="http://schemas.microsoft.com/office/drawing/2014/chart" uri="{C3380CC4-5D6E-409C-BE32-E72D297353CC}">
              <c16:uniqueId val="{00000008-6E7C-418C-AF84-A39EC8C3B496}"/>
            </c:ext>
          </c:extLst>
        </c:ser>
        <c:ser>
          <c:idx val="9"/>
          <c:order val="9"/>
          <c:tx>
            <c:v>Had82 -2SD</c:v>
          </c:tx>
          <c:spPr>
            <a:ln w="22225" cap="rnd">
              <a:solidFill>
                <a:schemeClr val="bg1">
                  <a:lumMod val="50000"/>
                </a:schemeClr>
              </a:solidFill>
              <a:prstDash val="dash"/>
              <a:round/>
            </a:ln>
            <a:effectLst/>
          </c:spPr>
          <c:marker>
            <c:symbol val="none"/>
          </c:marker>
          <c:val>
            <c:numRef>
              <c:f>'Age&gt;HC plots'!$N$6:$N$20</c:f>
              <c:numCache>
                <c:formatCode>General</c:formatCode>
                <c:ptCount val="15"/>
                <c:pt idx="7" formatCode="0.0">
                  <c:v>22.227823999999995</c:v>
                </c:pt>
                <c:pt idx="8" formatCode="0.0">
                  <c:v>24.198847999999995</c:v>
                </c:pt>
                <c:pt idx="9" formatCode="0.0">
                  <c:v>26.018000000000001</c:v>
                </c:pt>
                <c:pt idx="10" formatCode="0.0">
                  <c:v>27.674431999999996</c:v>
                </c:pt>
                <c:pt idx="11" formatCode="0.0">
                  <c:v>29.157296000000002</c:v>
                </c:pt>
                <c:pt idx="12" formatCode="0.0">
                  <c:v>30.455743999999999</c:v>
                </c:pt>
                <c:pt idx="13" formatCode="0.0">
                  <c:v>31.558928000000005</c:v>
                </c:pt>
              </c:numCache>
            </c:numRef>
          </c:val>
          <c:smooth val="0"/>
          <c:extLst>
            <c:ext xmlns:c16="http://schemas.microsoft.com/office/drawing/2014/chart" uri="{C3380CC4-5D6E-409C-BE32-E72D297353CC}">
              <c16:uniqueId val="{00000009-6E7C-418C-AF84-A39EC8C3B496}"/>
            </c:ext>
          </c:extLst>
        </c:ser>
        <c:dLbls>
          <c:showLegendKey val="0"/>
          <c:showVal val="0"/>
          <c:showCatName val="0"/>
          <c:showSerName val="0"/>
          <c:showPercent val="0"/>
          <c:showBubbleSize val="0"/>
        </c:dLbls>
        <c:smooth val="0"/>
        <c:axId val="383736736"/>
        <c:axId val="383737064"/>
        <c:extLst>
          <c:ext xmlns:c15="http://schemas.microsoft.com/office/drawing/2012/chart" uri="{02D57815-91ED-43cb-92C2-25804820EDAC}">
            <c15:filteredLineSeries>
              <c15:ser>
                <c:idx val="10"/>
                <c:order val="10"/>
                <c:tx>
                  <c:v>Had84 -3SD</c:v>
                </c:tx>
                <c:spPr>
                  <a:ln w="22225" cap="rnd">
                    <a:solidFill>
                      <a:srgbClr val="C00000"/>
                    </a:solidFill>
                    <a:prstDash val="sysDot"/>
                    <a:round/>
                  </a:ln>
                  <a:effectLst/>
                </c:spPr>
                <c:marker>
                  <c:symbol val="none"/>
                </c:marker>
                <c:val>
                  <c:numRef>
                    <c:extLst>
                      <c:ext uri="{02D57815-91ED-43cb-92C2-25804820EDAC}">
                        <c15:formulaRef>
                          <c15:sqref>'Age&gt;HC plots'!$D$6:$D$20</c15:sqref>
                        </c15:formulaRef>
                      </c:ext>
                    </c:extLst>
                    <c:numCache>
                      <c:formatCode>0.0</c:formatCode>
                      <c:ptCount val="15"/>
                      <c:pt idx="0">
                        <c:v>3.7997055999999985</c:v>
                      </c:pt>
                      <c:pt idx="1">
                        <c:v>6.6608287999999991</c:v>
                      </c:pt>
                      <c:pt idx="2">
                        <c:v>9.4363392000000008</c:v>
                      </c:pt>
                      <c:pt idx="3">
                        <c:v>12.114006400000001</c:v>
                      </c:pt>
                      <c:pt idx="4">
                        <c:v>14.681600000000003</c:v>
                      </c:pt>
                      <c:pt idx="5">
                        <c:v>17.126889599999998</c:v>
                      </c:pt>
                      <c:pt idx="6">
                        <c:v>19.437644799999998</c:v>
                      </c:pt>
                      <c:pt idx="7">
                        <c:v>21.6016352</c:v>
                      </c:pt>
                      <c:pt idx="8">
                        <c:v>23.606630400000004</c:v>
                      </c:pt>
                      <c:pt idx="9">
                        <c:v>25.440400000000007</c:v>
                      </c:pt>
                      <c:pt idx="10">
                        <c:v>27.090713599999997</c:v>
                      </c:pt>
                      <c:pt idx="11">
                        <c:v>28.545340800000002</c:v>
                      </c:pt>
                      <c:pt idx="12">
                        <c:v>29.792051200000003</c:v>
                      </c:pt>
                      <c:pt idx="13">
                        <c:v>30.818614399999994</c:v>
                      </c:pt>
                      <c:pt idx="14">
                        <c:v>31.6128</c:v>
                      </c:pt>
                    </c:numCache>
                  </c:numRef>
                </c:val>
                <c:smooth val="0"/>
                <c:extLst>
                  <c:ext xmlns:c16="http://schemas.microsoft.com/office/drawing/2014/chart" uri="{C3380CC4-5D6E-409C-BE32-E72D297353CC}">
                    <c16:uniqueId val="{0000000A-6E7C-418C-AF84-A39EC8C3B496}"/>
                  </c:ext>
                </c:extLst>
              </c15:ser>
            </c15:filteredLineSeries>
            <c15:filteredLineSeries>
              <c15:ser>
                <c:idx val="11"/>
                <c:order val="11"/>
                <c:tx>
                  <c:v>Cher84 -3SD</c:v>
                </c:tx>
                <c:spPr>
                  <a:ln w="22225" cap="rnd">
                    <a:solidFill>
                      <a:srgbClr val="00B050"/>
                    </a:solidFill>
                    <a:prstDash val="sysDot"/>
                    <a:round/>
                  </a:ln>
                  <a:effectLst/>
                </c:spPr>
                <c:marker>
                  <c:symbol val="none"/>
                </c:marker>
                <c:val>
                  <c:numRef>
                    <c:extLst xmlns:c15="http://schemas.microsoft.com/office/drawing/2012/chart">
                      <c:ext xmlns:c15="http://schemas.microsoft.com/office/drawing/2012/chart" uri="{02D57815-91ED-43cb-92C2-25804820EDAC}">
                        <c15:formulaRef>
                          <c15:sqref>'Age&gt;HC plots'!$S$6:$S$20</c15:sqref>
                        </c15:formulaRef>
                      </c:ext>
                    </c:extLst>
                    <c:numCache>
                      <c:formatCode>General</c:formatCode>
                      <c:ptCount val="15"/>
                      <c:pt idx="4">
                        <c:v>13.1</c:v>
                      </c:pt>
                      <c:pt idx="5">
                        <c:v>15.4</c:v>
                      </c:pt>
                      <c:pt idx="6">
                        <c:v>17.7</c:v>
                      </c:pt>
                      <c:pt idx="7">
                        <c:v>19.8</c:v>
                      </c:pt>
                      <c:pt idx="8">
                        <c:v>21.8</c:v>
                      </c:pt>
                      <c:pt idx="9">
                        <c:v>23.6</c:v>
                      </c:pt>
                      <c:pt idx="10">
                        <c:v>25.3</c:v>
                      </c:pt>
                      <c:pt idx="11">
                        <c:v>26.8</c:v>
                      </c:pt>
                      <c:pt idx="12">
                        <c:v>28.1</c:v>
                      </c:pt>
                      <c:pt idx="13">
                        <c:v>29.1</c:v>
                      </c:pt>
                      <c:pt idx="14">
                        <c:v>29.9</c:v>
                      </c:pt>
                    </c:numCache>
                  </c:numRef>
                </c:val>
                <c:smooth val="0"/>
                <c:extLst xmlns:c15="http://schemas.microsoft.com/office/drawing/2012/chart">
                  <c:ext xmlns:c16="http://schemas.microsoft.com/office/drawing/2014/chart" uri="{C3380CC4-5D6E-409C-BE32-E72D297353CC}">
                    <c16:uniqueId val="{0000000B-6E7C-418C-AF84-A39EC8C3B496}"/>
                  </c:ext>
                </c:extLst>
              </c15:ser>
            </c15:filteredLineSeries>
          </c:ext>
        </c:extLst>
      </c:lineChart>
      <c:catAx>
        <c:axId val="383736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6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7064"/>
        <c:crosses val="autoZero"/>
        <c:auto val="1"/>
        <c:lblAlgn val="ctr"/>
        <c:lblOffset val="100"/>
        <c:noMultiLvlLbl val="0"/>
      </c:catAx>
      <c:valAx>
        <c:axId val="383737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400" b="1"/>
                  <a:t>Hhead</a:t>
                </a:r>
                <a:r>
                  <a:rPr lang="en-CA" sz="1400" b="1" baseline="0"/>
                  <a:t> circumference   CM</a:t>
                </a:r>
                <a:endParaRPr lang="en-CA"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67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i="0" u="none" strike="noStrike" kern="1200" spc="0" baseline="0" dirty="0">
                <a:solidFill>
                  <a:srgbClr val="C00000"/>
                </a:solidFill>
                <a:latin typeface="+mn-lt"/>
                <a:ea typeface="+mn-ea"/>
                <a:cs typeface="+mn-cs"/>
              </a:rPr>
              <a:t>Had84</a:t>
            </a:r>
            <a:r>
              <a:rPr lang="en-CA" sz="1800" b="1" i="0" u="none" strike="noStrike" kern="1200" spc="0" baseline="0" dirty="0">
                <a:solidFill>
                  <a:prstClr val="black">
                    <a:lumMod val="65000"/>
                    <a:lumOff val="35000"/>
                  </a:prstClr>
                </a:solidFill>
                <a:latin typeface="+mn-lt"/>
                <a:ea typeface="+mn-ea"/>
                <a:cs typeface="+mn-cs"/>
              </a:rPr>
              <a:t> and </a:t>
            </a:r>
            <a:r>
              <a:rPr lang="en-CA" sz="1800" b="1" i="0" u="none" strike="noStrike" kern="1200" spc="0" baseline="0" dirty="0">
                <a:solidFill>
                  <a:srgbClr val="00B050"/>
                </a:solidFill>
                <a:latin typeface="+mn-lt"/>
                <a:ea typeface="+mn-ea"/>
                <a:cs typeface="+mn-cs"/>
              </a:rPr>
              <a:t>Chervenak84</a:t>
            </a:r>
            <a:r>
              <a:rPr lang="en-CA" sz="1800" b="1" i="0" u="none" strike="noStrike" kern="1200" spc="0" baseline="0" dirty="0">
                <a:solidFill>
                  <a:prstClr val="black">
                    <a:lumMod val="65000"/>
                    <a:lumOff val="35000"/>
                  </a:prstClr>
                </a:solidFill>
                <a:latin typeface="+mn-lt"/>
                <a:ea typeface="+mn-ea"/>
                <a:cs typeface="+mn-cs"/>
              </a:rPr>
              <a:t>:    Mean HC, -2SD, -3SD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Had 84</c:v>
          </c:tx>
          <c:spPr>
            <a:ln w="28575" cap="rnd">
              <a:solidFill>
                <a:srgbClr val="C00000"/>
              </a:solidFill>
              <a:round/>
            </a:ln>
            <a:effectLst/>
          </c:spPr>
          <c:marker>
            <c:symbol val="none"/>
          </c:marker>
          <c:cat>
            <c:numRef>
              <c:f>'Age&gt;HC plots'!$A$6:$A$20</c:f>
              <c:numCache>
                <c:formatCode>General</c:formatCode>
                <c:ptCount val="15"/>
                <c:pt idx="0">
                  <c:v>12</c:v>
                </c:pt>
                <c:pt idx="1">
                  <c:v>14</c:v>
                </c:pt>
                <c:pt idx="2">
                  <c:v>16</c:v>
                </c:pt>
                <c:pt idx="3">
                  <c:v>18</c:v>
                </c:pt>
                <c:pt idx="4">
                  <c:v>20</c:v>
                </c:pt>
                <c:pt idx="5">
                  <c:v>22</c:v>
                </c:pt>
                <c:pt idx="6">
                  <c:v>24</c:v>
                </c:pt>
                <c:pt idx="7">
                  <c:v>26</c:v>
                </c:pt>
                <c:pt idx="8">
                  <c:v>28</c:v>
                </c:pt>
                <c:pt idx="9">
                  <c:v>30</c:v>
                </c:pt>
                <c:pt idx="10">
                  <c:v>32</c:v>
                </c:pt>
                <c:pt idx="11">
                  <c:v>34</c:v>
                </c:pt>
                <c:pt idx="12">
                  <c:v>36</c:v>
                </c:pt>
                <c:pt idx="13">
                  <c:v>38</c:v>
                </c:pt>
                <c:pt idx="14">
                  <c:v>40</c:v>
                </c:pt>
              </c:numCache>
            </c:numRef>
          </c:cat>
          <c:val>
            <c:numRef>
              <c:f>'Age&gt;HC plots'!$B$6:$B$20</c:f>
              <c:numCache>
                <c:formatCode>0.0</c:formatCode>
                <c:ptCount val="15"/>
                <c:pt idx="0">
                  <c:v>6.7997055999999985</c:v>
                </c:pt>
                <c:pt idx="1">
                  <c:v>9.6608287999999991</c:v>
                </c:pt>
                <c:pt idx="2">
                  <c:v>12.436339200000001</c:v>
                </c:pt>
                <c:pt idx="3">
                  <c:v>15.114006400000001</c:v>
                </c:pt>
                <c:pt idx="4">
                  <c:v>17.681600000000003</c:v>
                </c:pt>
                <c:pt idx="5">
                  <c:v>20.126889599999998</c:v>
                </c:pt>
                <c:pt idx="6">
                  <c:v>22.437644799999998</c:v>
                </c:pt>
                <c:pt idx="7">
                  <c:v>24.6016352</c:v>
                </c:pt>
                <c:pt idx="8">
                  <c:v>26.606630400000004</c:v>
                </c:pt>
                <c:pt idx="9">
                  <c:v>28.440400000000007</c:v>
                </c:pt>
                <c:pt idx="10">
                  <c:v>30.090713599999997</c:v>
                </c:pt>
                <c:pt idx="11">
                  <c:v>31.545340800000002</c:v>
                </c:pt>
                <c:pt idx="12">
                  <c:v>32.792051200000003</c:v>
                </c:pt>
                <c:pt idx="13">
                  <c:v>33.818614399999994</c:v>
                </c:pt>
                <c:pt idx="14">
                  <c:v>34.6128</c:v>
                </c:pt>
              </c:numCache>
            </c:numRef>
          </c:val>
          <c:smooth val="0"/>
          <c:extLst>
            <c:ext xmlns:c16="http://schemas.microsoft.com/office/drawing/2014/chart" uri="{C3380CC4-5D6E-409C-BE32-E72D297353CC}">
              <c16:uniqueId val="{00000000-C317-47E5-8952-49F906BBC5AC}"/>
            </c:ext>
          </c:extLst>
        </c:ser>
        <c:ser>
          <c:idx val="2"/>
          <c:order val="2"/>
          <c:tx>
            <c:v>Cher 84</c:v>
          </c:tx>
          <c:spPr>
            <a:ln w="28575" cap="rnd">
              <a:solidFill>
                <a:srgbClr val="00B050"/>
              </a:solidFill>
              <a:round/>
            </a:ln>
            <a:effectLst/>
          </c:spPr>
          <c:marker>
            <c:symbol val="none"/>
          </c:marker>
          <c:val>
            <c:numRef>
              <c:f>'Age&gt;HC plots'!$Q$6:$Q$20</c:f>
              <c:numCache>
                <c:formatCode>General</c:formatCode>
                <c:ptCount val="15"/>
                <c:pt idx="4" formatCode="0.0">
                  <c:v>17.5</c:v>
                </c:pt>
                <c:pt idx="5" formatCode="0.0">
                  <c:v>19.8</c:v>
                </c:pt>
                <c:pt idx="6" formatCode="0.0">
                  <c:v>22.1</c:v>
                </c:pt>
                <c:pt idx="7" formatCode="0.0">
                  <c:v>24.2</c:v>
                </c:pt>
                <c:pt idx="8" formatCode="0.0">
                  <c:v>26.2</c:v>
                </c:pt>
                <c:pt idx="9" formatCode="0.0">
                  <c:v>28.1</c:v>
                </c:pt>
                <c:pt idx="10" formatCode="0.0">
                  <c:v>29.7</c:v>
                </c:pt>
                <c:pt idx="11" formatCode="0.0">
                  <c:v>31.2</c:v>
                </c:pt>
                <c:pt idx="12" formatCode="0.0">
                  <c:v>32.5</c:v>
                </c:pt>
                <c:pt idx="13" formatCode="0.0">
                  <c:v>33.5</c:v>
                </c:pt>
                <c:pt idx="14" formatCode="0.0">
                  <c:v>34.299999999999997</c:v>
                </c:pt>
              </c:numCache>
            </c:numRef>
          </c:val>
          <c:smooth val="0"/>
          <c:extLst>
            <c:ext xmlns:c16="http://schemas.microsoft.com/office/drawing/2014/chart" uri="{C3380CC4-5D6E-409C-BE32-E72D297353CC}">
              <c16:uniqueId val="{00000001-C317-47E5-8952-49F906BBC5AC}"/>
            </c:ext>
          </c:extLst>
        </c:ser>
        <c:ser>
          <c:idx val="5"/>
          <c:order val="5"/>
          <c:tx>
            <c:v>Had84 -2SD</c:v>
          </c:tx>
          <c:spPr>
            <a:ln w="19050" cap="rnd">
              <a:solidFill>
                <a:srgbClr val="C00000"/>
              </a:solidFill>
              <a:prstDash val="dash"/>
              <a:round/>
            </a:ln>
            <a:effectLst/>
          </c:spPr>
          <c:marker>
            <c:symbol val="none"/>
          </c:marker>
          <c:val>
            <c:numRef>
              <c:f>'Age&gt;HC plots'!$C$6:$C$20</c:f>
              <c:numCache>
                <c:formatCode>0.0</c:formatCode>
                <c:ptCount val="15"/>
                <c:pt idx="0">
                  <c:v>4.7997055999999985</c:v>
                </c:pt>
                <c:pt idx="1">
                  <c:v>7.6608287999999991</c:v>
                </c:pt>
                <c:pt idx="2">
                  <c:v>10.436339200000001</c:v>
                </c:pt>
                <c:pt idx="3">
                  <c:v>13.114006400000001</c:v>
                </c:pt>
                <c:pt idx="4">
                  <c:v>15.681600000000003</c:v>
                </c:pt>
                <c:pt idx="5">
                  <c:v>18.126889599999998</c:v>
                </c:pt>
                <c:pt idx="6">
                  <c:v>20.437644799999998</c:v>
                </c:pt>
                <c:pt idx="7">
                  <c:v>22.6016352</c:v>
                </c:pt>
                <c:pt idx="8">
                  <c:v>24.606630400000004</c:v>
                </c:pt>
                <c:pt idx="9">
                  <c:v>26.440400000000007</c:v>
                </c:pt>
                <c:pt idx="10">
                  <c:v>28.090713599999997</c:v>
                </c:pt>
                <c:pt idx="11">
                  <c:v>29.545340800000002</c:v>
                </c:pt>
                <c:pt idx="12">
                  <c:v>30.792051200000003</c:v>
                </c:pt>
                <c:pt idx="13">
                  <c:v>31.818614399999994</c:v>
                </c:pt>
                <c:pt idx="14">
                  <c:v>32.6128</c:v>
                </c:pt>
              </c:numCache>
            </c:numRef>
          </c:val>
          <c:smooth val="0"/>
          <c:extLst>
            <c:ext xmlns:c16="http://schemas.microsoft.com/office/drawing/2014/chart" uri="{C3380CC4-5D6E-409C-BE32-E72D297353CC}">
              <c16:uniqueId val="{00000002-C317-47E5-8952-49F906BBC5AC}"/>
            </c:ext>
          </c:extLst>
        </c:ser>
        <c:ser>
          <c:idx val="7"/>
          <c:order val="7"/>
          <c:tx>
            <c:v>Cher 84 -2SD</c:v>
          </c:tx>
          <c:spPr>
            <a:ln w="22225" cap="rnd">
              <a:solidFill>
                <a:srgbClr val="00B050"/>
              </a:solidFill>
              <a:prstDash val="dash"/>
              <a:round/>
            </a:ln>
            <a:effectLst/>
          </c:spPr>
          <c:marker>
            <c:symbol val="none"/>
          </c:marker>
          <c:val>
            <c:numRef>
              <c:f>'Age&gt;HC plots'!$R$6:$R$20</c:f>
              <c:numCache>
                <c:formatCode>General</c:formatCode>
                <c:ptCount val="15"/>
                <c:pt idx="4">
                  <c:v>14.5</c:v>
                </c:pt>
                <c:pt idx="5">
                  <c:v>16.899999999999999</c:v>
                </c:pt>
                <c:pt idx="6">
                  <c:v>19.100000000000001</c:v>
                </c:pt>
                <c:pt idx="7">
                  <c:v>21.3</c:v>
                </c:pt>
                <c:pt idx="8">
                  <c:v>23.3</c:v>
                </c:pt>
                <c:pt idx="9">
                  <c:v>25.1</c:v>
                </c:pt>
                <c:pt idx="10">
                  <c:v>26.8</c:v>
                </c:pt>
                <c:pt idx="11">
                  <c:v>28.3</c:v>
                </c:pt>
                <c:pt idx="12">
                  <c:v>29.5</c:v>
                </c:pt>
                <c:pt idx="13">
                  <c:v>30.6</c:v>
                </c:pt>
                <c:pt idx="14">
                  <c:v>31.4</c:v>
                </c:pt>
              </c:numCache>
            </c:numRef>
          </c:val>
          <c:smooth val="0"/>
          <c:extLst>
            <c:ext xmlns:c16="http://schemas.microsoft.com/office/drawing/2014/chart" uri="{C3380CC4-5D6E-409C-BE32-E72D297353CC}">
              <c16:uniqueId val="{00000003-C317-47E5-8952-49F906BBC5AC}"/>
            </c:ext>
          </c:extLst>
        </c:ser>
        <c:ser>
          <c:idx val="10"/>
          <c:order val="10"/>
          <c:tx>
            <c:v>Had84 -3SD</c:v>
          </c:tx>
          <c:spPr>
            <a:ln w="22225" cap="rnd">
              <a:solidFill>
                <a:srgbClr val="C00000"/>
              </a:solidFill>
              <a:prstDash val="sysDot"/>
              <a:round/>
            </a:ln>
            <a:effectLst/>
          </c:spPr>
          <c:marker>
            <c:symbol val="none"/>
          </c:marker>
          <c:val>
            <c:numRef>
              <c:f>'Age&gt;HC plots'!$D$6:$D$20</c:f>
              <c:numCache>
                <c:formatCode>0.0</c:formatCode>
                <c:ptCount val="15"/>
                <c:pt idx="0">
                  <c:v>3.7997055999999985</c:v>
                </c:pt>
                <c:pt idx="1">
                  <c:v>6.6608287999999991</c:v>
                </c:pt>
                <c:pt idx="2">
                  <c:v>9.4363392000000008</c:v>
                </c:pt>
                <c:pt idx="3">
                  <c:v>12.114006400000001</c:v>
                </c:pt>
                <c:pt idx="4">
                  <c:v>14.681600000000003</c:v>
                </c:pt>
                <c:pt idx="5">
                  <c:v>17.126889599999998</c:v>
                </c:pt>
                <c:pt idx="6">
                  <c:v>19.437644799999998</c:v>
                </c:pt>
                <c:pt idx="7">
                  <c:v>21.6016352</c:v>
                </c:pt>
                <c:pt idx="8">
                  <c:v>23.606630400000004</c:v>
                </c:pt>
                <c:pt idx="9">
                  <c:v>25.440400000000007</c:v>
                </c:pt>
                <c:pt idx="10">
                  <c:v>27.090713599999997</c:v>
                </c:pt>
                <c:pt idx="11">
                  <c:v>28.545340800000002</c:v>
                </c:pt>
                <c:pt idx="12">
                  <c:v>29.792051200000003</c:v>
                </c:pt>
                <c:pt idx="13">
                  <c:v>30.818614399999994</c:v>
                </c:pt>
                <c:pt idx="14">
                  <c:v>31.6128</c:v>
                </c:pt>
              </c:numCache>
            </c:numRef>
          </c:val>
          <c:smooth val="0"/>
          <c:extLst>
            <c:ext xmlns:c16="http://schemas.microsoft.com/office/drawing/2014/chart" uri="{C3380CC4-5D6E-409C-BE32-E72D297353CC}">
              <c16:uniqueId val="{00000004-C317-47E5-8952-49F906BBC5AC}"/>
            </c:ext>
          </c:extLst>
        </c:ser>
        <c:ser>
          <c:idx val="11"/>
          <c:order val="11"/>
          <c:tx>
            <c:v>Cher84 -3SD</c:v>
          </c:tx>
          <c:spPr>
            <a:ln w="22225" cap="rnd">
              <a:solidFill>
                <a:srgbClr val="00B050"/>
              </a:solidFill>
              <a:prstDash val="sysDot"/>
              <a:round/>
            </a:ln>
            <a:effectLst/>
          </c:spPr>
          <c:marker>
            <c:symbol val="none"/>
          </c:marker>
          <c:val>
            <c:numRef>
              <c:f>'Age&gt;HC plots'!$S$6:$S$20</c:f>
              <c:numCache>
                <c:formatCode>General</c:formatCode>
                <c:ptCount val="15"/>
                <c:pt idx="4">
                  <c:v>13.1</c:v>
                </c:pt>
                <c:pt idx="5">
                  <c:v>15.4</c:v>
                </c:pt>
                <c:pt idx="6">
                  <c:v>17.7</c:v>
                </c:pt>
                <c:pt idx="7">
                  <c:v>19.8</c:v>
                </c:pt>
                <c:pt idx="8">
                  <c:v>21.8</c:v>
                </c:pt>
                <c:pt idx="9">
                  <c:v>23.6</c:v>
                </c:pt>
                <c:pt idx="10">
                  <c:v>25.3</c:v>
                </c:pt>
                <c:pt idx="11">
                  <c:v>26.8</c:v>
                </c:pt>
                <c:pt idx="12">
                  <c:v>28.1</c:v>
                </c:pt>
                <c:pt idx="13">
                  <c:v>29.1</c:v>
                </c:pt>
                <c:pt idx="14">
                  <c:v>29.9</c:v>
                </c:pt>
              </c:numCache>
            </c:numRef>
          </c:val>
          <c:smooth val="0"/>
          <c:extLst>
            <c:ext xmlns:c16="http://schemas.microsoft.com/office/drawing/2014/chart" uri="{C3380CC4-5D6E-409C-BE32-E72D297353CC}">
              <c16:uniqueId val="{00000005-C317-47E5-8952-49F906BBC5AC}"/>
            </c:ext>
          </c:extLst>
        </c:ser>
        <c:dLbls>
          <c:showLegendKey val="0"/>
          <c:showVal val="0"/>
          <c:showCatName val="0"/>
          <c:showSerName val="0"/>
          <c:showPercent val="0"/>
          <c:showBubbleSize val="0"/>
        </c:dLbls>
        <c:smooth val="0"/>
        <c:axId val="383736736"/>
        <c:axId val="383737064"/>
        <c:extLst>
          <c:ext xmlns:c15="http://schemas.microsoft.com/office/drawing/2012/chart" uri="{02D57815-91ED-43cb-92C2-25804820EDAC}">
            <c15:filteredLineSeries>
              <c15:ser>
                <c:idx val="1"/>
                <c:order val="1"/>
                <c:tx>
                  <c:v>IG-21</c:v>
                </c:tx>
                <c:spPr>
                  <a:ln w="28575" cap="rnd">
                    <a:solidFill>
                      <a:srgbClr val="FFC000"/>
                    </a:solidFill>
                    <a:round/>
                  </a:ln>
                  <a:effectLst/>
                </c:spPr>
                <c:marker>
                  <c:symbol val="none"/>
                </c:marker>
                <c:val>
                  <c:numRef>
                    <c:extLst>
                      <c:ext uri="{02D57815-91ED-43cb-92C2-25804820EDAC}">
                        <c15:formulaRef>
                          <c15:sqref>'Age&gt;HC plots'!$E$6:$E$20</c15:sqref>
                        </c15:formulaRef>
                      </c:ext>
                    </c:extLst>
                    <c:numCache>
                      <c:formatCode>0.0</c:formatCode>
                      <c:ptCount val="15"/>
                      <c:pt idx="1">
                        <c:v>9.7877222278224245</c:v>
                      </c:pt>
                      <c:pt idx="2">
                        <c:v>12.291063836557328</c:v>
                      </c:pt>
                      <c:pt idx="3">
                        <c:v>14.790324850729638</c:v>
                      </c:pt>
                      <c:pt idx="4">
                        <c:v>17.24796428985568</c:v>
                      </c:pt>
                      <c:pt idx="5">
                        <c:v>19.630416336660495</c:v>
                      </c:pt>
                      <c:pt idx="6">
                        <c:v>21.907327338862853</c:v>
                      </c:pt>
                      <c:pt idx="7">
                        <c:v>24.050993636714281</c:v>
                      </c:pt>
                      <c:pt idx="8">
                        <c:v>26.03593531740389</c:v>
                      </c:pt>
                      <c:pt idx="9">
                        <c:v>27.838565287501638</c:v>
                      </c:pt>
                      <c:pt idx="10">
                        <c:v>29.436927182786622</c:v>
                      </c:pt>
                      <c:pt idx="11">
                        <c:v>30.810484242512416</c:v>
                      </c:pt>
                      <c:pt idx="12">
                        <c:v>31.939946727311394</c:v>
                      </c:pt>
                      <c:pt idx="13">
                        <c:v>32.807129029487122</c:v>
                      </c:pt>
                      <c:pt idx="14">
                        <c:v>33.394830029043533</c:v>
                      </c:pt>
                    </c:numCache>
                  </c:numRef>
                </c:val>
                <c:smooth val="0"/>
                <c:extLst>
                  <c:ext xmlns:c16="http://schemas.microsoft.com/office/drawing/2014/chart" uri="{C3380CC4-5D6E-409C-BE32-E72D297353CC}">
                    <c16:uniqueId val="{00000006-C317-47E5-8952-49F906BBC5AC}"/>
                  </c:ext>
                </c:extLst>
              </c15:ser>
            </c15:filteredLineSeries>
            <c15:filteredLineSeries>
              <c15:ser>
                <c:idx val="3"/>
                <c:order val="3"/>
                <c:tx>
                  <c:v>Gelber 17</c:v>
                </c:tx>
                <c:spPr>
                  <a:ln w="28575" cap="rnd">
                    <a:solidFill>
                      <a:srgbClr val="7030A0"/>
                    </a:solidFill>
                    <a:round/>
                  </a:ln>
                  <a:effectLst/>
                </c:spPr>
                <c:marker>
                  <c:symbol val="none"/>
                </c:marker>
                <c:val>
                  <c:numRef>
                    <c:extLst xmlns:c15="http://schemas.microsoft.com/office/drawing/2012/chart">
                      <c:ext xmlns:c15="http://schemas.microsoft.com/office/drawing/2012/chart" uri="{02D57815-91ED-43cb-92C2-25804820EDAC}">
                        <c15:formulaRef>
                          <c15:sqref>'Age&gt;HC plots'!$I$6:$I$20</c15:sqref>
                        </c15:formulaRef>
                      </c:ext>
                    </c:extLst>
                    <c:numCache>
                      <c:formatCode>General</c:formatCode>
                      <c:ptCount val="15"/>
                      <c:pt idx="3">
                        <c:v>15.4</c:v>
                      </c:pt>
                      <c:pt idx="4">
                        <c:v>17.600000000000001</c:v>
                      </c:pt>
                      <c:pt idx="5">
                        <c:v>19.8</c:v>
                      </c:pt>
                      <c:pt idx="6">
                        <c:v>22.3</c:v>
                      </c:pt>
                      <c:pt idx="7">
                        <c:v>24.4</c:v>
                      </c:pt>
                      <c:pt idx="8">
                        <c:v>26.5</c:v>
                      </c:pt>
                      <c:pt idx="9">
                        <c:v>28.3</c:v>
                      </c:pt>
                      <c:pt idx="10">
                        <c:v>29.8</c:v>
                      </c:pt>
                      <c:pt idx="11">
                        <c:v>31.1</c:v>
                      </c:pt>
                      <c:pt idx="12">
                        <c:v>32.299999999999997</c:v>
                      </c:pt>
                      <c:pt idx="13">
                        <c:v>33</c:v>
                      </c:pt>
                      <c:pt idx="14">
                        <c:v>34</c:v>
                      </c:pt>
                    </c:numCache>
                  </c:numRef>
                </c:val>
                <c:smooth val="0"/>
                <c:extLst xmlns:c15="http://schemas.microsoft.com/office/drawing/2012/chart">
                  <c:ext xmlns:c16="http://schemas.microsoft.com/office/drawing/2014/chart" uri="{C3380CC4-5D6E-409C-BE32-E72D297353CC}">
                    <c16:uniqueId val="{00000007-C317-47E5-8952-49F906BBC5AC}"/>
                  </c:ext>
                </c:extLst>
              </c15:ser>
            </c15:filteredLineSeries>
            <c15:filteredLineSeries>
              <c15:ser>
                <c:idx val="4"/>
                <c:order val="4"/>
                <c:tx>
                  <c:v>Had 82</c:v>
                </c:tx>
                <c:spPr>
                  <a:ln w="28575" cap="rnd">
                    <a:solidFill>
                      <a:schemeClr val="bg1">
                        <a:lumMod val="50000"/>
                      </a:schemeClr>
                    </a:solidFill>
                    <a:round/>
                  </a:ln>
                  <a:effectLst/>
                </c:spPr>
                <c:marker>
                  <c:symbol val="none"/>
                </c:marker>
                <c:val>
                  <c:numRef>
                    <c:extLst xmlns:c15="http://schemas.microsoft.com/office/drawing/2012/chart">
                      <c:ext xmlns:c15="http://schemas.microsoft.com/office/drawing/2012/chart" uri="{02D57815-91ED-43cb-92C2-25804820EDAC}">
                        <c15:formulaRef>
                          <c15:sqref>'Age&gt;HC plots'!$M$6:$M$20</c15:sqref>
                        </c15:formulaRef>
                      </c:ext>
                    </c:extLst>
                    <c:numCache>
                      <c:formatCode>General</c:formatCode>
                      <c:ptCount val="15"/>
                      <c:pt idx="7" formatCode="0.0">
                        <c:v>24.167823999999996</c:v>
                      </c:pt>
                      <c:pt idx="8" formatCode="0.0">
                        <c:v>26.138847999999996</c:v>
                      </c:pt>
                      <c:pt idx="9" formatCode="0.0">
                        <c:v>27.958000000000002</c:v>
                      </c:pt>
                      <c:pt idx="10" formatCode="0.0">
                        <c:v>29.614431999999997</c:v>
                      </c:pt>
                      <c:pt idx="11" formatCode="0.0">
                        <c:v>31.097296000000004</c:v>
                      </c:pt>
                      <c:pt idx="12" formatCode="0.0">
                        <c:v>32.395744000000001</c:v>
                      </c:pt>
                      <c:pt idx="13" formatCode="0.0">
                        <c:v>33.498928000000006</c:v>
                      </c:pt>
                    </c:numCache>
                  </c:numRef>
                </c:val>
                <c:smooth val="0"/>
                <c:extLst xmlns:c15="http://schemas.microsoft.com/office/drawing/2012/chart">
                  <c:ext xmlns:c16="http://schemas.microsoft.com/office/drawing/2014/chart" uri="{C3380CC4-5D6E-409C-BE32-E72D297353CC}">
                    <c16:uniqueId val="{00000008-C317-47E5-8952-49F906BBC5AC}"/>
                  </c:ext>
                </c:extLst>
              </c15:ser>
            </c15:filteredLineSeries>
            <c15:filteredLineSeries>
              <c15:ser>
                <c:idx val="6"/>
                <c:order val="6"/>
                <c:tx>
                  <c:v>IG-21 -2SD</c:v>
                </c:tx>
                <c:spPr>
                  <a:ln w="22225"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'Age&gt;HC plots'!$F$6:$F$20</c15:sqref>
                        </c15:formulaRef>
                      </c:ext>
                    </c:extLst>
                    <c:numCache>
                      <c:formatCode>0.0</c:formatCode>
                      <c:ptCount val="15"/>
                      <c:pt idx="1">
                        <c:v>8.6713728798912051</c:v>
                      </c:pt>
                      <c:pt idx="2">
                        <c:v>11.037050292065747</c:v>
                      </c:pt>
                      <c:pt idx="3">
                        <c:v>13.411526364776122</c:v>
                      </c:pt>
                      <c:pt idx="4">
                        <c:v>15.759979958187575</c:v>
                      </c:pt>
                      <c:pt idx="5">
                        <c:v>18.049478334022719</c:v>
                      </c:pt>
                      <c:pt idx="6">
                        <c:v>20.248223921194924</c:v>
                      </c:pt>
                      <c:pt idx="7">
                        <c:v>22.325017700281968</c:v>
                      </c:pt>
                      <c:pt idx="8">
                        <c:v>24.248867471161248</c:v>
                      </c:pt>
                      <c:pt idx="9">
                        <c:v>25.988696327815763</c:v>
                      </c:pt>
                      <c:pt idx="10">
                        <c:v>27.513122380897812</c:v>
                      </c:pt>
                      <c:pt idx="11">
                        <c:v>28.79029032115627</c:v>
                      </c:pt>
                      <c:pt idx="12">
                        <c:v>29.787741447614348</c:v>
                      </c:pt>
                      <c:pt idx="13">
                        <c:v>30.472312716616578</c:v>
                      </c:pt>
                      <c:pt idx="14">
                        <c:v>30.810058003931136</c:v>
                      </c:pt>
                    </c:numCache>
                  </c:numRef>
                </c:val>
                <c:smooth val="0"/>
                <c:extLst xmlns:c15="http://schemas.microsoft.com/office/drawing/2012/chart">
                  <c:ext xmlns:c16="http://schemas.microsoft.com/office/drawing/2014/chart" uri="{C3380CC4-5D6E-409C-BE32-E72D297353CC}">
                    <c16:uniqueId val="{00000009-C317-47E5-8952-49F906BBC5AC}"/>
                  </c:ext>
                </c:extLst>
              </c15:ser>
            </c15:filteredLineSeries>
            <c15:filteredLineSeries>
              <c15:ser>
                <c:idx val="8"/>
                <c:order val="8"/>
                <c:tx>
                  <c:v>Gelber 17 -2SD</c:v>
                </c:tx>
                <c:spPr>
                  <a:ln w="22225" cap="rnd">
                    <a:solidFill>
                      <a:schemeClr val="accent3">
                        <a:lumMod val="6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'Age&gt;HC plots'!$J$6:$J$20</c15:sqref>
                        </c15:formulaRef>
                      </c:ext>
                    </c:extLst>
                    <c:numCache>
                      <c:formatCode>General</c:formatCode>
                      <c:ptCount val="15"/>
                      <c:pt idx="3">
                        <c:v>13.819999999999999</c:v>
                      </c:pt>
                      <c:pt idx="4">
                        <c:v>16.16</c:v>
                      </c:pt>
                      <c:pt idx="5">
                        <c:v>18.2</c:v>
                      </c:pt>
                      <c:pt idx="6">
                        <c:v>20.419999999999998</c:v>
                      </c:pt>
                      <c:pt idx="7">
                        <c:v>22.419999999999998</c:v>
                      </c:pt>
                      <c:pt idx="8">
                        <c:v>24.619999999999997</c:v>
                      </c:pt>
                      <c:pt idx="9">
                        <c:v>26.119999999999997</c:v>
                      </c:pt>
                      <c:pt idx="10">
                        <c:v>27.639999999999997</c:v>
                      </c:pt>
                      <c:pt idx="11">
                        <c:v>28.9</c:v>
                      </c:pt>
                      <c:pt idx="12">
                        <c:v>30.160000000000004</c:v>
                      </c:pt>
                      <c:pt idx="13">
                        <c:v>30.68</c:v>
                      </c:pt>
                      <c:pt idx="14">
                        <c:v>31.82</c:v>
                      </c:pt>
                    </c:numCache>
                  </c:numRef>
                </c:val>
                <c:smooth val="0"/>
                <c:extLst xmlns:c15="http://schemas.microsoft.com/office/drawing/2012/chart">
                  <c:ext xmlns:c16="http://schemas.microsoft.com/office/drawing/2014/chart" uri="{C3380CC4-5D6E-409C-BE32-E72D297353CC}">
                    <c16:uniqueId val="{0000000A-C317-47E5-8952-49F906BBC5AC}"/>
                  </c:ext>
                </c:extLst>
              </c15:ser>
            </c15:filteredLineSeries>
            <c15:filteredLineSeries>
              <c15:ser>
                <c:idx val="9"/>
                <c:order val="9"/>
                <c:tx>
                  <c:v>Had82 -2SD</c:v>
                </c:tx>
                <c:spPr>
                  <a:ln w="22225" cap="rnd">
                    <a:solidFill>
                      <a:schemeClr val="bg1">
                        <a:lumMod val="5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'Age&gt;HC plots'!$N$6:$N$20</c15:sqref>
                        </c15:formulaRef>
                      </c:ext>
                    </c:extLst>
                    <c:numCache>
                      <c:formatCode>General</c:formatCode>
                      <c:ptCount val="15"/>
                      <c:pt idx="7" formatCode="0.0">
                        <c:v>22.227823999999995</c:v>
                      </c:pt>
                      <c:pt idx="8" formatCode="0.0">
                        <c:v>24.198847999999995</c:v>
                      </c:pt>
                      <c:pt idx="9" formatCode="0.0">
                        <c:v>26.018000000000001</c:v>
                      </c:pt>
                      <c:pt idx="10" formatCode="0.0">
                        <c:v>27.674431999999996</c:v>
                      </c:pt>
                      <c:pt idx="11" formatCode="0.0">
                        <c:v>29.157296000000002</c:v>
                      </c:pt>
                      <c:pt idx="12" formatCode="0.0">
                        <c:v>30.455743999999999</c:v>
                      </c:pt>
                      <c:pt idx="13" formatCode="0.0">
                        <c:v>31.558928000000005</c:v>
                      </c:pt>
                    </c:numCache>
                  </c:numRef>
                </c:val>
                <c:smooth val="0"/>
                <c:extLst xmlns:c15="http://schemas.microsoft.com/office/drawing/2012/chart">
                  <c:ext xmlns:c16="http://schemas.microsoft.com/office/drawing/2014/chart" uri="{C3380CC4-5D6E-409C-BE32-E72D297353CC}">
                    <c16:uniqueId val="{0000000B-C317-47E5-8952-49F906BBC5AC}"/>
                  </c:ext>
                </c:extLst>
              </c15:ser>
            </c15:filteredLineSeries>
          </c:ext>
        </c:extLst>
      </c:lineChart>
      <c:catAx>
        <c:axId val="383736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6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7064"/>
        <c:crosses val="autoZero"/>
        <c:auto val="1"/>
        <c:lblAlgn val="ctr"/>
        <c:lblOffset val="100"/>
        <c:noMultiLvlLbl val="0"/>
      </c:catAx>
      <c:valAx>
        <c:axId val="383737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400" b="1"/>
                  <a:t>Hhead</a:t>
                </a:r>
                <a:r>
                  <a:rPr lang="en-CA" sz="1400" b="1" baseline="0"/>
                  <a:t> circumference   CM</a:t>
                </a:r>
                <a:endParaRPr lang="en-CA"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7367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Head</a:t>
            </a:r>
            <a:r>
              <a:rPr lang="en-CA" baseline="0" dirty="0"/>
              <a:t> circumference at different ages </a:t>
            </a:r>
            <a:r>
              <a:rPr lang="en-CA" b="1" baseline="0" dirty="0">
                <a:solidFill>
                  <a:srgbClr val="C00000"/>
                </a:solidFill>
              </a:rPr>
              <a:t>Hadlock 84   </a:t>
            </a:r>
            <a:r>
              <a:rPr lang="en-CA" baseline="0" dirty="0"/>
              <a:t>Mean,</a:t>
            </a:r>
            <a:r>
              <a:rPr lang="en-CA" dirty="0"/>
              <a:t>-2SD, -3SD</a:t>
            </a:r>
            <a:r>
              <a:rPr lang="en-CA" baseline="0" dirty="0"/>
              <a:t> </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H84 mean</c:v>
          </c:tx>
          <c:spPr>
            <a:ln w="28575" cap="rnd">
              <a:solidFill>
                <a:srgbClr val="C00000"/>
              </a:solidFill>
              <a:round/>
            </a:ln>
            <a:effectLst/>
          </c:spPr>
          <c:marker>
            <c:symbol val="none"/>
          </c:marker>
          <c:cat>
            <c:numRef>
              <c:f>'biometry_SOONnew2019_700_s9 (2)'!$Z$39:$Z$50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'biometry_SOONnew2019_700_s9 (2)'!$AA$39:$AA$50</c:f>
              <c:numCache>
                <c:formatCode>0.0</c:formatCode>
                <c:ptCount val="12"/>
                <c:pt idx="0">
                  <c:v>15.114006400000001</c:v>
                </c:pt>
                <c:pt idx="1">
                  <c:v>17.681600000000003</c:v>
                </c:pt>
                <c:pt idx="2">
                  <c:v>20.126889599999998</c:v>
                </c:pt>
                <c:pt idx="3">
                  <c:v>22.437644799999998</c:v>
                </c:pt>
                <c:pt idx="4">
                  <c:v>24.6016352</c:v>
                </c:pt>
                <c:pt idx="5">
                  <c:v>26.606630400000004</c:v>
                </c:pt>
                <c:pt idx="6">
                  <c:v>28.440400000000007</c:v>
                </c:pt>
                <c:pt idx="7">
                  <c:v>30.090713599999997</c:v>
                </c:pt>
                <c:pt idx="8">
                  <c:v>31.545340800000002</c:v>
                </c:pt>
                <c:pt idx="9">
                  <c:v>32.792051200000003</c:v>
                </c:pt>
                <c:pt idx="10">
                  <c:v>33.818614399999994</c:v>
                </c:pt>
                <c:pt idx="11">
                  <c:v>34.6128</c:v>
                </c:pt>
              </c:numCache>
            </c:numRef>
          </c:val>
          <c:smooth val="0"/>
          <c:extLst>
            <c:ext xmlns:c16="http://schemas.microsoft.com/office/drawing/2014/chart" uri="{C3380CC4-5D6E-409C-BE32-E72D297353CC}">
              <c16:uniqueId val="{00000000-90AE-46D7-8F97-6B778B837931}"/>
            </c:ext>
          </c:extLst>
        </c:ser>
        <c:ser>
          <c:idx val="0"/>
          <c:order val="1"/>
          <c:tx>
            <c:v>h84-2sd</c:v>
          </c:tx>
          <c:spPr>
            <a:ln w="12700" cap="rnd">
              <a:solidFill>
                <a:srgbClr val="C00000"/>
              </a:solidFill>
              <a:round/>
            </a:ln>
            <a:effectLst/>
          </c:spPr>
          <c:marker>
            <c:symbol val="none"/>
          </c:marker>
          <c:cat>
            <c:numRef>
              <c:f>'biometry_SOONnew2019_700_s9 (2)'!$Z$39:$Z$50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'biometry_SOONnew2019_700_s9 (2)'!$AD$39:$AD$50</c:f>
              <c:numCache>
                <c:formatCode>0.0</c:formatCode>
                <c:ptCount val="12"/>
                <c:pt idx="0">
                  <c:v>13.114006400000001</c:v>
                </c:pt>
                <c:pt idx="1">
                  <c:v>15.681600000000003</c:v>
                </c:pt>
                <c:pt idx="2">
                  <c:v>18.126889599999998</c:v>
                </c:pt>
                <c:pt idx="3">
                  <c:v>20.437644799999998</c:v>
                </c:pt>
                <c:pt idx="4">
                  <c:v>22.6016352</c:v>
                </c:pt>
                <c:pt idx="5">
                  <c:v>24.606630400000004</c:v>
                </c:pt>
                <c:pt idx="6">
                  <c:v>26.440400000000007</c:v>
                </c:pt>
                <c:pt idx="7">
                  <c:v>28.090713599999997</c:v>
                </c:pt>
                <c:pt idx="8">
                  <c:v>29.545340800000002</c:v>
                </c:pt>
                <c:pt idx="9">
                  <c:v>30.792051200000003</c:v>
                </c:pt>
                <c:pt idx="10">
                  <c:v>31.818614399999994</c:v>
                </c:pt>
                <c:pt idx="11">
                  <c:v>32.6128</c:v>
                </c:pt>
              </c:numCache>
            </c:numRef>
          </c:val>
          <c:smooth val="0"/>
          <c:extLst>
            <c:ext xmlns:c16="http://schemas.microsoft.com/office/drawing/2014/chart" uri="{C3380CC4-5D6E-409C-BE32-E72D297353CC}">
              <c16:uniqueId val="{00000001-90AE-46D7-8F97-6B778B837931}"/>
            </c:ext>
          </c:extLst>
        </c:ser>
        <c:ser>
          <c:idx val="2"/>
          <c:order val="2"/>
          <c:tx>
            <c:v>H84 -3SD</c:v>
          </c:tx>
          <c:spPr>
            <a:ln w="12700" cap="rnd">
              <a:solidFill>
                <a:srgbClr val="C00000"/>
              </a:solidFill>
              <a:round/>
            </a:ln>
            <a:effectLst/>
          </c:spPr>
          <c:marker>
            <c:symbol val="none"/>
          </c:marker>
          <c:cat>
            <c:numRef>
              <c:f>'biometry_SOONnew2019_700_s9 (2)'!$Z$39:$Z$50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'biometry_SOONnew2019_700_s9 (2)'!$AE$39:$AE$50</c:f>
              <c:numCache>
                <c:formatCode>0.0</c:formatCode>
                <c:ptCount val="12"/>
                <c:pt idx="0">
                  <c:v>12.114006400000001</c:v>
                </c:pt>
                <c:pt idx="1">
                  <c:v>14.681600000000003</c:v>
                </c:pt>
                <c:pt idx="2">
                  <c:v>17.126889599999998</c:v>
                </c:pt>
                <c:pt idx="3">
                  <c:v>19.437644799999998</c:v>
                </c:pt>
                <c:pt idx="4">
                  <c:v>21.6016352</c:v>
                </c:pt>
                <c:pt idx="5">
                  <c:v>23.606630400000004</c:v>
                </c:pt>
                <c:pt idx="6">
                  <c:v>25.440400000000007</c:v>
                </c:pt>
                <c:pt idx="7">
                  <c:v>27.090713599999997</c:v>
                </c:pt>
                <c:pt idx="8">
                  <c:v>28.545340800000002</c:v>
                </c:pt>
                <c:pt idx="9">
                  <c:v>29.792051200000003</c:v>
                </c:pt>
                <c:pt idx="10">
                  <c:v>30.818614399999994</c:v>
                </c:pt>
                <c:pt idx="11">
                  <c:v>31.6128</c:v>
                </c:pt>
              </c:numCache>
            </c:numRef>
          </c:val>
          <c:smooth val="0"/>
          <c:extLst>
            <c:ext xmlns:c16="http://schemas.microsoft.com/office/drawing/2014/chart" uri="{C3380CC4-5D6E-409C-BE32-E72D297353CC}">
              <c16:uniqueId val="{00000002-90AE-46D7-8F97-6B778B837931}"/>
            </c:ext>
          </c:extLst>
        </c:ser>
        <c:dLbls>
          <c:showLegendKey val="0"/>
          <c:showVal val="0"/>
          <c:showCatName val="0"/>
          <c:showSerName val="0"/>
          <c:showPercent val="0"/>
          <c:showBubbleSize val="0"/>
        </c:dLbls>
        <c:marker val="1"/>
        <c:smooth val="0"/>
        <c:axId val="623833984"/>
        <c:axId val="707334648"/>
        <c:extLst>
          <c:ext xmlns:c15="http://schemas.microsoft.com/office/drawing/2012/chart" uri="{02D57815-91ED-43cb-92C2-25804820EDAC}">
            <c15:filteredLineSeries>
              <c15:ser>
                <c:idx val="3"/>
                <c:order val="3"/>
                <c:tx>
                  <c:v>Gelb/Cher</c:v>
                </c:tx>
                <c:spPr>
                  <a:ln w="28575" cap="rnd">
                    <a:solidFill>
                      <a:srgbClr val="00B050"/>
                    </a:solidFill>
                    <a:round/>
                  </a:ln>
                  <a:effectLst/>
                </c:spPr>
                <c:marker>
                  <c:symbol val="none"/>
                </c:marker>
                <c:cat>
                  <c:numRef>
                    <c:extLst>
                      <c:ext uri="{02D57815-91ED-43cb-92C2-25804820EDAC}">
                        <c15:formulaRef>
                          <c15:sqref>'biometry_SOONnew2019_700_s9 (2)'!$Z$39:$Z$50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c:ext uri="{02D57815-91ED-43cb-92C2-25804820EDAC}">
                        <c15:formulaRef>
                          <c15:sqref>'biometry_SOONnew2019_700_s9 (2)'!$AF$39:$AF$50</c15:sqref>
                        </c15:formulaRef>
                      </c:ext>
                    </c:extLst>
                    <c:numCache>
                      <c:formatCode>General</c:formatCode>
                      <c:ptCount val="12"/>
                      <c:pt idx="0">
                        <c:v>15.4</c:v>
                      </c:pt>
                      <c:pt idx="1">
                        <c:v>17.600000000000001</c:v>
                      </c:pt>
                      <c:pt idx="2">
                        <c:v>19.8</c:v>
                      </c:pt>
                      <c:pt idx="3">
                        <c:v>22.3</c:v>
                      </c:pt>
                      <c:pt idx="4">
                        <c:v>24.4</c:v>
                      </c:pt>
                      <c:pt idx="5">
                        <c:v>26.5</c:v>
                      </c:pt>
                      <c:pt idx="6">
                        <c:v>28.3</c:v>
                      </c:pt>
                      <c:pt idx="7">
                        <c:v>29.8</c:v>
                      </c:pt>
                      <c:pt idx="8">
                        <c:v>31.1</c:v>
                      </c:pt>
                      <c:pt idx="9">
                        <c:v>32.299999999999997</c:v>
                      </c:pt>
                      <c:pt idx="10">
                        <c:v>33</c:v>
                      </c:pt>
                      <c:pt idx="11">
                        <c:v>34</c:v>
                      </c:pt>
                    </c:numCache>
                  </c:numRef>
                </c:val>
                <c:smooth val="0"/>
                <c:extLst>
                  <c:ext xmlns:c16="http://schemas.microsoft.com/office/drawing/2014/chart" uri="{C3380CC4-5D6E-409C-BE32-E72D297353CC}">
                    <c16:uniqueId val="{00000004-90AE-46D7-8F97-6B778B837931}"/>
                  </c:ext>
                </c:extLst>
              </c15:ser>
            </c15:filteredLineSeries>
            <c15:filteredLineSeries>
              <c15:ser>
                <c:idx val="4"/>
                <c:order val="4"/>
                <c:tx>
                  <c:v>Gelb/Cher -2SD</c:v>
                </c:tx>
                <c:spPr>
                  <a:ln w="127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'biometry_SOONnew2019_700_s9 (2)'!$Z$39:$Z$50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'biometry_SOONnew2019_700_s9 (2)'!$AI$39:$AI$50</c15:sqref>
                        </c15:formulaRef>
                      </c:ext>
                    </c:extLst>
                    <c:numCache>
                      <c:formatCode>0.0</c:formatCode>
                      <c:ptCount val="12"/>
                      <c:pt idx="0">
                        <c:v>13.819999999999999</c:v>
                      </c:pt>
                      <c:pt idx="1">
                        <c:v>16.16</c:v>
                      </c:pt>
                      <c:pt idx="2">
                        <c:v>18.2</c:v>
                      </c:pt>
                      <c:pt idx="3">
                        <c:v>20.419999999999998</c:v>
                      </c:pt>
                      <c:pt idx="4">
                        <c:v>22.419999999999998</c:v>
                      </c:pt>
                      <c:pt idx="5">
                        <c:v>24.619999999999997</c:v>
                      </c:pt>
                      <c:pt idx="6">
                        <c:v>26.119999999999997</c:v>
                      </c:pt>
                      <c:pt idx="7">
                        <c:v>27.639999999999997</c:v>
                      </c:pt>
                      <c:pt idx="8">
                        <c:v>28.9</c:v>
                      </c:pt>
                      <c:pt idx="9">
                        <c:v>30.160000000000004</c:v>
                      </c:pt>
                      <c:pt idx="10">
                        <c:v>30.68</c:v>
                      </c:pt>
                      <c:pt idx="11">
                        <c:v>31.82</c:v>
                      </c:pt>
                    </c:numCache>
                  </c:numRef>
                </c:val>
                <c:smooth val="0"/>
                <c:extLst xmlns:c15="http://schemas.microsoft.com/office/drawing/2012/chart">
                  <c:ext xmlns:c16="http://schemas.microsoft.com/office/drawing/2014/chart" uri="{C3380CC4-5D6E-409C-BE32-E72D297353CC}">
                    <c16:uniqueId val="{00000005-90AE-46D7-8F97-6B778B837931}"/>
                  </c:ext>
                </c:extLst>
              </c15:ser>
            </c15:filteredLineSeries>
            <c15:filteredLineSeries>
              <c15:ser>
                <c:idx val="5"/>
                <c:order val="5"/>
                <c:tx>
                  <c:v>Gelb/Cher -3SD</c:v>
                </c:tx>
                <c:spPr>
                  <a:ln w="127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'biometry_SOONnew2019_700_s9 (2)'!$Z$39:$Z$50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'biometry_SOONnew2019_700_s9 (2)'!$AJ$39:$AJ$50</c15:sqref>
                        </c15:formulaRef>
                      </c:ext>
                    </c:extLst>
                    <c:numCache>
                      <c:formatCode>0.0</c:formatCode>
                      <c:ptCount val="12"/>
                      <c:pt idx="0">
                        <c:v>13.030000000000001</c:v>
                      </c:pt>
                      <c:pt idx="1">
                        <c:v>15.440000000000001</c:v>
                      </c:pt>
                      <c:pt idx="2">
                        <c:v>17.399999999999999</c:v>
                      </c:pt>
                      <c:pt idx="3">
                        <c:v>19.48</c:v>
                      </c:pt>
                      <c:pt idx="4">
                        <c:v>21.43</c:v>
                      </c:pt>
                      <c:pt idx="5">
                        <c:v>23.68</c:v>
                      </c:pt>
                      <c:pt idx="6">
                        <c:v>25.03</c:v>
                      </c:pt>
                      <c:pt idx="7">
                        <c:v>26.560000000000002</c:v>
                      </c:pt>
                      <c:pt idx="8">
                        <c:v>27.8</c:v>
                      </c:pt>
                      <c:pt idx="9">
                        <c:v>29.089999999999996</c:v>
                      </c:pt>
                      <c:pt idx="10">
                        <c:v>29.52</c:v>
                      </c:pt>
                      <c:pt idx="11">
                        <c:v>30.73</c:v>
                      </c:pt>
                    </c:numCache>
                  </c:numRef>
                </c:val>
                <c:smooth val="0"/>
                <c:extLst xmlns:c15="http://schemas.microsoft.com/office/drawing/2012/chart">
                  <c:ext xmlns:c16="http://schemas.microsoft.com/office/drawing/2014/chart" uri="{C3380CC4-5D6E-409C-BE32-E72D297353CC}">
                    <c16:uniqueId val="{00000006-90AE-46D7-8F97-6B778B837931}"/>
                  </c:ext>
                </c:extLst>
              </c15:ser>
            </c15:filteredLineSeries>
          </c:ext>
        </c:extLst>
      </c:lineChart>
      <c:scatterChart>
        <c:scatterStyle val="lineMarker"/>
        <c:varyColors val="0"/>
        <c:ser>
          <c:idx val="6"/>
          <c:order val="6"/>
          <c:tx>
            <c:v>MSH</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'biometry_SOONnew2019_700_s9 (2)'!$E$3:$E$64</c:f>
              <c:numCache>
                <c:formatCode>0.0</c:formatCode>
                <c:ptCount val="62"/>
                <c:pt idx="0">
                  <c:v>18.560600280761701</c:v>
                </c:pt>
                <c:pt idx="1">
                  <c:v>18.869113922119102</c:v>
                </c:pt>
                <c:pt idx="2">
                  <c:v>19.255113601684599</c:v>
                </c:pt>
                <c:pt idx="3">
                  <c:v>19.2728271484375</c:v>
                </c:pt>
                <c:pt idx="4">
                  <c:v>19.396598815918001</c:v>
                </c:pt>
                <c:pt idx="5">
                  <c:v>19.396715164184599</c:v>
                </c:pt>
                <c:pt idx="6">
                  <c:v>19.4381427764893</c:v>
                </c:pt>
                <c:pt idx="7">
                  <c:v>19.465457916259801</c:v>
                </c:pt>
                <c:pt idx="8">
                  <c:v>19.469171524047901</c:v>
                </c:pt>
                <c:pt idx="9">
                  <c:v>19.5979709625244</c:v>
                </c:pt>
                <c:pt idx="10">
                  <c:v>19.6617431640625</c:v>
                </c:pt>
                <c:pt idx="11">
                  <c:v>19.7238578796387</c:v>
                </c:pt>
                <c:pt idx="12">
                  <c:v>19.911399841308601</c:v>
                </c:pt>
                <c:pt idx="13">
                  <c:v>20.166713714599599</c:v>
                </c:pt>
                <c:pt idx="14">
                  <c:v>20.216314315795898</c:v>
                </c:pt>
                <c:pt idx="15">
                  <c:v>20.740827560424801</c:v>
                </c:pt>
                <c:pt idx="16">
                  <c:v>22.540828704833999</c:v>
                </c:pt>
                <c:pt idx="17">
                  <c:v>22.894828796386701</c:v>
                </c:pt>
                <c:pt idx="18">
                  <c:v>23.7238578796387</c:v>
                </c:pt>
                <c:pt idx="19">
                  <c:v>24.396598815918001</c:v>
                </c:pt>
                <c:pt idx="20">
                  <c:v>26.7519721984863</c:v>
                </c:pt>
                <c:pt idx="21">
                  <c:v>28.465457916259801</c:v>
                </c:pt>
                <c:pt idx="22">
                  <c:v>29.169399261474599</c:v>
                </c:pt>
                <c:pt idx="23">
                  <c:v>29.212884902954102</c:v>
                </c:pt>
                <c:pt idx="24">
                  <c:v>29.323400497436499</c:v>
                </c:pt>
                <c:pt idx="25">
                  <c:v>29.583400726318398</c:v>
                </c:pt>
                <c:pt idx="26">
                  <c:v>29.740827560424801</c:v>
                </c:pt>
                <c:pt idx="27">
                  <c:v>30.396715164184599</c:v>
                </c:pt>
                <c:pt idx="28">
                  <c:v>30.641456604003899</c:v>
                </c:pt>
                <c:pt idx="29">
                  <c:v>31.6836853027344</c:v>
                </c:pt>
                <c:pt idx="30">
                  <c:v>32.2728271484375</c:v>
                </c:pt>
                <c:pt idx="31">
                  <c:v>32.466259002685497</c:v>
                </c:pt>
                <c:pt idx="32">
                  <c:v>32.469169616699197</c:v>
                </c:pt>
                <c:pt idx="33">
                  <c:v>32.7238578796387</c:v>
                </c:pt>
                <c:pt idx="34">
                  <c:v>32.784313201904297</c:v>
                </c:pt>
                <c:pt idx="35">
                  <c:v>32.8463134765625</c:v>
                </c:pt>
                <c:pt idx="36">
                  <c:v>32.8810005187988</c:v>
                </c:pt>
                <c:pt idx="37">
                  <c:v>32.947456359863303</c:v>
                </c:pt>
                <c:pt idx="38">
                  <c:v>33.1805419921875</c:v>
                </c:pt>
                <c:pt idx="39">
                  <c:v>33.197113037109403</c:v>
                </c:pt>
                <c:pt idx="40">
                  <c:v>33.644886016845703</c:v>
                </c:pt>
                <c:pt idx="41">
                  <c:v>33.8836860656738</c:v>
                </c:pt>
                <c:pt idx="42">
                  <c:v>33.8836860656738</c:v>
                </c:pt>
                <c:pt idx="43">
                  <c:v>34.438140869140597</c:v>
                </c:pt>
                <c:pt idx="44">
                  <c:v>34.466259002685497</c:v>
                </c:pt>
                <c:pt idx="45">
                  <c:v>34.784313201904297</c:v>
                </c:pt>
                <c:pt idx="46">
                  <c:v>36.2728271484375</c:v>
                </c:pt>
                <c:pt idx="47">
                  <c:v>36.455112457275398</c:v>
                </c:pt>
                <c:pt idx="48">
                  <c:v>36.6617431640625</c:v>
                </c:pt>
                <c:pt idx="49">
                  <c:v>36.7238578796387</c:v>
                </c:pt>
                <c:pt idx="50">
                  <c:v>36.784313201904297</c:v>
                </c:pt>
                <c:pt idx="51">
                  <c:v>36.8836860656738</c:v>
                </c:pt>
                <c:pt idx="52">
                  <c:v>37.644886016845703</c:v>
                </c:pt>
                <c:pt idx="53">
                  <c:v>37.740829467773402</c:v>
                </c:pt>
                <c:pt idx="54">
                  <c:v>37.968029022216797</c:v>
                </c:pt>
                <c:pt idx="55">
                  <c:v>38.197113037109403</c:v>
                </c:pt>
                <c:pt idx="56">
                  <c:v>38.2728271484375</c:v>
                </c:pt>
                <c:pt idx="57">
                  <c:v>38.738143920898402</c:v>
                </c:pt>
                <c:pt idx="58">
                  <c:v>38.784313201904297</c:v>
                </c:pt>
                <c:pt idx="59">
                  <c:v>39.683685302734403</c:v>
                </c:pt>
                <c:pt idx="60">
                  <c:v>39.8836860656738</c:v>
                </c:pt>
                <c:pt idx="61">
                  <c:v>40.037685394287102</c:v>
                </c:pt>
              </c:numCache>
            </c:numRef>
          </c:xVal>
          <c:yVal>
            <c:numRef>
              <c:f>'biometry_SOONnew2019_700_s9 (2)'!$H$3:$H$64</c:f>
              <c:numCache>
                <c:formatCode>0</c:formatCode>
                <c:ptCount val="62"/>
                <c:pt idx="0">
                  <c:v>14.6</c:v>
                </c:pt>
                <c:pt idx="1">
                  <c:v>16.399999999999999</c:v>
                </c:pt>
                <c:pt idx="2">
                  <c:v>16</c:v>
                </c:pt>
                <c:pt idx="3">
                  <c:v>17.330000305175801</c:v>
                </c:pt>
                <c:pt idx="4">
                  <c:v>16.8</c:v>
                </c:pt>
                <c:pt idx="5">
                  <c:v>16.2</c:v>
                </c:pt>
                <c:pt idx="6">
                  <c:v>16.689999389648399</c:v>
                </c:pt>
                <c:pt idx="7">
                  <c:v>16.2</c:v>
                </c:pt>
                <c:pt idx="8">
                  <c:v>16.580000305175801</c:v>
                </c:pt>
                <c:pt idx="9">
                  <c:v>16.360000610351598</c:v>
                </c:pt>
                <c:pt idx="10">
                  <c:v>16.850000000000001</c:v>
                </c:pt>
                <c:pt idx="11">
                  <c:v>17.330000305175801</c:v>
                </c:pt>
                <c:pt idx="12">
                  <c:v>17.660000610351599</c:v>
                </c:pt>
                <c:pt idx="13">
                  <c:v>16.689999389648399</c:v>
                </c:pt>
                <c:pt idx="14">
                  <c:v>17.330000305175801</c:v>
                </c:pt>
                <c:pt idx="15">
                  <c:v>15.710000610351599</c:v>
                </c:pt>
                <c:pt idx="16">
                  <c:v>19.600000000000001</c:v>
                </c:pt>
                <c:pt idx="17">
                  <c:v>19.399999999999999</c:v>
                </c:pt>
                <c:pt idx="18">
                  <c:v>21.2199996948242</c:v>
                </c:pt>
                <c:pt idx="19">
                  <c:v>22.5</c:v>
                </c:pt>
                <c:pt idx="20">
                  <c:v>24.8</c:v>
                </c:pt>
                <c:pt idx="21">
                  <c:v>27.5</c:v>
                </c:pt>
                <c:pt idx="22">
                  <c:v>27.7</c:v>
                </c:pt>
                <c:pt idx="23">
                  <c:v>27.9</c:v>
                </c:pt>
                <c:pt idx="24">
                  <c:v>27.7</c:v>
                </c:pt>
                <c:pt idx="25">
                  <c:v>27.2</c:v>
                </c:pt>
                <c:pt idx="26">
                  <c:v>27.7</c:v>
                </c:pt>
                <c:pt idx="27">
                  <c:v>27.4</c:v>
                </c:pt>
                <c:pt idx="28">
                  <c:v>29.2</c:v>
                </c:pt>
                <c:pt idx="29">
                  <c:v>28.7</c:v>
                </c:pt>
                <c:pt idx="30">
                  <c:v>30.129998779296898</c:v>
                </c:pt>
                <c:pt idx="31">
                  <c:v>30.3</c:v>
                </c:pt>
                <c:pt idx="32">
                  <c:v>30.620001220703102</c:v>
                </c:pt>
                <c:pt idx="33">
                  <c:v>29.970001220703104</c:v>
                </c:pt>
                <c:pt idx="34">
                  <c:v>30.6</c:v>
                </c:pt>
                <c:pt idx="35">
                  <c:v>29.6</c:v>
                </c:pt>
                <c:pt idx="36">
                  <c:v>30.620001220703102</c:v>
                </c:pt>
                <c:pt idx="37">
                  <c:v>29.970001220703104</c:v>
                </c:pt>
                <c:pt idx="38">
                  <c:v>31.270001220703101</c:v>
                </c:pt>
                <c:pt idx="39">
                  <c:v>32.079998779296901</c:v>
                </c:pt>
                <c:pt idx="40">
                  <c:v>32.239999389648396</c:v>
                </c:pt>
                <c:pt idx="41">
                  <c:v>31.429998779296898</c:v>
                </c:pt>
                <c:pt idx="42">
                  <c:v>30.460000610351603</c:v>
                </c:pt>
                <c:pt idx="43">
                  <c:v>31.589999389648398</c:v>
                </c:pt>
                <c:pt idx="44">
                  <c:v>31.9</c:v>
                </c:pt>
                <c:pt idx="45">
                  <c:v>31.3</c:v>
                </c:pt>
                <c:pt idx="46">
                  <c:v>32.4</c:v>
                </c:pt>
                <c:pt idx="47">
                  <c:v>31.920001220703103</c:v>
                </c:pt>
                <c:pt idx="48">
                  <c:v>32.4</c:v>
                </c:pt>
                <c:pt idx="49">
                  <c:v>32.560000610351601</c:v>
                </c:pt>
                <c:pt idx="50">
                  <c:v>32.700000000000003</c:v>
                </c:pt>
                <c:pt idx="51">
                  <c:v>33.700000000000003</c:v>
                </c:pt>
                <c:pt idx="52">
                  <c:v>33.529998779296896</c:v>
                </c:pt>
                <c:pt idx="53">
                  <c:v>32.4</c:v>
                </c:pt>
                <c:pt idx="54">
                  <c:v>33.9</c:v>
                </c:pt>
                <c:pt idx="55">
                  <c:v>34.989999389648396</c:v>
                </c:pt>
                <c:pt idx="56">
                  <c:v>33.210000610351599</c:v>
                </c:pt>
                <c:pt idx="57">
                  <c:v>34.339999389648398</c:v>
                </c:pt>
                <c:pt idx="58">
                  <c:v>33.9</c:v>
                </c:pt>
                <c:pt idx="59">
                  <c:v>33.6</c:v>
                </c:pt>
                <c:pt idx="60">
                  <c:v>33.210000610351599</c:v>
                </c:pt>
                <c:pt idx="61">
                  <c:v>35.639999389648395</c:v>
                </c:pt>
              </c:numCache>
            </c:numRef>
          </c:yVal>
          <c:smooth val="0"/>
          <c:extLst>
            <c:ext xmlns:c16="http://schemas.microsoft.com/office/drawing/2014/chart" uri="{C3380CC4-5D6E-409C-BE32-E72D297353CC}">
              <c16:uniqueId val="{00000003-90AE-46D7-8F97-6B778B837931}"/>
            </c:ext>
          </c:extLst>
        </c:ser>
        <c:dLbls>
          <c:showLegendKey val="0"/>
          <c:showVal val="0"/>
          <c:showCatName val="0"/>
          <c:showSerName val="0"/>
          <c:showPercent val="0"/>
          <c:showBubbleSize val="0"/>
        </c:dLbls>
        <c:axId val="621447096"/>
        <c:axId val="621446768"/>
      </c:scatterChart>
      <c:catAx>
        <c:axId val="623833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334648"/>
        <c:crosses val="autoZero"/>
        <c:auto val="1"/>
        <c:lblAlgn val="ctr"/>
        <c:lblOffset val="100"/>
        <c:noMultiLvlLbl val="0"/>
      </c:catAx>
      <c:valAx>
        <c:axId val="707334648"/>
        <c:scaling>
          <c:orientation val="minMax"/>
          <c:max val="4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dirty="0"/>
                  <a:t>Expected Head</a:t>
                </a:r>
                <a:r>
                  <a:rPr lang="en-CA" sz="1200" b="1" baseline="0" dirty="0"/>
                  <a:t> Circumference   CM</a:t>
                </a:r>
                <a:endParaRPr lang="en-CA"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33984"/>
        <c:crosses val="autoZero"/>
        <c:crossBetween val="between"/>
      </c:valAx>
      <c:valAx>
        <c:axId val="621446768"/>
        <c:scaling>
          <c:orientation val="minMax"/>
          <c:max val="40"/>
          <c:min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7096"/>
        <c:crosses val="max"/>
        <c:crossBetween val="midCat"/>
      </c:valAx>
      <c:valAx>
        <c:axId val="621447096"/>
        <c:scaling>
          <c:orientation val="minMax"/>
          <c:max val="40"/>
          <c:min val="18"/>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6768"/>
        <c:crosses val="max"/>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Head</a:t>
            </a:r>
            <a:r>
              <a:rPr lang="en-CA" baseline="0"/>
              <a:t> circumference at different ages </a:t>
            </a:r>
            <a:r>
              <a:rPr lang="en-CA" b="1" baseline="0">
                <a:solidFill>
                  <a:srgbClr val="00B050"/>
                </a:solidFill>
              </a:rPr>
              <a:t>Chervenak 84</a:t>
            </a:r>
            <a:r>
              <a:rPr lang="en-CA" baseline="0"/>
              <a:t>:</a:t>
            </a:r>
          </a:p>
          <a:p>
            <a:pPr>
              <a:defRPr/>
            </a:pPr>
            <a:r>
              <a:rPr lang="en-CA" baseline="0"/>
              <a:t>Mean,</a:t>
            </a:r>
            <a:r>
              <a:rPr lang="en-CA"/>
              <a:t>-2SD, -3SD</a:t>
            </a:r>
            <a:r>
              <a:rPr lang="en-CA" baseline="0"/>
              <a:t> </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v>Cher 84</c:v>
          </c:tx>
          <c:spPr>
            <a:ln w="28575" cap="rnd">
              <a:solidFill>
                <a:srgbClr val="00B050"/>
              </a:solidFill>
              <a:round/>
            </a:ln>
            <a:effectLst/>
          </c:spPr>
          <c:marker>
            <c:symbol val="none"/>
          </c:marker>
          <c:cat>
            <c:numRef>
              <c:f>'4. biometry_SOON-h84,cher84'!$Z$39:$Z$50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'4. biometry_SOON-h84,cher84'!$AF$39:$AF$50</c:f>
              <c:numCache>
                <c:formatCode>General</c:formatCode>
                <c:ptCount val="12"/>
                <c:pt idx="1">
                  <c:v>17.5</c:v>
                </c:pt>
                <c:pt idx="2">
                  <c:v>19.8</c:v>
                </c:pt>
                <c:pt idx="3">
                  <c:v>22.1</c:v>
                </c:pt>
                <c:pt idx="4">
                  <c:v>24.2</c:v>
                </c:pt>
                <c:pt idx="5">
                  <c:v>26.2</c:v>
                </c:pt>
                <c:pt idx="6">
                  <c:v>28.1</c:v>
                </c:pt>
                <c:pt idx="7">
                  <c:v>29.7</c:v>
                </c:pt>
                <c:pt idx="8">
                  <c:v>31.2</c:v>
                </c:pt>
                <c:pt idx="9">
                  <c:v>32.5</c:v>
                </c:pt>
                <c:pt idx="10">
                  <c:v>33.5</c:v>
                </c:pt>
                <c:pt idx="11">
                  <c:v>34.299999999999997</c:v>
                </c:pt>
              </c:numCache>
            </c:numRef>
          </c:val>
          <c:smooth val="0"/>
          <c:extLst>
            <c:ext xmlns:c16="http://schemas.microsoft.com/office/drawing/2014/chart" uri="{C3380CC4-5D6E-409C-BE32-E72D297353CC}">
              <c16:uniqueId val="{00000000-348F-4F52-9014-155ACC2A30C4}"/>
            </c:ext>
          </c:extLst>
        </c:ser>
        <c:ser>
          <c:idx val="4"/>
          <c:order val="4"/>
          <c:tx>
            <c:v>Cher 84 -2SD</c:v>
          </c:tx>
          <c:spPr>
            <a:ln w="12700" cap="rnd">
              <a:solidFill>
                <a:srgbClr val="00B050"/>
              </a:solidFill>
              <a:round/>
            </a:ln>
            <a:effectLst/>
          </c:spPr>
          <c:marker>
            <c:symbol val="none"/>
          </c:marker>
          <c:cat>
            <c:numRef>
              <c:f>'4. biometry_SOON-h84,cher84'!$Z$39:$Z$50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'4. biometry_SOON-h84,cher84'!$AG$39:$AG$50</c:f>
              <c:numCache>
                <c:formatCode>0.0</c:formatCode>
                <c:ptCount val="12"/>
                <c:pt idx="1">
                  <c:v>14.5</c:v>
                </c:pt>
                <c:pt idx="2">
                  <c:v>17</c:v>
                </c:pt>
                <c:pt idx="3">
                  <c:v>19.100000000000001</c:v>
                </c:pt>
                <c:pt idx="4">
                  <c:v>21.2</c:v>
                </c:pt>
                <c:pt idx="5">
                  <c:v>23.2</c:v>
                </c:pt>
                <c:pt idx="6">
                  <c:v>25.1</c:v>
                </c:pt>
                <c:pt idx="7">
                  <c:v>26.9</c:v>
                </c:pt>
                <c:pt idx="8">
                  <c:v>28.2</c:v>
                </c:pt>
                <c:pt idx="9">
                  <c:v>29.5</c:v>
                </c:pt>
                <c:pt idx="10">
                  <c:v>30.5</c:v>
                </c:pt>
                <c:pt idx="11">
                  <c:v>31.3</c:v>
                </c:pt>
              </c:numCache>
            </c:numRef>
          </c:val>
          <c:smooth val="0"/>
          <c:extLst>
            <c:ext xmlns:c16="http://schemas.microsoft.com/office/drawing/2014/chart" uri="{C3380CC4-5D6E-409C-BE32-E72D297353CC}">
              <c16:uniqueId val="{00000001-348F-4F52-9014-155ACC2A30C4}"/>
            </c:ext>
          </c:extLst>
        </c:ser>
        <c:ser>
          <c:idx val="5"/>
          <c:order val="5"/>
          <c:tx>
            <c:v>Cher 84 -3SD</c:v>
          </c:tx>
          <c:spPr>
            <a:ln w="12700" cap="rnd">
              <a:solidFill>
                <a:srgbClr val="00B050"/>
              </a:solidFill>
              <a:round/>
            </a:ln>
            <a:effectLst/>
          </c:spPr>
          <c:marker>
            <c:symbol val="none"/>
          </c:marker>
          <c:cat>
            <c:numRef>
              <c:f>'4. biometry_SOON-h84,cher84'!$Z$39:$Z$50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'4. biometry_SOON-h84,cher84'!$AH$39:$AH$50</c:f>
              <c:numCache>
                <c:formatCode>0.0</c:formatCode>
                <c:ptCount val="12"/>
                <c:pt idx="1">
                  <c:v>13</c:v>
                </c:pt>
                <c:pt idx="2">
                  <c:v>15.6</c:v>
                </c:pt>
                <c:pt idx="3">
                  <c:v>17.600000000000001</c:v>
                </c:pt>
                <c:pt idx="4">
                  <c:v>19.7</c:v>
                </c:pt>
                <c:pt idx="5">
                  <c:v>21.7</c:v>
                </c:pt>
                <c:pt idx="6">
                  <c:v>23.6</c:v>
                </c:pt>
                <c:pt idx="7">
                  <c:v>25.5</c:v>
                </c:pt>
                <c:pt idx="8">
                  <c:v>26.7</c:v>
                </c:pt>
                <c:pt idx="9">
                  <c:v>28</c:v>
                </c:pt>
                <c:pt idx="10">
                  <c:v>29</c:v>
                </c:pt>
                <c:pt idx="11">
                  <c:v>29.8</c:v>
                </c:pt>
              </c:numCache>
            </c:numRef>
          </c:val>
          <c:smooth val="0"/>
          <c:extLst>
            <c:ext xmlns:c16="http://schemas.microsoft.com/office/drawing/2014/chart" uri="{C3380CC4-5D6E-409C-BE32-E72D297353CC}">
              <c16:uniqueId val="{00000002-348F-4F52-9014-155ACC2A30C4}"/>
            </c:ext>
          </c:extLst>
        </c:ser>
        <c:dLbls>
          <c:showLegendKey val="0"/>
          <c:showVal val="0"/>
          <c:showCatName val="0"/>
          <c:showSerName val="0"/>
          <c:showPercent val="0"/>
          <c:showBubbleSize val="0"/>
        </c:dLbls>
        <c:marker val="1"/>
        <c:smooth val="0"/>
        <c:axId val="623833984"/>
        <c:axId val="707334648"/>
        <c:extLst>
          <c:ext xmlns:c15="http://schemas.microsoft.com/office/drawing/2012/chart" uri="{02D57815-91ED-43cb-92C2-25804820EDAC}">
            <c15:filteredLineSeries>
              <c15:ser>
                <c:idx val="1"/>
                <c:order val="0"/>
                <c:tx>
                  <c:v>H84 mean</c:v>
                </c:tx>
                <c:spPr>
                  <a:ln w="28575" cap="rnd">
                    <a:solidFill>
                      <a:schemeClr val="accent2"/>
                    </a:solidFill>
                    <a:round/>
                  </a:ln>
                  <a:effectLst/>
                </c:spPr>
                <c:marker>
                  <c:symbol val="none"/>
                </c:marker>
                <c:cat>
                  <c:numRef>
                    <c:extLst>
                      <c:ex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c:ext uri="{02D57815-91ED-43cb-92C2-25804820EDAC}">
                        <c15:formulaRef>
                          <c15:sqref>'4. biometry_SOON-h84,cher84'!$AA$39:$AA$50</c15:sqref>
                        </c15:formulaRef>
                      </c:ext>
                    </c:extLst>
                    <c:numCache>
                      <c:formatCode>0.0</c:formatCode>
                      <c:ptCount val="12"/>
                      <c:pt idx="0">
                        <c:v>15.114006400000001</c:v>
                      </c:pt>
                      <c:pt idx="1">
                        <c:v>17.681600000000003</c:v>
                      </c:pt>
                      <c:pt idx="2">
                        <c:v>20.126889599999998</c:v>
                      </c:pt>
                      <c:pt idx="3">
                        <c:v>22.437644799999998</c:v>
                      </c:pt>
                      <c:pt idx="4">
                        <c:v>24.6016352</c:v>
                      </c:pt>
                      <c:pt idx="5">
                        <c:v>26.606630400000004</c:v>
                      </c:pt>
                      <c:pt idx="6">
                        <c:v>28.440400000000007</c:v>
                      </c:pt>
                      <c:pt idx="7">
                        <c:v>30.090713599999997</c:v>
                      </c:pt>
                      <c:pt idx="8">
                        <c:v>31.545340800000002</c:v>
                      </c:pt>
                      <c:pt idx="9">
                        <c:v>32.792051200000003</c:v>
                      </c:pt>
                      <c:pt idx="10">
                        <c:v>33.818614399999994</c:v>
                      </c:pt>
                      <c:pt idx="11">
                        <c:v>34.6128</c:v>
                      </c:pt>
                    </c:numCache>
                  </c:numRef>
                </c:val>
                <c:smooth val="0"/>
                <c:extLst>
                  <c:ext xmlns:c16="http://schemas.microsoft.com/office/drawing/2014/chart" uri="{C3380CC4-5D6E-409C-BE32-E72D297353CC}">
                    <c16:uniqueId val="{00000004-348F-4F52-9014-155ACC2A30C4}"/>
                  </c:ext>
                </c:extLst>
              </c15:ser>
            </c15:filteredLineSeries>
            <c15:filteredLineSeries>
              <c15:ser>
                <c:idx val="0"/>
                <c:order val="1"/>
                <c:tx>
                  <c:v>h84-2sd</c:v>
                </c:tx>
                <c:spPr>
                  <a:ln w="12700" cap="rnd">
                    <a:solidFill>
                      <a:srgbClr val="C00000"/>
                    </a:solidFill>
                    <a:round/>
                  </a:ln>
                  <a:effectLst/>
                </c:spPr>
                <c:marker>
                  <c:symbol val="none"/>
                </c:marker>
                <c:cat>
                  <c:numRef>
                    <c:extLst xmlns:c15="http://schemas.microsoft.com/office/drawing/2012/chart">
                      <c:ext xmlns:c15="http://schemas.microsoft.com/office/drawing/2012/char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'4. biometry_SOON-h84,cher84'!$AD$39:$AD$50</c15:sqref>
                        </c15:formulaRef>
                      </c:ext>
                    </c:extLst>
                    <c:numCache>
                      <c:formatCode>0.0</c:formatCode>
                      <c:ptCount val="12"/>
                      <c:pt idx="0">
                        <c:v>13.114006400000001</c:v>
                      </c:pt>
                      <c:pt idx="1">
                        <c:v>15.681600000000003</c:v>
                      </c:pt>
                      <c:pt idx="2">
                        <c:v>18.126889599999998</c:v>
                      </c:pt>
                      <c:pt idx="3">
                        <c:v>20.437644799999998</c:v>
                      </c:pt>
                      <c:pt idx="4">
                        <c:v>22.6016352</c:v>
                      </c:pt>
                      <c:pt idx="5">
                        <c:v>24.606630400000004</c:v>
                      </c:pt>
                      <c:pt idx="6">
                        <c:v>26.440400000000007</c:v>
                      </c:pt>
                      <c:pt idx="7">
                        <c:v>28.090713599999997</c:v>
                      </c:pt>
                      <c:pt idx="8">
                        <c:v>29.545340800000002</c:v>
                      </c:pt>
                      <c:pt idx="9">
                        <c:v>30.792051200000003</c:v>
                      </c:pt>
                      <c:pt idx="10">
                        <c:v>31.818614399999994</c:v>
                      </c:pt>
                      <c:pt idx="11">
                        <c:v>32.6128</c:v>
                      </c:pt>
                    </c:numCache>
                  </c:numRef>
                </c:val>
                <c:smooth val="0"/>
                <c:extLst xmlns:c15="http://schemas.microsoft.com/office/drawing/2012/chart">
                  <c:ext xmlns:c16="http://schemas.microsoft.com/office/drawing/2014/chart" uri="{C3380CC4-5D6E-409C-BE32-E72D297353CC}">
                    <c16:uniqueId val="{00000005-348F-4F52-9014-155ACC2A30C4}"/>
                  </c:ext>
                </c:extLst>
              </c15:ser>
            </c15:filteredLineSeries>
            <c15:filteredLineSeries>
              <c15:ser>
                <c:idx val="2"/>
                <c:order val="2"/>
                <c:tx>
                  <c:v>H84 -3SD</c:v>
                </c:tx>
                <c:spPr>
                  <a:ln w="12700" cap="rnd">
                    <a:solidFill>
                      <a:srgbClr val="C00000"/>
                    </a:solidFill>
                    <a:round/>
                  </a:ln>
                  <a:effectLst/>
                </c:spPr>
                <c:marker>
                  <c:symbol val="none"/>
                </c:marker>
                <c:cat>
                  <c:numRef>
                    <c:extLst xmlns:c15="http://schemas.microsoft.com/office/drawing/2012/chart">
                      <c:ext xmlns:c15="http://schemas.microsoft.com/office/drawing/2012/char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'4. biometry_SOON-h84,cher84'!$AE$39:$AE$50</c15:sqref>
                        </c15:formulaRef>
                      </c:ext>
                    </c:extLst>
                    <c:numCache>
                      <c:formatCode>0.0</c:formatCode>
                      <c:ptCount val="12"/>
                      <c:pt idx="0">
                        <c:v>12.114006400000001</c:v>
                      </c:pt>
                      <c:pt idx="1">
                        <c:v>14.681600000000003</c:v>
                      </c:pt>
                      <c:pt idx="2">
                        <c:v>17.126889599999998</c:v>
                      </c:pt>
                      <c:pt idx="3">
                        <c:v>19.437644799999998</c:v>
                      </c:pt>
                      <c:pt idx="4">
                        <c:v>21.6016352</c:v>
                      </c:pt>
                      <c:pt idx="5">
                        <c:v>23.606630400000004</c:v>
                      </c:pt>
                      <c:pt idx="6">
                        <c:v>25.440400000000007</c:v>
                      </c:pt>
                      <c:pt idx="7">
                        <c:v>27.090713599999997</c:v>
                      </c:pt>
                      <c:pt idx="8">
                        <c:v>28.545340800000002</c:v>
                      </c:pt>
                      <c:pt idx="9">
                        <c:v>29.792051200000003</c:v>
                      </c:pt>
                      <c:pt idx="10">
                        <c:v>30.818614399999994</c:v>
                      </c:pt>
                      <c:pt idx="11">
                        <c:v>31.6128</c:v>
                      </c:pt>
                    </c:numCache>
                  </c:numRef>
                </c:val>
                <c:smooth val="0"/>
                <c:extLst xmlns:c15="http://schemas.microsoft.com/office/drawing/2012/chart">
                  <c:ext xmlns:c16="http://schemas.microsoft.com/office/drawing/2014/chart" uri="{C3380CC4-5D6E-409C-BE32-E72D297353CC}">
                    <c16:uniqueId val="{00000006-348F-4F52-9014-155ACC2A30C4}"/>
                  </c:ext>
                </c:extLst>
              </c15:ser>
            </c15:filteredLineSeries>
          </c:ext>
        </c:extLst>
      </c:lineChart>
      <c:scatterChart>
        <c:scatterStyle val="lineMarker"/>
        <c:varyColors val="0"/>
        <c:ser>
          <c:idx val="6"/>
          <c:order val="6"/>
          <c:tx>
            <c:v>MSH</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'4. biometry_SOON-h84,cher84'!$E$3:$E$64</c:f>
              <c:numCache>
                <c:formatCode>0.0</c:formatCode>
                <c:ptCount val="62"/>
                <c:pt idx="0">
                  <c:v>18.560600280761701</c:v>
                </c:pt>
                <c:pt idx="1">
                  <c:v>18.869113922119102</c:v>
                </c:pt>
                <c:pt idx="2">
                  <c:v>19.255113601684599</c:v>
                </c:pt>
                <c:pt idx="3">
                  <c:v>19.2728271484375</c:v>
                </c:pt>
                <c:pt idx="4">
                  <c:v>19.396598815918001</c:v>
                </c:pt>
                <c:pt idx="5">
                  <c:v>19.396715164184599</c:v>
                </c:pt>
                <c:pt idx="6">
                  <c:v>19.4381427764893</c:v>
                </c:pt>
                <c:pt idx="7">
                  <c:v>19.465457916259801</c:v>
                </c:pt>
                <c:pt idx="8">
                  <c:v>19.469171524047901</c:v>
                </c:pt>
                <c:pt idx="9">
                  <c:v>19.5979709625244</c:v>
                </c:pt>
                <c:pt idx="10">
                  <c:v>19.6617431640625</c:v>
                </c:pt>
                <c:pt idx="11">
                  <c:v>19.7238578796387</c:v>
                </c:pt>
                <c:pt idx="12">
                  <c:v>19.911399841308601</c:v>
                </c:pt>
                <c:pt idx="13">
                  <c:v>20.166713714599599</c:v>
                </c:pt>
                <c:pt idx="14">
                  <c:v>20.216314315795898</c:v>
                </c:pt>
                <c:pt idx="15">
                  <c:v>20.740827560424801</c:v>
                </c:pt>
                <c:pt idx="16">
                  <c:v>22.540828704833999</c:v>
                </c:pt>
                <c:pt idx="17">
                  <c:v>22.894828796386701</c:v>
                </c:pt>
                <c:pt idx="18">
                  <c:v>23.7238578796387</c:v>
                </c:pt>
                <c:pt idx="19">
                  <c:v>24.396598815918001</c:v>
                </c:pt>
                <c:pt idx="20">
                  <c:v>26.7519721984863</c:v>
                </c:pt>
                <c:pt idx="21">
                  <c:v>28.465457916259801</c:v>
                </c:pt>
                <c:pt idx="22">
                  <c:v>29.169399261474599</c:v>
                </c:pt>
                <c:pt idx="23">
                  <c:v>29.212884902954102</c:v>
                </c:pt>
                <c:pt idx="24">
                  <c:v>29.323400497436499</c:v>
                </c:pt>
                <c:pt idx="25">
                  <c:v>29.583400726318398</c:v>
                </c:pt>
                <c:pt idx="26">
                  <c:v>29.740827560424801</c:v>
                </c:pt>
                <c:pt idx="27">
                  <c:v>30.396715164184599</c:v>
                </c:pt>
                <c:pt idx="28">
                  <c:v>30.641456604003899</c:v>
                </c:pt>
                <c:pt idx="29">
                  <c:v>31.6836853027344</c:v>
                </c:pt>
                <c:pt idx="30">
                  <c:v>32.2728271484375</c:v>
                </c:pt>
                <c:pt idx="31">
                  <c:v>32.466259002685497</c:v>
                </c:pt>
                <c:pt idx="32">
                  <c:v>32.469169616699197</c:v>
                </c:pt>
                <c:pt idx="33">
                  <c:v>32.7238578796387</c:v>
                </c:pt>
                <c:pt idx="34">
                  <c:v>32.784313201904297</c:v>
                </c:pt>
                <c:pt idx="35">
                  <c:v>32.8463134765625</c:v>
                </c:pt>
                <c:pt idx="36">
                  <c:v>32.8810005187988</c:v>
                </c:pt>
                <c:pt idx="37">
                  <c:v>32.947456359863303</c:v>
                </c:pt>
                <c:pt idx="38">
                  <c:v>33.1805419921875</c:v>
                </c:pt>
                <c:pt idx="39">
                  <c:v>33.197113037109403</c:v>
                </c:pt>
                <c:pt idx="40">
                  <c:v>33.644886016845703</c:v>
                </c:pt>
                <c:pt idx="41">
                  <c:v>33.8836860656738</c:v>
                </c:pt>
                <c:pt idx="42">
                  <c:v>33.8836860656738</c:v>
                </c:pt>
                <c:pt idx="43">
                  <c:v>34.438140869140597</c:v>
                </c:pt>
                <c:pt idx="44">
                  <c:v>34.466259002685497</c:v>
                </c:pt>
                <c:pt idx="45">
                  <c:v>34.784313201904297</c:v>
                </c:pt>
                <c:pt idx="46">
                  <c:v>36.2728271484375</c:v>
                </c:pt>
                <c:pt idx="47">
                  <c:v>36.455112457275398</c:v>
                </c:pt>
                <c:pt idx="48">
                  <c:v>36.6617431640625</c:v>
                </c:pt>
                <c:pt idx="49">
                  <c:v>36.7238578796387</c:v>
                </c:pt>
                <c:pt idx="50">
                  <c:v>36.784313201904297</c:v>
                </c:pt>
                <c:pt idx="51">
                  <c:v>36.8836860656738</c:v>
                </c:pt>
                <c:pt idx="52">
                  <c:v>37.644886016845703</c:v>
                </c:pt>
                <c:pt idx="53">
                  <c:v>37.740829467773402</c:v>
                </c:pt>
                <c:pt idx="54">
                  <c:v>37.968029022216797</c:v>
                </c:pt>
                <c:pt idx="55">
                  <c:v>38.197113037109403</c:v>
                </c:pt>
                <c:pt idx="56">
                  <c:v>38.2728271484375</c:v>
                </c:pt>
                <c:pt idx="57">
                  <c:v>38.738143920898402</c:v>
                </c:pt>
                <c:pt idx="58">
                  <c:v>38.784313201904297</c:v>
                </c:pt>
                <c:pt idx="59">
                  <c:v>39.683685302734403</c:v>
                </c:pt>
                <c:pt idx="60">
                  <c:v>39.8836860656738</c:v>
                </c:pt>
                <c:pt idx="61">
                  <c:v>40.037685394287102</c:v>
                </c:pt>
              </c:numCache>
            </c:numRef>
          </c:xVal>
          <c:yVal>
            <c:numRef>
              <c:f>'4. biometry_SOON-h84,cher84'!$H$3:$H$64</c:f>
              <c:numCache>
                <c:formatCode>0</c:formatCode>
                <c:ptCount val="62"/>
                <c:pt idx="0">
                  <c:v>14.6</c:v>
                </c:pt>
                <c:pt idx="1">
                  <c:v>16.399999999999999</c:v>
                </c:pt>
                <c:pt idx="2">
                  <c:v>16</c:v>
                </c:pt>
                <c:pt idx="3">
                  <c:v>17.330000305175801</c:v>
                </c:pt>
                <c:pt idx="4">
                  <c:v>16.8</c:v>
                </c:pt>
                <c:pt idx="5">
                  <c:v>16.2</c:v>
                </c:pt>
                <c:pt idx="6">
                  <c:v>16.689999389648399</c:v>
                </c:pt>
                <c:pt idx="7">
                  <c:v>16.2</c:v>
                </c:pt>
                <c:pt idx="8">
                  <c:v>16.580000305175801</c:v>
                </c:pt>
                <c:pt idx="9">
                  <c:v>16.360000610351598</c:v>
                </c:pt>
                <c:pt idx="10">
                  <c:v>16.850000000000001</c:v>
                </c:pt>
                <c:pt idx="11">
                  <c:v>17.330000305175801</c:v>
                </c:pt>
                <c:pt idx="12">
                  <c:v>17.660000610351599</c:v>
                </c:pt>
                <c:pt idx="13">
                  <c:v>16.689999389648399</c:v>
                </c:pt>
                <c:pt idx="14">
                  <c:v>17.330000305175801</c:v>
                </c:pt>
                <c:pt idx="15">
                  <c:v>15.710000610351599</c:v>
                </c:pt>
                <c:pt idx="16">
                  <c:v>19.600000000000001</c:v>
                </c:pt>
                <c:pt idx="17">
                  <c:v>19.399999999999999</c:v>
                </c:pt>
                <c:pt idx="18">
                  <c:v>21.2199996948242</c:v>
                </c:pt>
                <c:pt idx="19">
                  <c:v>22.5</c:v>
                </c:pt>
                <c:pt idx="20">
                  <c:v>24.8</c:v>
                </c:pt>
                <c:pt idx="21">
                  <c:v>27.5</c:v>
                </c:pt>
                <c:pt idx="22">
                  <c:v>27.7</c:v>
                </c:pt>
                <c:pt idx="23">
                  <c:v>27.9</c:v>
                </c:pt>
                <c:pt idx="24">
                  <c:v>27.7</c:v>
                </c:pt>
                <c:pt idx="25">
                  <c:v>27.2</c:v>
                </c:pt>
                <c:pt idx="26">
                  <c:v>27.7</c:v>
                </c:pt>
                <c:pt idx="27">
                  <c:v>27.4</c:v>
                </c:pt>
                <c:pt idx="28">
                  <c:v>29.2</c:v>
                </c:pt>
                <c:pt idx="29">
                  <c:v>28.7</c:v>
                </c:pt>
                <c:pt idx="30">
                  <c:v>30.129998779296898</c:v>
                </c:pt>
                <c:pt idx="31">
                  <c:v>30.3</c:v>
                </c:pt>
                <c:pt idx="32">
                  <c:v>30.620001220703102</c:v>
                </c:pt>
                <c:pt idx="33">
                  <c:v>29.970001220703104</c:v>
                </c:pt>
                <c:pt idx="34">
                  <c:v>30.6</c:v>
                </c:pt>
                <c:pt idx="35">
                  <c:v>29.6</c:v>
                </c:pt>
                <c:pt idx="36">
                  <c:v>30.620001220703102</c:v>
                </c:pt>
                <c:pt idx="37">
                  <c:v>29.970001220703104</c:v>
                </c:pt>
                <c:pt idx="38">
                  <c:v>31.270001220703101</c:v>
                </c:pt>
                <c:pt idx="39">
                  <c:v>32.079998779296901</c:v>
                </c:pt>
                <c:pt idx="40">
                  <c:v>32.239999389648396</c:v>
                </c:pt>
                <c:pt idx="41">
                  <c:v>31.429998779296898</c:v>
                </c:pt>
                <c:pt idx="42">
                  <c:v>30.460000610351603</c:v>
                </c:pt>
                <c:pt idx="43">
                  <c:v>31.589999389648398</c:v>
                </c:pt>
                <c:pt idx="44">
                  <c:v>31.9</c:v>
                </c:pt>
                <c:pt idx="45">
                  <c:v>31.3</c:v>
                </c:pt>
                <c:pt idx="46">
                  <c:v>32.4</c:v>
                </c:pt>
                <c:pt idx="47">
                  <c:v>31.920001220703103</c:v>
                </c:pt>
                <c:pt idx="48">
                  <c:v>32.4</c:v>
                </c:pt>
                <c:pt idx="49">
                  <c:v>32.560000610351601</c:v>
                </c:pt>
                <c:pt idx="50">
                  <c:v>32.700000000000003</c:v>
                </c:pt>
                <c:pt idx="51">
                  <c:v>33.700000000000003</c:v>
                </c:pt>
                <c:pt idx="52">
                  <c:v>33.529998779296896</c:v>
                </c:pt>
                <c:pt idx="53">
                  <c:v>32.4</c:v>
                </c:pt>
                <c:pt idx="54">
                  <c:v>33.9</c:v>
                </c:pt>
                <c:pt idx="55">
                  <c:v>34.989999389648396</c:v>
                </c:pt>
                <c:pt idx="56">
                  <c:v>33.210000610351599</c:v>
                </c:pt>
                <c:pt idx="57">
                  <c:v>34.339999389648398</c:v>
                </c:pt>
                <c:pt idx="58">
                  <c:v>33.9</c:v>
                </c:pt>
                <c:pt idx="59">
                  <c:v>33.6</c:v>
                </c:pt>
                <c:pt idx="60">
                  <c:v>33.210000610351599</c:v>
                </c:pt>
                <c:pt idx="61">
                  <c:v>35.639999389648395</c:v>
                </c:pt>
              </c:numCache>
            </c:numRef>
          </c:yVal>
          <c:smooth val="0"/>
          <c:extLst>
            <c:ext xmlns:c16="http://schemas.microsoft.com/office/drawing/2014/chart" uri="{C3380CC4-5D6E-409C-BE32-E72D297353CC}">
              <c16:uniqueId val="{00000003-348F-4F52-9014-155ACC2A30C4}"/>
            </c:ext>
          </c:extLst>
        </c:ser>
        <c:dLbls>
          <c:showLegendKey val="0"/>
          <c:showVal val="0"/>
          <c:showCatName val="0"/>
          <c:showSerName val="0"/>
          <c:showPercent val="0"/>
          <c:showBubbleSize val="0"/>
        </c:dLbls>
        <c:axId val="621447096"/>
        <c:axId val="621446768"/>
      </c:scatterChart>
      <c:catAx>
        <c:axId val="623833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334648"/>
        <c:crosses val="autoZero"/>
        <c:auto val="1"/>
        <c:lblAlgn val="ctr"/>
        <c:lblOffset val="100"/>
        <c:noMultiLvlLbl val="0"/>
      </c:catAx>
      <c:valAx>
        <c:axId val="707334648"/>
        <c:scaling>
          <c:orientation val="minMax"/>
          <c:max val="4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Head</a:t>
                </a:r>
                <a:r>
                  <a:rPr lang="en-CA" sz="1200" b="1" baseline="0"/>
                  <a:t> Circumverence   CM</a:t>
                </a:r>
                <a:endParaRPr lang="en-CA"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33984"/>
        <c:crosses val="autoZero"/>
        <c:crossBetween val="between"/>
      </c:valAx>
      <c:valAx>
        <c:axId val="621446768"/>
        <c:scaling>
          <c:orientation val="minMax"/>
          <c:max val="40"/>
          <c:min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7096"/>
        <c:crosses val="max"/>
        <c:crossBetween val="midCat"/>
      </c:valAx>
      <c:valAx>
        <c:axId val="621447096"/>
        <c:scaling>
          <c:orientation val="minMax"/>
          <c:max val="40"/>
          <c:min val="18"/>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6768"/>
        <c:crosses val="max"/>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Head</a:t>
            </a:r>
            <a:r>
              <a:rPr lang="en-CA" baseline="0"/>
              <a:t> circumference at different ages </a:t>
            </a:r>
            <a:r>
              <a:rPr lang="en-CA" b="1" baseline="0">
                <a:solidFill>
                  <a:srgbClr val="C00000"/>
                </a:solidFill>
              </a:rPr>
              <a:t>Hadlock 84 </a:t>
            </a:r>
            <a:r>
              <a:rPr lang="en-CA" baseline="0"/>
              <a:t>and </a:t>
            </a:r>
            <a:r>
              <a:rPr lang="en-CA" b="1" baseline="0">
                <a:solidFill>
                  <a:srgbClr val="00B050"/>
                </a:solidFill>
              </a:rPr>
              <a:t>Chervenak 84</a:t>
            </a:r>
            <a:r>
              <a:rPr lang="en-CA" baseline="0"/>
              <a:t>:</a:t>
            </a:r>
          </a:p>
          <a:p>
            <a:pPr>
              <a:defRPr/>
            </a:pPr>
            <a:r>
              <a:rPr lang="en-CA" baseline="0"/>
              <a:t>Mean, +2SD</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H84 mean</c:v>
          </c:tx>
          <c:spPr>
            <a:ln w="28575" cap="rnd">
              <a:solidFill>
                <a:srgbClr val="C00000"/>
              </a:solidFill>
              <a:round/>
            </a:ln>
            <a:effectLst/>
          </c:spPr>
          <c:marker>
            <c:symbol val="none"/>
          </c:marker>
          <c:cat>
            <c:numRef>
              <c:f>'4. biometry_SOON-h84,cher84'!$Z$39:$Z$50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'4. biometry_SOON-h84,cher84'!$AA$39:$AA$50</c:f>
              <c:numCache>
                <c:formatCode>0.0</c:formatCode>
                <c:ptCount val="12"/>
                <c:pt idx="0">
                  <c:v>15.114006400000001</c:v>
                </c:pt>
                <c:pt idx="1">
                  <c:v>17.681600000000003</c:v>
                </c:pt>
                <c:pt idx="2">
                  <c:v>20.126889599999998</c:v>
                </c:pt>
                <c:pt idx="3">
                  <c:v>22.437644799999998</c:v>
                </c:pt>
                <c:pt idx="4">
                  <c:v>24.6016352</c:v>
                </c:pt>
                <c:pt idx="5">
                  <c:v>26.606630400000004</c:v>
                </c:pt>
                <c:pt idx="6">
                  <c:v>28.440400000000007</c:v>
                </c:pt>
                <c:pt idx="7">
                  <c:v>30.090713599999997</c:v>
                </c:pt>
                <c:pt idx="8">
                  <c:v>31.545340800000002</c:v>
                </c:pt>
                <c:pt idx="9">
                  <c:v>32.792051200000003</c:v>
                </c:pt>
                <c:pt idx="10">
                  <c:v>33.818614399999994</c:v>
                </c:pt>
                <c:pt idx="11">
                  <c:v>34.6128</c:v>
                </c:pt>
              </c:numCache>
            </c:numRef>
          </c:val>
          <c:smooth val="0"/>
          <c:extLst>
            <c:ext xmlns:c16="http://schemas.microsoft.com/office/drawing/2014/chart" uri="{C3380CC4-5D6E-409C-BE32-E72D297353CC}">
              <c16:uniqueId val="{00000000-E1E4-414A-8BA4-3A9964254DB7}"/>
            </c:ext>
          </c:extLst>
        </c:ser>
        <c:ser>
          <c:idx val="3"/>
          <c:order val="3"/>
          <c:tx>
            <c:v>Cher 84</c:v>
          </c:tx>
          <c:spPr>
            <a:ln w="28575" cap="rnd">
              <a:solidFill>
                <a:srgbClr val="00B050"/>
              </a:solidFill>
              <a:round/>
            </a:ln>
            <a:effectLst/>
          </c:spPr>
          <c:marker>
            <c:symbol val="none"/>
          </c:marker>
          <c:cat>
            <c:numRef>
              <c:f>'4. biometry_SOON-h84,cher84'!$Z$39:$Z$50</c:f>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f>'4. biometry_SOON-h84,cher84'!$AF$39:$AF$50</c:f>
              <c:numCache>
                <c:formatCode>General</c:formatCode>
                <c:ptCount val="12"/>
                <c:pt idx="1">
                  <c:v>17.5</c:v>
                </c:pt>
                <c:pt idx="2">
                  <c:v>19.8</c:v>
                </c:pt>
                <c:pt idx="3">
                  <c:v>22.1</c:v>
                </c:pt>
                <c:pt idx="4">
                  <c:v>24.2</c:v>
                </c:pt>
                <c:pt idx="5">
                  <c:v>26.2</c:v>
                </c:pt>
                <c:pt idx="6">
                  <c:v>28.1</c:v>
                </c:pt>
                <c:pt idx="7">
                  <c:v>29.7</c:v>
                </c:pt>
                <c:pt idx="8">
                  <c:v>31.2</c:v>
                </c:pt>
                <c:pt idx="9">
                  <c:v>32.5</c:v>
                </c:pt>
                <c:pt idx="10">
                  <c:v>33.5</c:v>
                </c:pt>
                <c:pt idx="11">
                  <c:v>34.299999999999997</c:v>
                </c:pt>
              </c:numCache>
            </c:numRef>
          </c:val>
          <c:smooth val="0"/>
          <c:extLst>
            <c:ext xmlns:c16="http://schemas.microsoft.com/office/drawing/2014/chart" uri="{C3380CC4-5D6E-409C-BE32-E72D297353CC}">
              <c16:uniqueId val="{00000001-E1E4-414A-8BA4-3A9964254DB7}"/>
            </c:ext>
          </c:extLst>
        </c:ser>
        <c:dLbls>
          <c:showLegendKey val="0"/>
          <c:showVal val="0"/>
          <c:showCatName val="0"/>
          <c:showSerName val="0"/>
          <c:showPercent val="0"/>
          <c:showBubbleSize val="0"/>
        </c:dLbls>
        <c:marker val="1"/>
        <c:smooth val="0"/>
        <c:axId val="623833984"/>
        <c:axId val="707334648"/>
        <c:extLst>
          <c:ext xmlns:c15="http://schemas.microsoft.com/office/drawing/2012/chart" uri="{02D57815-91ED-43cb-92C2-25804820EDAC}">
            <c15:filteredLineSeries>
              <c15:ser>
                <c:idx val="0"/>
                <c:order val="1"/>
                <c:tx>
                  <c:v>h84-2sd</c:v>
                </c:tx>
                <c:spPr>
                  <a:ln w="12700" cap="rnd">
                    <a:solidFill>
                      <a:srgbClr val="C00000"/>
                    </a:solidFill>
                    <a:round/>
                  </a:ln>
                  <a:effectLst/>
                </c:spPr>
                <c:marker>
                  <c:symbol val="none"/>
                </c:marker>
                <c:cat>
                  <c:numRef>
                    <c:extLst>
                      <c:ex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c:ext uri="{02D57815-91ED-43cb-92C2-25804820EDAC}">
                        <c15:formulaRef>
                          <c15:sqref>'4. biometry_SOON-h84,cher84'!$AD$39:$AD$50</c15:sqref>
                        </c15:formulaRef>
                      </c:ext>
                    </c:extLst>
                    <c:numCache>
                      <c:formatCode>0.0</c:formatCode>
                      <c:ptCount val="12"/>
                      <c:pt idx="0">
                        <c:v>13.114006400000001</c:v>
                      </c:pt>
                      <c:pt idx="1">
                        <c:v>15.681600000000003</c:v>
                      </c:pt>
                      <c:pt idx="2">
                        <c:v>18.126889599999998</c:v>
                      </c:pt>
                      <c:pt idx="3">
                        <c:v>20.437644799999998</c:v>
                      </c:pt>
                      <c:pt idx="4">
                        <c:v>22.6016352</c:v>
                      </c:pt>
                      <c:pt idx="5">
                        <c:v>24.606630400000004</c:v>
                      </c:pt>
                      <c:pt idx="6">
                        <c:v>26.440400000000007</c:v>
                      </c:pt>
                      <c:pt idx="7">
                        <c:v>28.090713599999997</c:v>
                      </c:pt>
                      <c:pt idx="8">
                        <c:v>29.545340800000002</c:v>
                      </c:pt>
                      <c:pt idx="9">
                        <c:v>30.792051200000003</c:v>
                      </c:pt>
                      <c:pt idx="10">
                        <c:v>31.818614399999994</c:v>
                      </c:pt>
                      <c:pt idx="11">
                        <c:v>32.6128</c:v>
                      </c:pt>
                    </c:numCache>
                  </c:numRef>
                </c:val>
                <c:smooth val="0"/>
                <c:extLst>
                  <c:ext xmlns:c16="http://schemas.microsoft.com/office/drawing/2014/chart" uri="{C3380CC4-5D6E-409C-BE32-E72D297353CC}">
                    <c16:uniqueId val="{00000005-E1E4-414A-8BA4-3A9964254DB7}"/>
                  </c:ext>
                </c:extLst>
              </c15:ser>
            </c15:filteredLineSeries>
            <c15:filteredLineSeries>
              <c15:ser>
                <c:idx val="2"/>
                <c:order val="2"/>
                <c:tx>
                  <c:v>H84 -3SD</c:v>
                </c:tx>
                <c:spPr>
                  <a:ln w="12700" cap="rnd">
                    <a:solidFill>
                      <a:srgbClr val="C00000"/>
                    </a:solidFill>
                    <a:round/>
                  </a:ln>
                  <a:effectLst/>
                </c:spPr>
                <c:marker>
                  <c:symbol val="none"/>
                </c:marker>
                <c:cat>
                  <c:numRef>
                    <c:extLst xmlns:c15="http://schemas.microsoft.com/office/drawing/2012/chart">
                      <c:ext xmlns:c15="http://schemas.microsoft.com/office/drawing/2012/char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'4. biometry_SOON-h84,cher84'!$AE$39:$AE$50</c15:sqref>
                        </c15:formulaRef>
                      </c:ext>
                    </c:extLst>
                    <c:numCache>
                      <c:formatCode>0.0</c:formatCode>
                      <c:ptCount val="12"/>
                      <c:pt idx="0">
                        <c:v>12.114006400000001</c:v>
                      </c:pt>
                      <c:pt idx="1">
                        <c:v>14.681600000000003</c:v>
                      </c:pt>
                      <c:pt idx="2">
                        <c:v>17.126889599999998</c:v>
                      </c:pt>
                      <c:pt idx="3">
                        <c:v>19.437644799999998</c:v>
                      </c:pt>
                      <c:pt idx="4">
                        <c:v>21.6016352</c:v>
                      </c:pt>
                      <c:pt idx="5">
                        <c:v>23.606630400000004</c:v>
                      </c:pt>
                      <c:pt idx="6">
                        <c:v>25.440400000000007</c:v>
                      </c:pt>
                      <c:pt idx="7">
                        <c:v>27.090713599999997</c:v>
                      </c:pt>
                      <c:pt idx="8">
                        <c:v>28.545340800000002</c:v>
                      </c:pt>
                      <c:pt idx="9">
                        <c:v>29.792051200000003</c:v>
                      </c:pt>
                      <c:pt idx="10">
                        <c:v>30.818614399999994</c:v>
                      </c:pt>
                      <c:pt idx="11">
                        <c:v>31.6128</c:v>
                      </c:pt>
                    </c:numCache>
                  </c:numRef>
                </c:val>
                <c:smooth val="0"/>
                <c:extLst xmlns:c15="http://schemas.microsoft.com/office/drawing/2012/chart">
                  <c:ext xmlns:c16="http://schemas.microsoft.com/office/drawing/2014/chart" uri="{C3380CC4-5D6E-409C-BE32-E72D297353CC}">
                    <c16:uniqueId val="{00000006-E1E4-414A-8BA4-3A9964254DB7}"/>
                  </c:ext>
                </c:extLst>
              </c15:ser>
            </c15:filteredLineSeries>
            <c15:filteredLineSeries>
              <c15:ser>
                <c:idx val="4"/>
                <c:order val="4"/>
                <c:tx>
                  <c:v>Cher 84 -2SD</c:v>
                </c:tx>
                <c:spPr>
                  <a:ln w="127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'4. biometry_SOON-h84,cher84'!$AG$39:$AG$50</c15:sqref>
                        </c15:formulaRef>
                      </c:ext>
                    </c:extLst>
                    <c:numCache>
                      <c:formatCode>0.0</c:formatCode>
                      <c:ptCount val="12"/>
                      <c:pt idx="1">
                        <c:v>14.5</c:v>
                      </c:pt>
                      <c:pt idx="2">
                        <c:v>17</c:v>
                      </c:pt>
                      <c:pt idx="3">
                        <c:v>19.100000000000001</c:v>
                      </c:pt>
                      <c:pt idx="4">
                        <c:v>21.2</c:v>
                      </c:pt>
                      <c:pt idx="5">
                        <c:v>23.2</c:v>
                      </c:pt>
                      <c:pt idx="6">
                        <c:v>25.1</c:v>
                      </c:pt>
                      <c:pt idx="7">
                        <c:v>26.9</c:v>
                      </c:pt>
                      <c:pt idx="8">
                        <c:v>28.2</c:v>
                      </c:pt>
                      <c:pt idx="9">
                        <c:v>29.5</c:v>
                      </c:pt>
                      <c:pt idx="10">
                        <c:v>30.5</c:v>
                      </c:pt>
                      <c:pt idx="11">
                        <c:v>31.3</c:v>
                      </c:pt>
                    </c:numCache>
                  </c:numRef>
                </c:val>
                <c:smooth val="0"/>
                <c:extLst xmlns:c15="http://schemas.microsoft.com/office/drawing/2012/chart">
                  <c:ext xmlns:c16="http://schemas.microsoft.com/office/drawing/2014/chart" uri="{C3380CC4-5D6E-409C-BE32-E72D297353CC}">
                    <c16:uniqueId val="{00000007-E1E4-414A-8BA4-3A9964254DB7}"/>
                  </c:ext>
                </c:extLst>
              </c15:ser>
            </c15:filteredLineSeries>
            <c15:filteredLineSeries>
              <c15:ser>
                <c:idx val="5"/>
                <c:order val="5"/>
                <c:tx>
                  <c:v>Cher 84 -3SD</c:v>
                </c:tx>
                <c:spPr>
                  <a:ln w="127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'4. biometry_SOON-h84,cher84'!$Z$39:$Z$50</c15:sqref>
                        </c15:formulaRef>
                      </c:ext>
                    </c:extLst>
                    <c:numCache>
                      <c:formatCode>General</c:formatCode>
                      <c:ptCount val="12"/>
                      <c:pt idx="0">
                        <c:v>18</c:v>
                      </c:pt>
                      <c:pt idx="1">
                        <c:v>20</c:v>
                      </c:pt>
                      <c:pt idx="2">
                        <c:v>22</c:v>
                      </c:pt>
                      <c:pt idx="3">
                        <c:v>24</c:v>
                      </c:pt>
                      <c:pt idx="4">
                        <c:v>26</c:v>
                      </c:pt>
                      <c:pt idx="5">
                        <c:v>28</c:v>
                      </c:pt>
                      <c:pt idx="6">
                        <c:v>30</c:v>
                      </c:pt>
                      <c:pt idx="7">
                        <c:v>32</c:v>
                      </c:pt>
                      <c:pt idx="8">
                        <c:v>34</c:v>
                      </c:pt>
                      <c:pt idx="9">
                        <c:v>36</c:v>
                      </c:pt>
                      <c:pt idx="10">
                        <c:v>38</c:v>
                      </c:pt>
                      <c:pt idx="11">
                        <c:v>40</c:v>
                      </c:pt>
                    </c:numCache>
                  </c:numRef>
                </c:cat>
                <c:val>
                  <c:numRef>
                    <c:extLst xmlns:c15="http://schemas.microsoft.com/office/drawing/2012/chart">
                      <c:ext xmlns:c15="http://schemas.microsoft.com/office/drawing/2012/chart" uri="{02D57815-91ED-43cb-92C2-25804820EDAC}">
                        <c15:formulaRef>
                          <c15:sqref>'4. biometry_SOON-h84,cher84'!$AH$39:$AH$50</c15:sqref>
                        </c15:formulaRef>
                      </c:ext>
                    </c:extLst>
                    <c:numCache>
                      <c:formatCode>0.0</c:formatCode>
                      <c:ptCount val="12"/>
                      <c:pt idx="1">
                        <c:v>13</c:v>
                      </c:pt>
                      <c:pt idx="2">
                        <c:v>15.6</c:v>
                      </c:pt>
                      <c:pt idx="3">
                        <c:v>17.600000000000001</c:v>
                      </c:pt>
                      <c:pt idx="4">
                        <c:v>19.7</c:v>
                      </c:pt>
                      <c:pt idx="5">
                        <c:v>21.7</c:v>
                      </c:pt>
                      <c:pt idx="6">
                        <c:v>23.6</c:v>
                      </c:pt>
                      <c:pt idx="7">
                        <c:v>25.5</c:v>
                      </c:pt>
                      <c:pt idx="8">
                        <c:v>26.7</c:v>
                      </c:pt>
                      <c:pt idx="9">
                        <c:v>28</c:v>
                      </c:pt>
                      <c:pt idx="10">
                        <c:v>29</c:v>
                      </c:pt>
                      <c:pt idx="11">
                        <c:v>29.8</c:v>
                      </c:pt>
                    </c:numCache>
                  </c:numRef>
                </c:val>
                <c:smooth val="0"/>
                <c:extLst xmlns:c15="http://schemas.microsoft.com/office/drawing/2012/chart">
                  <c:ext xmlns:c16="http://schemas.microsoft.com/office/drawing/2014/chart" uri="{C3380CC4-5D6E-409C-BE32-E72D297353CC}">
                    <c16:uniqueId val="{00000008-E1E4-414A-8BA4-3A9964254DB7}"/>
                  </c:ext>
                </c:extLst>
              </c15:ser>
            </c15:filteredLineSeries>
          </c:ext>
        </c:extLst>
      </c:lineChart>
      <c:scatterChart>
        <c:scatterStyle val="lineMarker"/>
        <c:varyColors val="0"/>
        <c:ser>
          <c:idx val="6"/>
          <c:order val="6"/>
          <c:tx>
            <c:v>MSH</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'4. biometry_SOON-h84,cher84'!$E$3:$E$64</c:f>
              <c:numCache>
                <c:formatCode>0.0</c:formatCode>
                <c:ptCount val="62"/>
                <c:pt idx="0">
                  <c:v>18.560600280761701</c:v>
                </c:pt>
                <c:pt idx="1">
                  <c:v>18.869113922119102</c:v>
                </c:pt>
                <c:pt idx="2">
                  <c:v>19.255113601684599</c:v>
                </c:pt>
                <c:pt idx="3">
                  <c:v>19.2728271484375</c:v>
                </c:pt>
                <c:pt idx="4">
                  <c:v>19.396598815918001</c:v>
                </c:pt>
                <c:pt idx="5">
                  <c:v>19.396715164184599</c:v>
                </c:pt>
                <c:pt idx="6">
                  <c:v>19.4381427764893</c:v>
                </c:pt>
                <c:pt idx="7">
                  <c:v>19.465457916259801</c:v>
                </c:pt>
                <c:pt idx="8">
                  <c:v>19.469171524047901</c:v>
                </c:pt>
                <c:pt idx="9">
                  <c:v>19.5979709625244</c:v>
                </c:pt>
                <c:pt idx="10">
                  <c:v>19.6617431640625</c:v>
                </c:pt>
                <c:pt idx="11">
                  <c:v>19.7238578796387</c:v>
                </c:pt>
                <c:pt idx="12">
                  <c:v>19.911399841308601</c:v>
                </c:pt>
                <c:pt idx="13">
                  <c:v>20.166713714599599</c:v>
                </c:pt>
                <c:pt idx="14">
                  <c:v>20.216314315795898</c:v>
                </c:pt>
                <c:pt idx="15">
                  <c:v>20.740827560424801</c:v>
                </c:pt>
                <c:pt idx="16">
                  <c:v>22.540828704833999</c:v>
                </c:pt>
                <c:pt idx="17">
                  <c:v>22.894828796386701</c:v>
                </c:pt>
                <c:pt idx="18">
                  <c:v>23.7238578796387</c:v>
                </c:pt>
                <c:pt idx="19">
                  <c:v>24.396598815918001</c:v>
                </c:pt>
                <c:pt idx="20">
                  <c:v>26.7519721984863</c:v>
                </c:pt>
                <c:pt idx="21">
                  <c:v>28.465457916259801</c:v>
                </c:pt>
                <c:pt idx="22">
                  <c:v>29.169399261474599</c:v>
                </c:pt>
                <c:pt idx="23">
                  <c:v>29.212884902954102</c:v>
                </c:pt>
                <c:pt idx="24">
                  <c:v>29.323400497436499</c:v>
                </c:pt>
                <c:pt idx="25">
                  <c:v>29.583400726318398</c:v>
                </c:pt>
                <c:pt idx="26">
                  <c:v>29.740827560424801</c:v>
                </c:pt>
                <c:pt idx="27">
                  <c:v>30.396715164184599</c:v>
                </c:pt>
                <c:pt idx="28">
                  <c:v>30.641456604003899</c:v>
                </c:pt>
                <c:pt idx="29">
                  <c:v>31.6836853027344</c:v>
                </c:pt>
                <c:pt idx="30">
                  <c:v>32.2728271484375</c:v>
                </c:pt>
                <c:pt idx="31">
                  <c:v>32.466259002685497</c:v>
                </c:pt>
                <c:pt idx="32">
                  <c:v>32.469169616699197</c:v>
                </c:pt>
                <c:pt idx="33">
                  <c:v>32.7238578796387</c:v>
                </c:pt>
                <c:pt idx="34">
                  <c:v>32.784313201904297</c:v>
                </c:pt>
                <c:pt idx="35">
                  <c:v>32.8463134765625</c:v>
                </c:pt>
                <c:pt idx="36">
                  <c:v>32.8810005187988</c:v>
                </c:pt>
                <c:pt idx="37">
                  <c:v>32.947456359863303</c:v>
                </c:pt>
                <c:pt idx="38">
                  <c:v>33.1805419921875</c:v>
                </c:pt>
                <c:pt idx="39">
                  <c:v>33.197113037109403</c:v>
                </c:pt>
                <c:pt idx="40">
                  <c:v>33.644886016845703</c:v>
                </c:pt>
                <c:pt idx="41">
                  <c:v>33.8836860656738</c:v>
                </c:pt>
                <c:pt idx="42">
                  <c:v>33.8836860656738</c:v>
                </c:pt>
                <c:pt idx="43">
                  <c:v>34.438140869140597</c:v>
                </c:pt>
                <c:pt idx="44">
                  <c:v>34.466259002685497</c:v>
                </c:pt>
                <c:pt idx="45">
                  <c:v>34.784313201904297</c:v>
                </c:pt>
                <c:pt idx="46">
                  <c:v>36.2728271484375</c:v>
                </c:pt>
                <c:pt idx="47">
                  <c:v>36.455112457275398</c:v>
                </c:pt>
                <c:pt idx="48">
                  <c:v>36.6617431640625</c:v>
                </c:pt>
                <c:pt idx="49">
                  <c:v>36.7238578796387</c:v>
                </c:pt>
                <c:pt idx="50">
                  <c:v>36.784313201904297</c:v>
                </c:pt>
                <c:pt idx="51">
                  <c:v>36.8836860656738</c:v>
                </c:pt>
                <c:pt idx="52">
                  <c:v>37.644886016845703</c:v>
                </c:pt>
                <c:pt idx="53">
                  <c:v>37.740829467773402</c:v>
                </c:pt>
                <c:pt idx="54">
                  <c:v>37.968029022216797</c:v>
                </c:pt>
                <c:pt idx="55">
                  <c:v>38.197113037109403</c:v>
                </c:pt>
                <c:pt idx="56">
                  <c:v>38.2728271484375</c:v>
                </c:pt>
                <c:pt idx="57">
                  <c:v>38.738143920898402</c:v>
                </c:pt>
                <c:pt idx="58">
                  <c:v>38.784313201904297</c:v>
                </c:pt>
                <c:pt idx="59">
                  <c:v>39.683685302734403</c:v>
                </c:pt>
                <c:pt idx="60">
                  <c:v>39.8836860656738</c:v>
                </c:pt>
                <c:pt idx="61">
                  <c:v>40.037685394287102</c:v>
                </c:pt>
              </c:numCache>
            </c:numRef>
          </c:xVal>
          <c:yVal>
            <c:numRef>
              <c:f>'4. biometry_SOON-h84,cher84'!$H$3:$H$64</c:f>
              <c:numCache>
                <c:formatCode>0</c:formatCode>
                <c:ptCount val="62"/>
                <c:pt idx="0">
                  <c:v>14.6</c:v>
                </c:pt>
                <c:pt idx="1">
                  <c:v>16.399999999999999</c:v>
                </c:pt>
                <c:pt idx="2">
                  <c:v>16</c:v>
                </c:pt>
                <c:pt idx="3">
                  <c:v>17.330000305175801</c:v>
                </c:pt>
                <c:pt idx="4">
                  <c:v>16.8</c:v>
                </c:pt>
                <c:pt idx="5">
                  <c:v>16.2</c:v>
                </c:pt>
                <c:pt idx="6">
                  <c:v>16.689999389648399</c:v>
                </c:pt>
                <c:pt idx="7">
                  <c:v>16.2</c:v>
                </c:pt>
                <c:pt idx="8">
                  <c:v>16.580000305175801</c:v>
                </c:pt>
                <c:pt idx="9">
                  <c:v>16.360000610351598</c:v>
                </c:pt>
                <c:pt idx="10">
                  <c:v>16.850000000000001</c:v>
                </c:pt>
                <c:pt idx="11">
                  <c:v>17.330000305175801</c:v>
                </c:pt>
                <c:pt idx="12">
                  <c:v>17.660000610351599</c:v>
                </c:pt>
                <c:pt idx="13">
                  <c:v>16.689999389648399</c:v>
                </c:pt>
                <c:pt idx="14">
                  <c:v>17.330000305175801</c:v>
                </c:pt>
                <c:pt idx="15">
                  <c:v>15.710000610351599</c:v>
                </c:pt>
                <c:pt idx="16">
                  <c:v>19.600000000000001</c:v>
                </c:pt>
                <c:pt idx="17">
                  <c:v>19.399999999999999</c:v>
                </c:pt>
                <c:pt idx="18">
                  <c:v>21.2199996948242</c:v>
                </c:pt>
                <c:pt idx="19">
                  <c:v>22.5</c:v>
                </c:pt>
                <c:pt idx="20">
                  <c:v>24.8</c:v>
                </c:pt>
                <c:pt idx="21">
                  <c:v>27.5</c:v>
                </c:pt>
                <c:pt idx="22">
                  <c:v>27.7</c:v>
                </c:pt>
                <c:pt idx="23">
                  <c:v>27.9</c:v>
                </c:pt>
                <c:pt idx="24">
                  <c:v>27.7</c:v>
                </c:pt>
                <c:pt idx="25">
                  <c:v>27.2</c:v>
                </c:pt>
                <c:pt idx="26">
                  <c:v>27.7</c:v>
                </c:pt>
                <c:pt idx="27">
                  <c:v>27.4</c:v>
                </c:pt>
                <c:pt idx="28">
                  <c:v>29.2</c:v>
                </c:pt>
                <c:pt idx="29">
                  <c:v>28.7</c:v>
                </c:pt>
                <c:pt idx="30">
                  <c:v>30.129998779296898</c:v>
                </c:pt>
                <c:pt idx="31">
                  <c:v>30.3</c:v>
                </c:pt>
                <c:pt idx="32">
                  <c:v>30.620001220703102</c:v>
                </c:pt>
                <c:pt idx="33">
                  <c:v>29.970001220703104</c:v>
                </c:pt>
                <c:pt idx="34">
                  <c:v>30.6</c:v>
                </c:pt>
                <c:pt idx="35">
                  <c:v>29.6</c:v>
                </c:pt>
                <c:pt idx="36">
                  <c:v>30.620001220703102</c:v>
                </c:pt>
                <c:pt idx="37">
                  <c:v>29.970001220703104</c:v>
                </c:pt>
                <c:pt idx="38">
                  <c:v>31.270001220703101</c:v>
                </c:pt>
                <c:pt idx="39">
                  <c:v>32.079998779296901</c:v>
                </c:pt>
                <c:pt idx="40">
                  <c:v>32.239999389648396</c:v>
                </c:pt>
                <c:pt idx="41">
                  <c:v>31.429998779296898</c:v>
                </c:pt>
                <c:pt idx="42">
                  <c:v>30.460000610351603</c:v>
                </c:pt>
                <c:pt idx="43">
                  <c:v>31.589999389648398</c:v>
                </c:pt>
                <c:pt idx="44">
                  <c:v>31.9</c:v>
                </c:pt>
                <c:pt idx="45">
                  <c:v>31.3</c:v>
                </c:pt>
                <c:pt idx="46">
                  <c:v>32.4</c:v>
                </c:pt>
                <c:pt idx="47">
                  <c:v>31.920001220703103</c:v>
                </c:pt>
                <c:pt idx="48">
                  <c:v>32.4</c:v>
                </c:pt>
                <c:pt idx="49">
                  <c:v>32.560000610351601</c:v>
                </c:pt>
                <c:pt idx="50">
                  <c:v>32.700000000000003</c:v>
                </c:pt>
                <c:pt idx="51">
                  <c:v>33.700000000000003</c:v>
                </c:pt>
                <c:pt idx="52">
                  <c:v>33.529998779296896</c:v>
                </c:pt>
                <c:pt idx="53">
                  <c:v>32.4</c:v>
                </c:pt>
                <c:pt idx="54">
                  <c:v>33.9</c:v>
                </c:pt>
                <c:pt idx="55">
                  <c:v>34.989999389648396</c:v>
                </c:pt>
                <c:pt idx="56">
                  <c:v>33.210000610351599</c:v>
                </c:pt>
                <c:pt idx="57">
                  <c:v>34.339999389648398</c:v>
                </c:pt>
                <c:pt idx="58">
                  <c:v>33.9</c:v>
                </c:pt>
                <c:pt idx="59">
                  <c:v>33.6</c:v>
                </c:pt>
                <c:pt idx="60">
                  <c:v>33.210000610351599</c:v>
                </c:pt>
                <c:pt idx="61">
                  <c:v>35.639999389648395</c:v>
                </c:pt>
              </c:numCache>
            </c:numRef>
          </c:yVal>
          <c:smooth val="0"/>
          <c:extLst>
            <c:ext xmlns:c16="http://schemas.microsoft.com/office/drawing/2014/chart" uri="{C3380CC4-5D6E-409C-BE32-E72D297353CC}">
              <c16:uniqueId val="{00000002-E1E4-414A-8BA4-3A9964254DB7}"/>
            </c:ext>
          </c:extLst>
        </c:ser>
        <c:ser>
          <c:idx val="7"/>
          <c:order val="7"/>
          <c:tx>
            <c:v>H84 +2SD</c:v>
          </c:tx>
          <c:spPr>
            <a:ln w="12700" cap="rnd">
              <a:solidFill>
                <a:srgbClr val="C00000"/>
              </a:solidFill>
              <a:round/>
            </a:ln>
            <a:effectLst/>
          </c:spPr>
          <c:marker>
            <c:symbol val="circle"/>
            <c:size val="5"/>
            <c:spPr>
              <a:noFill/>
              <a:ln w="9525">
                <a:noFill/>
              </a:ln>
              <a:effectLst/>
            </c:spPr>
          </c:marker>
          <c:xVal>
            <c:numRef>
              <c:f>'4. biometry_SOON-h84,cher84'!$Z$40:$Z$50</c:f>
              <c:numCache>
                <c:formatCode>General</c:formatCode>
                <c:ptCount val="11"/>
                <c:pt idx="0">
                  <c:v>20</c:v>
                </c:pt>
                <c:pt idx="1">
                  <c:v>22</c:v>
                </c:pt>
                <c:pt idx="2">
                  <c:v>24</c:v>
                </c:pt>
                <c:pt idx="3">
                  <c:v>26</c:v>
                </c:pt>
                <c:pt idx="4">
                  <c:v>28</c:v>
                </c:pt>
                <c:pt idx="5">
                  <c:v>30</c:v>
                </c:pt>
                <c:pt idx="6">
                  <c:v>32</c:v>
                </c:pt>
                <c:pt idx="7">
                  <c:v>34</c:v>
                </c:pt>
                <c:pt idx="8">
                  <c:v>36</c:v>
                </c:pt>
                <c:pt idx="9">
                  <c:v>38</c:v>
                </c:pt>
                <c:pt idx="10">
                  <c:v>40</c:v>
                </c:pt>
              </c:numCache>
            </c:numRef>
          </c:xVal>
          <c:yVal>
            <c:numRef>
              <c:f>'4. biometry_SOON-h84,cher84'!$AC$40:$AC$50</c:f>
              <c:numCache>
                <c:formatCode>0.0</c:formatCode>
                <c:ptCount val="11"/>
                <c:pt idx="0">
                  <c:v>19.681600000000003</c:v>
                </c:pt>
                <c:pt idx="1">
                  <c:v>22.126889599999998</c:v>
                </c:pt>
                <c:pt idx="2">
                  <c:v>24.437644799999998</c:v>
                </c:pt>
                <c:pt idx="3">
                  <c:v>26.6016352</c:v>
                </c:pt>
                <c:pt idx="4">
                  <c:v>28.606630400000004</c:v>
                </c:pt>
                <c:pt idx="5">
                  <c:v>30.440400000000007</c:v>
                </c:pt>
                <c:pt idx="6">
                  <c:v>32.090713600000001</c:v>
                </c:pt>
                <c:pt idx="7">
                  <c:v>33.545340800000005</c:v>
                </c:pt>
                <c:pt idx="8">
                  <c:v>34.792051200000003</c:v>
                </c:pt>
                <c:pt idx="9">
                  <c:v>35.818614399999994</c:v>
                </c:pt>
                <c:pt idx="10">
                  <c:v>36.6128</c:v>
                </c:pt>
              </c:numCache>
            </c:numRef>
          </c:yVal>
          <c:smooth val="0"/>
          <c:extLst>
            <c:ext xmlns:c16="http://schemas.microsoft.com/office/drawing/2014/chart" uri="{C3380CC4-5D6E-409C-BE32-E72D297353CC}">
              <c16:uniqueId val="{00000003-E1E4-414A-8BA4-3A9964254DB7}"/>
            </c:ext>
          </c:extLst>
        </c:ser>
        <c:ser>
          <c:idx val="8"/>
          <c:order val="8"/>
          <c:tx>
            <c:v>Cher 84 +2SD</c:v>
          </c:tx>
          <c:spPr>
            <a:ln w="12700" cap="rnd">
              <a:solidFill>
                <a:srgbClr val="00B050"/>
              </a:solidFill>
              <a:round/>
            </a:ln>
            <a:effectLst/>
          </c:spPr>
          <c:marker>
            <c:symbol val="circle"/>
            <c:size val="5"/>
            <c:spPr>
              <a:noFill/>
              <a:ln w="9525">
                <a:noFill/>
              </a:ln>
              <a:effectLst/>
            </c:spPr>
          </c:marker>
          <c:xVal>
            <c:numRef>
              <c:f>'4. biometry_SOON-h84,cher84'!$Z$40:$Z$50</c:f>
              <c:numCache>
                <c:formatCode>General</c:formatCode>
                <c:ptCount val="11"/>
                <c:pt idx="0">
                  <c:v>20</c:v>
                </c:pt>
                <c:pt idx="1">
                  <c:v>22</c:v>
                </c:pt>
                <c:pt idx="2">
                  <c:v>24</c:v>
                </c:pt>
                <c:pt idx="3">
                  <c:v>26</c:v>
                </c:pt>
                <c:pt idx="4">
                  <c:v>28</c:v>
                </c:pt>
                <c:pt idx="5">
                  <c:v>30</c:v>
                </c:pt>
                <c:pt idx="6">
                  <c:v>32</c:v>
                </c:pt>
                <c:pt idx="7">
                  <c:v>34</c:v>
                </c:pt>
                <c:pt idx="8">
                  <c:v>36</c:v>
                </c:pt>
                <c:pt idx="9">
                  <c:v>38</c:v>
                </c:pt>
                <c:pt idx="10">
                  <c:v>40</c:v>
                </c:pt>
              </c:numCache>
            </c:numRef>
          </c:xVal>
          <c:yVal>
            <c:numRef>
              <c:f>'4. biometry_SOON-h84,cher84'!$AI$40:$AI$50</c:f>
              <c:numCache>
                <c:formatCode>0.0</c:formatCode>
                <c:ptCount val="11"/>
                <c:pt idx="0">
                  <c:v>20.399999999999999</c:v>
                </c:pt>
                <c:pt idx="1">
                  <c:v>22.8</c:v>
                </c:pt>
                <c:pt idx="2">
                  <c:v>25</c:v>
                </c:pt>
                <c:pt idx="3">
                  <c:v>27.1</c:v>
                </c:pt>
                <c:pt idx="4">
                  <c:v>29.1</c:v>
                </c:pt>
                <c:pt idx="5">
                  <c:v>31</c:v>
                </c:pt>
                <c:pt idx="6">
                  <c:v>32.700000000000003</c:v>
                </c:pt>
                <c:pt idx="7">
                  <c:v>34.1</c:v>
                </c:pt>
                <c:pt idx="8">
                  <c:v>35.4</c:v>
                </c:pt>
                <c:pt idx="9">
                  <c:v>36.4</c:v>
                </c:pt>
                <c:pt idx="10">
                  <c:v>37.200000000000003</c:v>
                </c:pt>
              </c:numCache>
            </c:numRef>
          </c:yVal>
          <c:smooth val="0"/>
          <c:extLst>
            <c:ext xmlns:c16="http://schemas.microsoft.com/office/drawing/2014/chart" uri="{C3380CC4-5D6E-409C-BE32-E72D297353CC}">
              <c16:uniqueId val="{00000004-E1E4-414A-8BA4-3A9964254DB7}"/>
            </c:ext>
          </c:extLst>
        </c:ser>
        <c:dLbls>
          <c:showLegendKey val="0"/>
          <c:showVal val="0"/>
          <c:showCatName val="0"/>
          <c:showSerName val="0"/>
          <c:showPercent val="0"/>
          <c:showBubbleSize val="0"/>
        </c:dLbls>
        <c:axId val="621447096"/>
        <c:axId val="621446768"/>
      </c:scatterChart>
      <c:catAx>
        <c:axId val="623833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334648"/>
        <c:crosses val="autoZero"/>
        <c:auto val="1"/>
        <c:lblAlgn val="ctr"/>
        <c:lblOffset val="100"/>
        <c:noMultiLvlLbl val="0"/>
      </c:catAx>
      <c:valAx>
        <c:axId val="707334648"/>
        <c:scaling>
          <c:orientation val="minMax"/>
          <c:max val="4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200" b="1"/>
                  <a:t>Head</a:t>
                </a:r>
                <a:r>
                  <a:rPr lang="en-CA" sz="1200" b="1" baseline="0"/>
                  <a:t> Circumverence   CM</a:t>
                </a:r>
                <a:endParaRPr lang="en-CA"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33984"/>
        <c:crosses val="autoZero"/>
        <c:crossBetween val="between"/>
      </c:valAx>
      <c:valAx>
        <c:axId val="621446768"/>
        <c:scaling>
          <c:orientation val="minMax"/>
          <c:max val="40"/>
          <c:min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7096"/>
        <c:crosses val="max"/>
        <c:crossBetween val="midCat"/>
      </c:valAx>
      <c:valAx>
        <c:axId val="621447096"/>
        <c:scaling>
          <c:orientation val="minMax"/>
          <c:max val="40"/>
          <c:min val="18"/>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446768"/>
        <c:crosses val="max"/>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0.10781</cdr:x>
      <cdr:y>0.10755</cdr:y>
    </cdr:from>
    <cdr:to>
      <cdr:x>0.23271</cdr:x>
      <cdr:y>0.23434</cdr:y>
    </cdr:to>
    <cdr:sp macro="" textlink="">
      <cdr:nvSpPr>
        <cdr:cNvPr id="2" name="TextBox 1">
          <a:extLst xmlns:a="http://schemas.openxmlformats.org/drawingml/2006/main">
            <a:ext uri="{FF2B5EF4-FFF2-40B4-BE49-F238E27FC236}">
              <a16:creationId xmlns:a16="http://schemas.microsoft.com/office/drawing/2014/main" id="{3DA1705B-7A81-4F9D-837B-8C5F6F398B8F}"/>
            </a:ext>
          </a:extLst>
        </cdr:cNvPr>
        <cdr:cNvSpPr txBox="1"/>
      </cdr:nvSpPr>
      <cdr:spPr>
        <a:xfrm xmlns:a="http://schemas.openxmlformats.org/drawingml/2006/main">
          <a:off x="789214" y="7756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200"/>
        </a:p>
      </cdr:txBody>
    </cdr:sp>
  </cdr:relSizeAnchor>
  <cdr:relSizeAnchor xmlns:cdr="http://schemas.openxmlformats.org/drawingml/2006/chartDrawing">
    <cdr:from>
      <cdr:x>0.12958</cdr:x>
      <cdr:y>0.15451</cdr:y>
    </cdr:from>
    <cdr:to>
      <cdr:x>0.31359</cdr:x>
      <cdr:y>0.20356</cdr:y>
    </cdr:to>
    <cdr:sp macro="" textlink="">
      <cdr:nvSpPr>
        <cdr:cNvPr id="3" name="TextBox 2">
          <a:extLst xmlns:a="http://schemas.openxmlformats.org/drawingml/2006/main">
            <a:ext uri="{FF2B5EF4-FFF2-40B4-BE49-F238E27FC236}">
              <a16:creationId xmlns:a16="http://schemas.microsoft.com/office/drawing/2014/main" id="{C5992F2D-0DD7-48AA-B359-9B822ECC146A}"/>
            </a:ext>
          </a:extLst>
        </cdr:cNvPr>
        <cdr:cNvSpPr txBox="1"/>
      </cdr:nvSpPr>
      <cdr:spPr>
        <a:xfrm xmlns:a="http://schemas.openxmlformats.org/drawingml/2006/main">
          <a:off x="672462" y="671838"/>
          <a:ext cx="954909" cy="2133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b="1" i="1" dirty="0"/>
            <a:t>Head measures large</a:t>
          </a:r>
        </a:p>
      </cdr:txBody>
    </cdr:sp>
  </cdr:relSizeAnchor>
  <cdr:relSizeAnchor xmlns:cdr="http://schemas.openxmlformats.org/drawingml/2006/chartDrawing">
    <cdr:from>
      <cdr:x>0.13134</cdr:x>
      <cdr:y>0.84876</cdr:y>
    </cdr:from>
    <cdr:to>
      <cdr:x>0.31535</cdr:x>
      <cdr:y>0.89781</cdr:y>
    </cdr:to>
    <cdr:sp macro="" textlink="">
      <cdr:nvSpPr>
        <cdr:cNvPr id="5" name="TextBox 1">
          <a:extLst xmlns:a="http://schemas.openxmlformats.org/drawingml/2006/main">
            <a:ext uri="{FF2B5EF4-FFF2-40B4-BE49-F238E27FC236}">
              <a16:creationId xmlns:a16="http://schemas.microsoft.com/office/drawing/2014/main" id="{D257D6DA-B7EA-4B36-A98A-E1EA10A70802}"/>
            </a:ext>
          </a:extLst>
        </cdr:cNvPr>
        <cdr:cNvSpPr txBox="1"/>
      </cdr:nvSpPr>
      <cdr:spPr>
        <a:xfrm xmlns:a="http://schemas.openxmlformats.org/drawingml/2006/main">
          <a:off x="681606" y="3690594"/>
          <a:ext cx="954909" cy="2133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100" b="1" i="1" dirty="0"/>
            <a:t>Head measures small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333" cy="355082"/>
          </a:xfrm>
          <a:prstGeom prst="rect">
            <a:avLst/>
          </a:prstGeom>
        </p:spPr>
        <p:txBody>
          <a:bodyPr vert="horz" lIns="93932" tIns="46966" rIns="93932" bIns="46966" rtlCol="0"/>
          <a:lstStyle>
            <a:lvl1pPr algn="l">
              <a:defRPr sz="1200"/>
            </a:lvl1pPr>
          </a:lstStyle>
          <a:p>
            <a:endParaRPr lang="en-CA"/>
          </a:p>
        </p:txBody>
      </p:sp>
      <p:sp>
        <p:nvSpPr>
          <p:cNvPr id="3" name="Date Placeholder 2"/>
          <p:cNvSpPr>
            <a:spLocks noGrp="1"/>
          </p:cNvSpPr>
          <p:nvPr>
            <p:ph type="dt" idx="1"/>
          </p:nvPr>
        </p:nvSpPr>
        <p:spPr>
          <a:xfrm>
            <a:off x="5303576" y="1"/>
            <a:ext cx="4057333" cy="355082"/>
          </a:xfrm>
          <a:prstGeom prst="rect">
            <a:avLst/>
          </a:prstGeom>
        </p:spPr>
        <p:txBody>
          <a:bodyPr vert="horz" lIns="93932" tIns="46966" rIns="93932" bIns="46966" rtlCol="0"/>
          <a:lstStyle>
            <a:lvl1pPr algn="r">
              <a:defRPr sz="1200"/>
            </a:lvl1pPr>
          </a:lstStyle>
          <a:p>
            <a:fld id="{220781CB-C4F7-43C7-8B6E-0A6909DC0FDA}" type="datetimeFigureOut">
              <a:rPr lang="en-CA" smtClean="0"/>
              <a:t>18-Nov-2019</a:t>
            </a:fld>
            <a:endParaRPr lang="en-CA"/>
          </a:p>
        </p:txBody>
      </p:sp>
      <p:sp>
        <p:nvSpPr>
          <p:cNvPr id="4" name="Slide Image Placeholder 3"/>
          <p:cNvSpPr>
            <a:spLocks noGrp="1" noRot="1" noChangeAspect="1"/>
          </p:cNvSpPr>
          <p:nvPr>
            <p:ph type="sldImg" idx="2"/>
          </p:nvPr>
        </p:nvSpPr>
        <p:spPr>
          <a:xfrm>
            <a:off x="3090863" y="884238"/>
            <a:ext cx="3181350" cy="2387600"/>
          </a:xfrm>
          <a:prstGeom prst="rect">
            <a:avLst/>
          </a:prstGeom>
          <a:noFill/>
          <a:ln w="12700">
            <a:solidFill>
              <a:prstClr val="black"/>
            </a:solidFill>
          </a:ln>
        </p:spPr>
        <p:txBody>
          <a:bodyPr vert="horz" lIns="93932" tIns="46966" rIns="93932" bIns="46966" rtlCol="0" anchor="ctr"/>
          <a:lstStyle/>
          <a:p>
            <a:endParaRPr lang="en-CA"/>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721994"/>
            <a:ext cx="4057333" cy="355081"/>
          </a:xfrm>
          <a:prstGeom prst="rect">
            <a:avLst/>
          </a:prstGeom>
        </p:spPr>
        <p:txBody>
          <a:bodyPr vert="horz" lIns="93932" tIns="46966" rIns="93932" bIns="46966" rtlCol="0" anchor="b"/>
          <a:lstStyle>
            <a:lvl1pPr algn="l">
              <a:defRPr sz="1200"/>
            </a:lvl1pPr>
          </a:lstStyle>
          <a:p>
            <a:endParaRPr lang="en-CA"/>
          </a:p>
        </p:txBody>
      </p:sp>
      <p:sp>
        <p:nvSpPr>
          <p:cNvPr id="7" name="Slide Number Placeholder 6"/>
          <p:cNvSpPr>
            <a:spLocks noGrp="1"/>
          </p:cNvSpPr>
          <p:nvPr>
            <p:ph type="sldNum" sz="quarter" idx="5"/>
          </p:nvPr>
        </p:nvSpPr>
        <p:spPr>
          <a:xfrm>
            <a:off x="5303576" y="6721994"/>
            <a:ext cx="4057333" cy="355081"/>
          </a:xfrm>
          <a:prstGeom prst="rect">
            <a:avLst/>
          </a:prstGeom>
        </p:spPr>
        <p:txBody>
          <a:bodyPr vert="horz" lIns="93932" tIns="46966" rIns="93932" bIns="46966" rtlCol="0" anchor="b"/>
          <a:lstStyle>
            <a:lvl1pPr algn="r">
              <a:defRPr sz="1200"/>
            </a:lvl1pPr>
          </a:lstStyle>
          <a:p>
            <a:fld id="{335C6412-4756-46E2-BBF8-CD84CDD80845}" type="slidenum">
              <a:rPr lang="en-CA" smtClean="0"/>
              <a:t>‹#›</a:t>
            </a:fld>
            <a:endParaRPr lang="en-CA"/>
          </a:p>
        </p:txBody>
      </p:sp>
    </p:spTree>
    <p:extLst>
      <p:ext uri="{BB962C8B-B14F-4D97-AF65-F5344CB8AC3E}">
        <p14:creationId xmlns:p14="http://schemas.microsoft.com/office/powerpoint/2010/main" val="264144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Updated:    2019-11-11 –edited, </a:t>
            </a:r>
            <a:r>
              <a:rPr lang="en-CA" dirty="0" err="1"/>
              <a:t>compactedSOON</a:t>
            </a:r>
            <a:endParaRPr lang="en-CA" dirty="0"/>
          </a:p>
          <a:p>
            <a:r>
              <a:rPr lang="en-CA" dirty="0"/>
              <a:t>-10:   Vermont and drive</a:t>
            </a:r>
          </a:p>
        </p:txBody>
      </p:sp>
      <p:sp>
        <p:nvSpPr>
          <p:cNvPr id="4" name="Slide Number Placeholder 3"/>
          <p:cNvSpPr>
            <a:spLocks noGrp="1"/>
          </p:cNvSpPr>
          <p:nvPr>
            <p:ph type="sldNum" sz="quarter" idx="5"/>
          </p:nvPr>
        </p:nvSpPr>
        <p:spPr/>
        <p:txBody>
          <a:bodyPr/>
          <a:lstStyle/>
          <a:p>
            <a:fld id="{335C6412-4756-46E2-BBF8-CD84CDD80845}" type="slidenum">
              <a:rPr lang="en-CA" smtClean="0"/>
              <a:t>1</a:t>
            </a:fld>
            <a:endParaRPr lang="en-CA"/>
          </a:p>
        </p:txBody>
      </p:sp>
    </p:spTree>
    <p:extLst>
      <p:ext uri="{BB962C8B-B14F-4D97-AF65-F5344CB8AC3E}">
        <p14:creationId xmlns:p14="http://schemas.microsoft.com/office/powerpoint/2010/main" val="375940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Guibaud L, </a:t>
            </a:r>
            <a:r>
              <a:rPr lang="en-CA" dirty="0" err="1"/>
              <a:t>Lacalm</a:t>
            </a:r>
            <a:r>
              <a:rPr lang="en-CA" dirty="0"/>
              <a:t> A. Diagnostic imaging tools to elucidate decreased cephalic biometry and fetal microcephaly: a systematic analysis of the central nervous system. Ultrasound </a:t>
            </a:r>
            <a:r>
              <a:rPr lang="en-CA" dirty="0" err="1"/>
              <a:t>Obstet</a:t>
            </a:r>
            <a:r>
              <a:rPr lang="en-CA" dirty="0"/>
              <a:t> Gynecol. 2016 Jul;48(1):16-25. </a:t>
            </a:r>
            <a:r>
              <a:rPr lang="en-CA" dirty="0" err="1"/>
              <a:t>doi</a:t>
            </a:r>
            <a:r>
              <a:rPr lang="en-CA" dirty="0"/>
              <a:t>: 10.1002/uog.15926. Review. PubMed PMID: 27015746. </a:t>
            </a:r>
            <a:br>
              <a:rPr lang="en-CA" dirty="0"/>
            </a:br>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19</a:t>
            </a:fld>
            <a:endParaRPr lang="en-CA"/>
          </a:p>
        </p:txBody>
      </p:sp>
    </p:spTree>
    <p:extLst>
      <p:ext uri="{BB962C8B-B14F-4D97-AF65-F5344CB8AC3E}">
        <p14:creationId xmlns:p14="http://schemas.microsoft.com/office/powerpoint/2010/main" val="232062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Guibaud L, </a:t>
            </a:r>
            <a:r>
              <a:rPr lang="en-CA" dirty="0" err="1"/>
              <a:t>Lacalm</a:t>
            </a:r>
            <a:r>
              <a:rPr lang="en-CA" dirty="0"/>
              <a:t> A. Diagnostic imaging tools to elucidate decreased cephalic biometry and fetal microcephaly: a systematic analysis of the central nervous system. Ultrasound </a:t>
            </a:r>
            <a:r>
              <a:rPr lang="en-CA" dirty="0" err="1"/>
              <a:t>Obstet</a:t>
            </a:r>
            <a:r>
              <a:rPr lang="en-CA" dirty="0"/>
              <a:t> Gynecol. 2016 Jul;48(1):16-25. </a:t>
            </a:r>
            <a:r>
              <a:rPr lang="en-CA" dirty="0" err="1"/>
              <a:t>doi</a:t>
            </a:r>
            <a:r>
              <a:rPr lang="en-CA" dirty="0"/>
              <a:t>: 10.1002/uog.15926. Review. PubMed PMID: 27015746. </a:t>
            </a:r>
            <a:br>
              <a:rPr lang="en-CA" dirty="0"/>
            </a:br>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20</a:t>
            </a:fld>
            <a:endParaRPr lang="en-CA"/>
          </a:p>
        </p:txBody>
      </p:sp>
    </p:spTree>
    <p:extLst>
      <p:ext uri="{BB962C8B-B14F-4D97-AF65-F5344CB8AC3E}">
        <p14:creationId xmlns:p14="http://schemas.microsoft.com/office/powerpoint/2010/main" val="313784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Sci Rep. 2017 May 23;7(1):2310. </a:t>
            </a:r>
            <a:r>
              <a:rPr lang="en-CA" dirty="0" err="1"/>
              <a:t>doi</a:t>
            </a:r>
            <a:r>
              <a:rPr lang="en-CA" dirty="0"/>
              <a:t>: 10.1038/s41598-017-01991-y. Diagnostic Accuracy of Ultrasound Scanning for Prenatal Microcephaly in the context of Zika Virus Infection: A Systematic Review and Meta-analysis. </a:t>
            </a:r>
            <a:r>
              <a:rPr lang="en-CA" dirty="0" err="1"/>
              <a:t>Chibueze</a:t>
            </a:r>
            <a:r>
              <a:rPr lang="en-CA" dirty="0"/>
              <a:t> EC(1), Parsons AJQ(2), Lopes KDS(3), </a:t>
            </a:r>
            <a:r>
              <a:rPr lang="en-CA" dirty="0" err="1"/>
              <a:t>Yo</a:t>
            </a:r>
            <a:r>
              <a:rPr lang="en-CA" dirty="0"/>
              <a:t> T(3), </a:t>
            </a:r>
            <a:r>
              <a:rPr lang="en-CA" dirty="0" err="1"/>
              <a:t>Swa</a:t>
            </a:r>
            <a:r>
              <a:rPr lang="en-CA" dirty="0"/>
              <a:t> T(3)(4), Nagata C(5), </a:t>
            </a:r>
            <a:r>
              <a:rPr lang="en-CA" dirty="0" err="1"/>
              <a:t>Horita</a:t>
            </a:r>
            <a:r>
              <a:rPr lang="en-CA" dirty="0"/>
              <a:t> N(6), </a:t>
            </a:r>
            <a:r>
              <a:rPr lang="en-CA" dirty="0" err="1"/>
              <a:t>Morisaki</a:t>
            </a:r>
            <a:r>
              <a:rPr lang="en-CA" dirty="0"/>
              <a:t> N(7), Balogun OO(3), </a:t>
            </a:r>
            <a:r>
              <a:rPr lang="en-CA" dirty="0" err="1"/>
              <a:t>Dagvadorj</a:t>
            </a:r>
            <a:r>
              <a:rPr lang="en-CA" dirty="0"/>
              <a:t> A(3)(8), Ota E(3)(9), Mori R(3), </a:t>
            </a:r>
            <a:r>
              <a:rPr lang="en-CA" dirty="0" err="1"/>
              <a:t>Oladapo</a:t>
            </a:r>
            <a:r>
              <a:rPr lang="en-CA" dirty="0"/>
              <a:t> OT(10). Author information: (1)Department of Health Policy, National Center for Child Health and Development, Tokyo, Japan. ezinne.chibueze@gmail.com. (2)Department of Global Health Policy, Graduate School of Medicine, University of Tokyo, Tokyo, Japan. (3)Department of Health Policy, National Center for Child Health and Development, Tokyo, Japan. (4)Graduate School of Human Sciences, Osaka University, Osaka, Japan. (5)Department of Education for Clinical Research, National Center for Child Health and Development, Tokyo, Japan. (6)Pulmonology, Graduate School of Medicine, Yokohama City University, Yokohama, Japan. (7)Department of Social Medicine, National Center for Child Health and Development, Tokyo, Japan. (8)Department of Health Informatics, Kyoto University, Yoshida </a:t>
            </a:r>
            <a:r>
              <a:rPr lang="en-CA" dirty="0" err="1"/>
              <a:t>Konoe-cho</a:t>
            </a:r>
            <a:r>
              <a:rPr lang="en-CA" dirty="0"/>
              <a:t>, </a:t>
            </a:r>
            <a:r>
              <a:rPr lang="en-CA" dirty="0" err="1"/>
              <a:t>Syako-ku</a:t>
            </a:r>
            <a:r>
              <a:rPr lang="en-CA" dirty="0"/>
              <a:t>, Kyoto, Japan. (9)St. Luke's International University, Graduate school of Nursing, Global Health Nursing, Tokyo, Japan. (10)UNDP/UNFPA/UNICEF/WHO/World Bank Special Programme of Research, Development and Research Training in Human Reproduction (HRP), Department of Reproductive Health and Research World Health Organization, Geneva, Switzerland. To assess the accuracy of ultrasound measurements of fetal biometric parameters for prenatal diagnosis of microcephaly in the context of Zika virus (ZIKV) infection, we searched bibliographic databases for studies published until March 3rd, 2016. We extracted the numbers of true positives, false positives, true negatives, and false negatives and performed a meta-analysis to estimate group sensitivity and specificity. Predictive values for ZIKV-infected pregnancies were extrapolated from those obtained for pregnancies unrelated to ZIKV. Of 111 eligible full texts, nine studies met our inclusion criteria. Pooled estimates from two studies showed that at 3, 4 and 5 standard deviations (SDs) &lt;mean, sensitivities were 84%, 68% and 58% for head circumference (HC); 76%, 58% and 58% for occipitofrontal diameter (OFD); and 94%, 85% and 59% for biparietal diameter (BPD). Specificities at 3, 4 and 5 SDs below the mean were 70%, 91% and 97% for HC; 84%, 97% and 97% for OFD; and 16%, 46% and 80% for BPD. No study including ZIKV-infected pregnant women was identified. OFD and HC were more consistent in specificity and sensitivity at lower thresholds compared to higher thresholds. Therefore, prenatal ultrasound appears more accurate in detecting the absence of microcephaly than its presence</a:t>
            </a:r>
          </a:p>
        </p:txBody>
      </p:sp>
      <p:sp>
        <p:nvSpPr>
          <p:cNvPr id="4" name="Slide Number Placeholder 3"/>
          <p:cNvSpPr>
            <a:spLocks noGrp="1"/>
          </p:cNvSpPr>
          <p:nvPr>
            <p:ph type="sldNum" sz="quarter" idx="5"/>
          </p:nvPr>
        </p:nvSpPr>
        <p:spPr/>
        <p:txBody>
          <a:bodyPr/>
          <a:lstStyle/>
          <a:p>
            <a:fld id="{335C6412-4756-46E2-BBF8-CD84CDD80845}" type="slidenum">
              <a:rPr lang="en-CA" smtClean="0"/>
              <a:t>22</a:t>
            </a:fld>
            <a:endParaRPr lang="en-CA"/>
          </a:p>
        </p:txBody>
      </p:sp>
    </p:spTree>
    <p:extLst>
      <p:ext uri="{BB962C8B-B14F-4D97-AF65-F5344CB8AC3E}">
        <p14:creationId xmlns:p14="http://schemas.microsoft.com/office/powerpoint/2010/main" val="257071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err="1"/>
              <a:t>Sanapo</a:t>
            </a:r>
            <a:r>
              <a:rPr lang="en-CA" sz="1600" dirty="0"/>
              <a:t> L(1)(2), Herrera N(3), </a:t>
            </a:r>
            <a:r>
              <a:rPr lang="en-CA" sz="1600" dirty="0" err="1"/>
              <a:t>Cristante</a:t>
            </a:r>
            <a:r>
              <a:rPr lang="en-CA" sz="1600" dirty="0"/>
              <a:t> C(1), </a:t>
            </a:r>
            <a:r>
              <a:rPr lang="en-CA" sz="1600" dirty="0" err="1"/>
              <a:t>Bulas</a:t>
            </a:r>
            <a:r>
              <a:rPr lang="en-CA" sz="1600" dirty="0"/>
              <a:t> DI(4), Russo S(1), </a:t>
            </a:r>
            <a:r>
              <a:rPr lang="en-CA" sz="1600" dirty="0" err="1"/>
              <a:t>Schlatterer</a:t>
            </a:r>
            <a:r>
              <a:rPr lang="en-CA" sz="1600" dirty="0"/>
              <a:t> SD(1), du Plessis AJ(1)(5)(6), Mulkey SB(1)(5)(6).  </a:t>
            </a:r>
          </a:p>
          <a:p>
            <a:r>
              <a:rPr lang="en-CA" sz="1600" dirty="0"/>
              <a:t>J </a:t>
            </a:r>
            <a:r>
              <a:rPr lang="en-CA" sz="1600" dirty="0" err="1"/>
              <a:t>Matern</a:t>
            </a:r>
            <a:r>
              <a:rPr lang="en-CA" sz="1600" dirty="0"/>
              <a:t> Fetal Neonatal Med. 2019 Oct 1:1-6. </a:t>
            </a:r>
            <a:r>
              <a:rPr lang="en-CA" sz="1600" dirty="0" err="1"/>
              <a:t>doi</a:t>
            </a:r>
            <a:r>
              <a:rPr lang="en-CA" sz="1600" dirty="0"/>
              <a:t>: 10.1080/14767058.2019.1670163. [</a:t>
            </a:r>
            <a:r>
              <a:rPr lang="en-CA" sz="1600" dirty="0" err="1"/>
              <a:t>Epub</a:t>
            </a:r>
            <a:r>
              <a:rPr lang="en-CA" sz="1600" dirty="0"/>
              <a:t> ahead of print] </a:t>
            </a:r>
          </a:p>
          <a:p>
            <a:r>
              <a:rPr lang="en-CA" sz="1600" dirty="0"/>
              <a:t>How prenatal head ultrasound reference ranges affect evaluation of possible fetal microcephaly. </a:t>
            </a:r>
          </a:p>
          <a:p>
            <a:r>
              <a:rPr lang="en-CA" sz="1600" dirty="0"/>
              <a:t>Author information: (1)Division of Fetal and Transitional Medicine, Children's National Health System , Washington , DC , USA. (2)Department of Clinical Research &amp; Leadership School of Medicine and Health Sciences, George Washington University , Washington , DC , USA. (3)Division of Biostatistics and Study Methodology, Children's National Health System , Washington , DC , USA. (4)Division of Diagnostic Imaging and Radiology, Children's National Health System , Washington , DC , USA. (5)Department of Pediatrics, George Washington University School of Medicine and Health Sciences , Washington , DC , USA. (6)Department of Neurology, George Washington University School of Medicine and Health Sciences , Washington , DC , USA. Objectives: Different fetal ultrasound (US) nomograms of the head circumference (HC) have been established; however, comparisons between the detection rates of microcephaly among US nomograms are few and inconsistent. We aimed to compare the prenatal diagnostic rate of fetal microcephaly (FM) among four widely used US nomograms of the fetal HC, when applied to the same group of fetuses. Methods: We retrospectively identified singleton pregnancies complicated by fetal HC &lt; 5th percentile for gestational age (GA) by US, without other risk factors for FM and with normal fetal brain MRI. Raw values of HC by US were converted to z-scores using four nomograms (Chervenak = A, Hadlock = B, </a:t>
            </a:r>
            <a:r>
              <a:rPr lang="en-CA" sz="1600" dirty="0" err="1"/>
              <a:t>Gelber</a:t>
            </a:r>
            <a:r>
              <a:rPr lang="en-CA" sz="1600" dirty="0"/>
              <a:t> = C, Papageorghiou = D). Z-scores value of the HC were classified as normal, possible normal, or microcephaly if values were &gt;-2, ≤ -2 and &gt;-3, or ≤ -3, respectively and compared among the four nomograms. Results: Fifty one fetuses at a mean (±SD) GA of 28 (±4) weeks were included. The four nomograms resulted in different z-score values of the fetal HC for the same subject (p &lt; .001) and none of them showed 100% agreement. Reference C and D showed the highest agreement in classifying subjects as normal, possible normal, or with microcephaly (simple Kappa = 0.8915, % agreement = 94.1%), while A and B had the lowest agreement (simple Kappa = 0.0977, % agreement = 51.0%). Conclusions: Despite the use of similar prenatal </a:t>
            </a:r>
            <a:r>
              <a:rPr lang="en-CA" sz="1600" dirty="0" err="1"/>
              <a:t>cutoff</a:t>
            </a:r>
            <a:r>
              <a:rPr lang="en-CA" sz="1600" dirty="0"/>
              <a:t> z-score values of the fetal HC, the four nomograms led to different diagnostic rates of FM. More consistent diagnostic criteria are therefore needed to define FM, especially in the absence of other risk factors for FM and normal fetal brain MRI, since the prenatal diagnosis can affect pregnancy management. DOI: 10.1080/14767058.2019.1670163 PMID: 3153350</a:t>
            </a:r>
          </a:p>
        </p:txBody>
      </p:sp>
      <p:sp>
        <p:nvSpPr>
          <p:cNvPr id="4" name="Slide Number Placeholder 3"/>
          <p:cNvSpPr>
            <a:spLocks noGrp="1"/>
          </p:cNvSpPr>
          <p:nvPr>
            <p:ph type="sldNum" sz="quarter" idx="5"/>
          </p:nvPr>
        </p:nvSpPr>
        <p:spPr/>
        <p:txBody>
          <a:bodyPr/>
          <a:lstStyle/>
          <a:p>
            <a:fld id="{335C6412-4756-46E2-BBF8-CD84CDD80845}" type="slidenum">
              <a:rPr lang="en-CA" smtClean="0"/>
              <a:t>25</a:t>
            </a:fld>
            <a:endParaRPr lang="en-CA"/>
          </a:p>
        </p:txBody>
      </p:sp>
    </p:spTree>
    <p:extLst>
      <p:ext uri="{BB962C8B-B14F-4D97-AF65-F5344CB8AC3E}">
        <p14:creationId xmlns:p14="http://schemas.microsoft.com/office/powerpoint/2010/main" val="41309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SOON biometry study:  CRL age = CRLage2;     HC age = </a:t>
            </a:r>
            <a:r>
              <a:rPr lang="en-US" dirty="0" err="1"/>
              <a:t>HCage</a:t>
            </a:r>
            <a:endParaRPr lang="en-US" dirty="0"/>
          </a:p>
        </p:txBody>
      </p:sp>
      <p:sp>
        <p:nvSpPr>
          <p:cNvPr id="4" name="Slide Number Placeholder 3"/>
          <p:cNvSpPr>
            <a:spLocks noGrp="1"/>
          </p:cNvSpPr>
          <p:nvPr>
            <p:ph type="sldNum" sz="quarter" idx="5"/>
          </p:nvPr>
        </p:nvSpPr>
        <p:spPr/>
        <p:txBody>
          <a:bodyPr/>
          <a:lstStyle/>
          <a:p>
            <a:fld id="{335C6412-4756-46E2-BBF8-CD84CDD80845}" type="slidenum">
              <a:rPr lang="en-CA" smtClean="0"/>
              <a:t>29</a:t>
            </a:fld>
            <a:endParaRPr lang="en-CA"/>
          </a:p>
        </p:txBody>
      </p:sp>
    </p:spTree>
    <p:extLst>
      <p:ext uri="{BB962C8B-B14F-4D97-AF65-F5344CB8AC3E}">
        <p14:creationId xmlns:p14="http://schemas.microsoft.com/office/powerpoint/2010/main" val="161343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Hadlock 82 – specific HC paper.</a:t>
            </a:r>
          </a:p>
          <a:p>
            <a:r>
              <a:rPr lang="en-CA" dirty="0" err="1"/>
              <a:t>Gelber</a:t>
            </a:r>
            <a:r>
              <a:rPr lang="en-CA" dirty="0"/>
              <a:t> is Chervenak second paper.</a:t>
            </a:r>
          </a:p>
          <a:p>
            <a:endParaRPr lang="en-CA" dirty="0"/>
          </a:p>
          <a:p>
            <a:r>
              <a:rPr lang="en-CA" dirty="0"/>
              <a:t>SOGC biometry notes:</a:t>
            </a:r>
          </a:p>
          <a:p>
            <a:r>
              <a:rPr lang="en-CA" dirty="0"/>
              <a:t>Hadlock 94 is only usable HC equation of the 4 listed by Butt</a:t>
            </a:r>
            <a:br>
              <a:rPr lang="en-CA" dirty="0"/>
            </a:br>
            <a:r>
              <a:rPr lang="en-CA" dirty="0"/>
              <a:t>Hadlock 91.  dating accuracy paper, no equations.</a:t>
            </a:r>
          </a:p>
          <a:p>
            <a:r>
              <a:rPr lang="en-CA" dirty="0"/>
              <a:t>Chervenak 1998.  dating accuracy paper. Only linear equations, no variations or SD</a:t>
            </a:r>
          </a:p>
          <a:p>
            <a:r>
              <a:rPr lang="en-CA" dirty="0"/>
              <a:t>Hadlock 1987.  Interracial accuracy paper.</a:t>
            </a:r>
          </a:p>
        </p:txBody>
      </p:sp>
      <p:sp>
        <p:nvSpPr>
          <p:cNvPr id="4" name="Slide Number Placeholder 3"/>
          <p:cNvSpPr>
            <a:spLocks noGrp="1"/>
          </p:cNvSpPr>
          <p:nvPr>
            <p:ph type="sldNum" sz="quarter" idx="5"/>
          </p:nvPr>
        </p:nvSpPr>
        <p:spPr/>
        <p:txBody>
          <a:bodyPr/>
          <a:lstStyle/>
          <a:p>
            <a:fld id="{335C6412-4756-46E2-BBF8-CD84CDD80845}" type="slidenum">
              <a:rPr lang="en-CA" smtClean="0"/>
              <a:t>33</a:t>
            </a:fld>
            <a:endParaRPr lang="en-CA"/>
          </a:p>
        </p:txBody>
      </p:sp>
    </p:spTree>
    <p:extLst>
      <p:ext uri="{BB962C8B-B14F-4D97-AF65-F5344CB8AC3E}">
        <p14:creationId xmlns:p14="http://schemas.microsoft.com/office/powerpoint/2010/main" val="52334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35</a:t>
            </a:fld>
            <a:endParaRPr lang="en-CA"/>
          </a:p>
        </p:txBody>
      </p:sp>
    </p:spTree>
    <p:extLst>
      <p:ext uri="{BB962C8B-B14F-4D97-AF65-F5344CB8AC3E}">
        <p14:creationId xmlns:p14="http://schemas.microsoft.com/office/powerpoint/2010/main" val="101682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36</a:t>
            </a:fld>
            <a:endParaRPr lang="en-CA"/>
          </a:p>
        </p:txBody>
      </p:sp>
    </p:spTree>
    <p:extLst>
      <p:ext uri="{BB962C8B-B14F-4D97-AF65-F5344CB8AC3E}">
        <p14:creationId xmlns:p14="http://schemas.microsoft.com/office/powerpoint/2010/main" val="172649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C6412-4756-46E2-BBF8-CD84CDD80845}" type="slidenum">
              <a:rPr lang="en-CA" smtClean="0"/>
              <a:t>38</a:t>
            </a:fld>
            <a:endParaRPr lang="en-CA"/>
          </a:p>
        </p:txBody>
      </p:sp>
    </p:spTree>
    <p:extLst>
      <p:ext uri="{BB962C8B-B14F-4D97-AF65-F5344CB8AC3E}">
        <p14:creationId xmlns:p14="http://schemas.microsoft.com/office/powerpoint/2010/main" val="24220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C6412-4756-46E2-BBF8-CD84CDD80845}" type="slidenum">
              <a:rPr lang="en-CA" smtClean="0"/>
              <a:t>45</a:t>
            </a:fld>
            <a:endParaRPr lang="en-CA"/>
          </a:p>
        </p:txBody>
      </p:sp>
    </p:spTree>
    <p:extLst>
      <p:ext uri="{BB962C8B-B14F-4D97-AF65-F5344CB8AC3E}">
        <p14:creationId xmlns:p14="http://schemas.microsoft.com/office/powerpoint/2010/main" val="48990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5</a:t>
            </a:fld>
            <a:endParaRPr lang="en-CA"/>
          </a:p>
        </p:txBody>
      </p:sp>
    </p:spTree>
    <p:extLst>
      <p:ext uri="{BB962C8B-B14F-4D97-AF65-F5344CB8AC3E}">
        <p14:creationId xmlns:p14="http://schemas.microsoft.com/office/powerpoint/2010/main" val="154734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21">
              <a:defRPr/>
            </a:pPr>
            <a:r>
              <a:rPr lang="en-CA" dirty="0"/>
              <a:t>These definitions are meant to apply world wide, including areas with limited means. In these cases only diagnosis is:  Identification by experienced health professionals</a:t>
            </a:r>
          </a:p>
          <a:p>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8</a:t>
            </a:fld>
            <a:endParaRPr lang="en-CA"/>
          </a:p>
        </p:txBody>
      </p:sp>
    </p:spTree>
    <p:extLst>
      <p:ext uri="{BB962C8B-B14F-4D97-AF65-F5344CB8AC3E}">
        <p14:creationId xmlns:p14="http://schemas.microsoft.com/office/powerpoint/2010/main" val="28097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5C6412-4756-46E2-BBF8-CD84CDD80845}" type="slidenum">
              <a:rPr lang="en-CA" smtClean="0"/>
              <a:t>10</a:t>
            </a:fld>
            <a:endParaRPr lang="en-CA"/>
          </a:p>
        </p:txBody>
      </p:sp>
    </p:spTree>
    <p:extLst>
      <p:ext uri="{BB962C8B-B14F-4D97-AF65-F5344CB8AC3E}">
        <p14:creationId xmlns:p14="http://schemas.microsoft.com/office/powerpoint/2010/main" val="36186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Radiology. 1984 Aug;152(2):497-501. Estimating fetal age: computer-assisted analysis of multiple fetal growth parameters. Hadlock FP, Deter RL, </a:t>
            </a:r>
            <a:r>
              <a:rPr lang="en-CA" dirty="0" err="1"/>
              <a:t>Harrist</a:t>
            </a:r>
            <a:r>
              <a:rPr lang="en-CA" dirty="0"/>
              <a:t> RB, Park SK. Regression models for predicting menstrual age based on real-time sonographic measurements of four fetal parameters (biparietal diameter, head circumference, abdominal circumference, and femur length), used alone and in combination, were developed in a cross-sectional study of 361 fetuses between 14 and 42 menstrual weeks. The head circumference and femur length were the strongest individual predictors of age. A number of combinations of fetal parameters, including the combination of head circumference and femur length, provided age estimates that were significantly better (p = 0.05) than those using any single parameter alone. It was also demonstrated that simply averaging individual age estimates in a given case could provide results that were not significantly different from those obtained by using the same parameters in a complex regression equation. The advantages and potential pitfalls of this system of fetal dating are discussed.</a:t>
            </a:r>
          </a:p>
          <a:p>
            <a:endParaRPr lang="en-CA" dirty="0"/>
          </a:p>
          <a:p>
            <a:r>
              <a:rPr lang="en-CA" dirty="0"/>
              <a:t>Am J </a:t>
            </a:r>
            <a:r>
              <a:rPr lang="en-CA" dirty="0" err="1"/>
              <a:t>Obstet</a:t>
            </a:r>
            <a:r>
              <a:rPr lang="en-CA" dirty="0"/>
              <a:t> Gynecol. 1987 Apr;156(4):955-7. Estimating fetal age using multiple parameters: a prospective evaluation in a racially mixed population. Hadlock FP, </a:t>
            </a:r>
            <a:r>
              <a:rPr lang="en-CA" dirty="0" err="1"/>
              <a:t>Harrist</a:t>
            </a:r>
            <a:r>
              <a:rPr lang="en-CA" dirty="0"/>
              <a:t> RB, Shah YP, King DE, Park SK, Sharman RS. This study was designed to evaluate the accuracy of regression models for menstrual age prediction using single versus multiple fetal ultrasonographic measurements (biparietal diameter, head circumference, abdominal circumference, and femur length). The models tested had been previously developed from a study of middle-class white patients in a private hospital. The current study population consisted of 300 indigent black and Hispanic patients seen in a county hospital. This study demonstrated prospectively that the use of multiple parameters in estimating fetal age offers a significant advantage over any single parameter used alone and that the regression equations developed from a middle-class white population appear to be applicable to fetuses from a population with different socioeconomic and racial characteristics.</a:t>
            </a:r>
          </a:p>
          <a:p>
            <a:endParaRPr lang="en-CA" dirty="0"/>
          </a:p>
          <a:p>
            <a:r>
              <a:rPr lang="en-CA" dirty="0"/>
              <a:t>J Ultrasound Med. 1991 Oct;10(10):557-61. How accurate is second trimester fetal dating? Hadlock FP(1), </a:t>
            </a:r>
            <a:r>
              <a:rPr lang="en-CA" dirty="0" err="1"/>
              <a:t>Harrist</a:t>
            </a:r>
            <a:r>
              <a:rPr lang="en-CA" dirty="0"/>
              <a:t> RB, Martinez-</a:t>
            </a:r>
            <a:r>
              <a:rPr lang="en-CA" dirty="0" err="1"/>
              <a:t>Poyer</a:t>
            </a:r>
            <a:r>
              <a:rPr lang="en-CA" dirty="0"/>
              <a:t> J. Author information: (1)Department of Radiology, Baylor College of Medicine, Houston, Texas 77030. Comment in J Ultrasound Med. 1992 May;11(5):251-2. In this study, the Hadlock models for fetal dating using single and multiple parameters were tested retrospectively in 1770 chromosomally normal singleton fetuses in the second trimester (14 to 21 weeks of fetal development). The 95% confidence interval using measurements of the fetal head and femur individually was approximately +/- 1 week, which is comparable to the results of recently published dating models from other centers designed specifically for use during this time frame. The use of multiple-parameter models results in statistically significant improvement in prediction of age, in terms of both random error and maximum observed errors. We conclude that these models, developed for dating between 14 and 42 weeks of fetal development, provide highly accurate estimates of fetal age in the second trimester of pregnancy.</a:t>
            </a:r>
          </a:p>
          <a:p>
            <a:endParaRPr lang="en-CA" dirty="0"/>
          </a:p>
          <a:p>
            <a:r>
              <a:rPr lang="en-CA" dirty="0"/>
              <a:t>Am J </a:t>
            </a:r>
            <a:r>
              <a:rPr lang="en-CA" dirty="0" err="1"/>
              <a:t>Obstet</a:t>
            </a:r>
            <a:r>
              <a:rPr lang="en-CA" dirty="0"/>
              <a:t> Gynecol. 1998 Apr;178(4):678-87. How accurate is fetal biometry in the assessment of fetal age? Chervenak FA(1), </a:t>
            </a:r>
            <a:r>
              <a:rPr lang="en-CA" dirty="0" err="1"/>
              <a:t>Skupski</a:t>
            </a:r>
            <a:r>
              <a:rPr lang="en-CA" dirty="0"/>
              <a:t> DW, Romero R, Myers MK, Smith-Levitin M, </a:t>
            </a:r>
            <a:r>
              <a:rPr lang="en-CA" dirty="0" err="1"/>
              <a:t>Rosenwaks</a:t>
            </a:r>
            <a:r>
              <a:rPr lang="en-CA" dirty="0"/>
              <a:t> Z, Thaler HT. Author information: (1)Department of Obstetrics and Gynecology, The New York Hospital-Cornell Medical Center, New York 10021, USA. OBJECTIVE: The purpose of the study was to assess the accuracy of fetal biometry in the midtrimester of pregnancy in the assignment of fetal age. STUDY DESIGN: A total of 152 singleton, 67 twin, and 19 triplet gestations resulting from in vitro fertilization with ultrasonographic fetal biometry from 14 to 22 weeks made up the study population. A gestational age prediction equation was derived from singletons with the use of stepwise linear regression. This equation was compared with 38 previously published equations and then applied to the twin and triplet populations. RESULTS: Head circumference was the best predictor of gestational age (random error [SD] 3.77 days). Addition of abdominal circumference and femur length to head circumference improved the accuracy of the dating equation (random error 3.35 days). Most dating formulas had systematic errors of &lt;1 week. The systematic error was -0.32 day for averaging the singleton-based predictions for twins and -1.26 days for triplets. CONCLUSIONS: Gestational age assessment with the use of fetal biometry from 14 to 22 weeks is accurate for singleton, twin, and triplet gestations.</a:t>
            </a:r>
          </a:p>
        </p:txBody>
      </p:sp>
      <p:sp>
        <p:nvSpPr>
          <p:cNvPr id="4" name="Slide Number Placeholder 3"/>
          <p:cNvSpPr>
            <a:spLocks noGrp="1"/>
          </p:cNvSpPr>
          <p:nvPr>
            <p:ph type="sldNum" sz="quarter" idx="5"/>
          </p:nvPr>
        </p:nvSpPr>
        <p:spPr/>
        <p:txBody>
          <a:bodyPr/>
          <a:lstStyle/>
          <a:p>
            <a:fld id="{335C6412-4756-46E2-BBF8-CD84CDD80845}" type="slidenum">
              <a:rPr lang="en-CA" smtClean="0"/>
              <a:t>13</a:t>
            </a:fld>
            <a:endParaRPr lang="en-CA"/>
          </a:p>
        </p:txBody>
      </p:sp>
    </p:spTree>
    <p:extLst>
      <p:ext uri="{BB962C8B-B14F-4D97-AF65-F5344CB8AC3E}">
        <p14:creationId xmlns:p14="http://schemas.microsoft.com/office/powerpoint/2010/main" val="15732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Radiology. 1984 Aug;152(2):497-501. Estimating fetal age: computer-assisted analysis of multiple fetal growth parameters. Hadlock FP, Deter RL, </a:t>
            </a:r>
            <a:r>
              <a:rPr lang="en-CA" dirty="0" err="1"/>
              <a:t>Harrist</a:t>
            </a:r>
            <a:r>
              <a:rPr lang="en-CA" dirty="0"/>
              <a:t> RB, Park SK. Regression models for predicting menstrual age based on real-time sonographic measurements of four fetal parameters (biparietal diameter, head circumference, abdominal circumference, and femur length), used alone and in combination, were developed in a cross-sectional study of 361 fetuses between 14 and 42 menstrual weeks. The head circumference and femur length were the strongest individual predictors of age. A number of combinations of fetal parameters, including the combination of head circumference and femur length, provided age estimates that were significantly better (p = 0.05) than those using any single parameter alone. It was also demonstrated that simply averaging individual age estimates in a given case could provide results that were not significantly different from those obtained by using the same parameters in a complex regression equation. The advantages and potential pitfalls of this system of fetal dating are discussed.</a:t>
            </a:r>
          </a:p>
          <a:p>
            <a:endParaRPr lang="en-CA" dirty="0"/>
          </a:p>
          <a:p>
            <a:r>
              <a:rPr lang="en-CA" dirty="0"/>
              <a:t>Am J </a:t>
            </a:r>
            <a:r>
              <a:rPr lang="en-CA" dirty="0" err="1"/>
              <a:t>Obstet</a:t>
            </a:r>
            <a:r>
              <a:rPr lang="en-CA" dirty="0"/>
              <a:t> Gynecol. 1987 Apr;156(4):955-7. Estimating fetal age using multiple parameters: a prospective evaluation in a racially mixed population. Hadlock FP, </a:t>
            </a:r>
            <a:r>
              <a:rPr lang="en-CA" dirty="0" err="1"/>
              <a:t>Harrist</a:t>
            </a:r>
            <a:r>
              <a:rPr lang="en-CA" dirty="0"/>
              <a:t> RB, Shah YP, King DE, Park SK, Sharman RS. This study was designed to evaluate the accuracy of regression models for menstrual age prediction using single versus multiple fetal ultrasonographic measurements (biparietal diameter, head circumference, abdominal circumference, and femur length). The models tested had been previously developed from a study of middle-class white patients in a private hospital. The current study population consisted of 300 indigent black and Hispanic patients seen in a county hospital. This study demonstrated prospectively that the use of multiple parameters in estimating fetal age offers a significant advantage over any single parameter used alone and that the regression equations developed from a middle-class white population appear to be applicable to fetuses from a population with different socioeconomic and racial characteristics.</a:t>
            </a:r>
          </a:p>
          <a:p>
            <a:endParaRPr lang="en-CA" dirty="0"/>
          </a:p>
          <a:p>
            <a:r>
              <a:rPr lang="en-CA" dirty="0"/>
              <a:t>J Ultrasound Med. 1991 Oct;10(10):557-61. How accurate is second trimester fetal dating? Hadlock FP(1), </a:t>
            </a:r>
            <a:r>
              <a:rPr lang="en-CA" dirty="0" err="1"/>
              <a:t>Harrist</a:t>
            </a:r>
            <a:r>
              <a:rPr lang="en-CA" dirty="0"/>
              <a:t> RB, Martinez-</a:t>
            </a:r>
            <a:r>
              <a:rPr lang="en-CA" dirty="0" err="1"/>
              <a:t>Poyer</a:t>
            </a:r>
            <a:r>
              <a:rPr lang="en-CA" dirty="0"/>
              <a:t> J. Author information: (1)Department of Radiology, Baylor College of Medicine, Houston, Texas 77030. Comment in J Ultrasound Med. 1992 May;11(5):251-2. In this study, the Hadlock models for fetal dating using single and multiple parameters were tested retrospectively in 1770 chromosomally normal singleton fetuses in the second trimester (14 to 21 weeks of fetal development). The 95% confidence interval using measurements of the fetal head and femur individually was approximately +/- 1 week, which is comparable to the results of recently published dating models from other centers designed specifically for use during this time frame. The use of multiple-parameter models results in statistically significant improvement in prediction of age, in terms of both random error and maximum observed errors. We conclude that these models, developed for dating between 14 and 42 weeks of fetal development, provide highly accurate estimates of fetal age in the second trimester of pregnancy.</a:t>
            </a:r>
          </a:p>
          <a:p>
            <a:endParaRPr lang="en-CA" dirty="0"/>
          </a:p>
          <a:p>
            <a:r>
              <a:rPr lang="en-CA" dirty="0"/>
              <a:t>Am J </a:t>
            </a:r>
            <a:r>
              <a:rPr lang="en-CA" dirty="0" err="1"/>
              <a:t>Obstet</a:t>
            </a:r>
            <a:r>
              <a:rPr lang="en-CA" dirty="0"/>
              <a:t> Gynecol. 1998 Apr;178(4):678-87. How accurate is fetal biometry in the assessment of fetal age? Chervenak FA(1), </a:t>
            </a:r>
            <a:r>
              <a:rPr lang="en-CA" dirty="0" err="1"/>
              <a:t>Skupski</a:t>
            </a:r>
            <a:r>
              <a:rPr lang="en-CA" dirty="0"/>
              <a:t> DW, Romero R, Myers MK, Smith-Levitin M, </a:t>
            </a:r>
            <a:r>
              <a:rPr lang="en-CA" dirty="0" err="1"/>
              <a:t>Rosenwaks</a:t>
            </a:r>
            <a:r>
              <a:rPr lang="en-CA" dirty="0"/>
              <a:t> Z, Thaler HT. Author information: (1)Department of Obstetrics and Gynecology, The New York Hospital-Cornell Medical Center, New York 10021, USA. OBJECTIVE: The purpose of the study was to assess the accuracy of fetal biometry in the midtrimester of pregnancy in the assignment of fetal age. STUDY DESIGN: A total of 152 singleton, 67 twin, and 19 triplet gestations resulting from in vitro fertilization with ultrasonographic fetal biometry from 14 to 22 weeks made up the study population. A gestational age prediction equation was derived from singletons with the use of stepwise linear regression. This equation was compared with 38 previously published equations and then applied to the twin and triplet populations. RESULTS: Head circumference was the best predictor of gestational age (random error [SD] 3.77 days). Addition of abdominal circumference and femur length to head circumference improved the accuracy of the dating equation (random error 3.35 days). Most dating formulas had systematic errors of &lt;1 week. The systematic error was -0.32 day for averaging the singleton-based predictions for twins and -1.26 days for triplets. CONCLUSIONS: Gestational age assessment with the use of fetal biometry from 14 to 22 weeks is accurate for singleton, twin, and triplet gestations.</a:t>
            </a:r>
          </a:p>
        </p:txBody>
      </p:sp>
      <p:sp>
        <p:nvSpPr>
          <p:cNvPr id="4" name="Slide Number Placeholder 3"/>
          <p:cNvSpPr>
            <a:spLocks noGrp="1"/>
          </p:cNvSpPr>
          <p:nvPr>
            <p:ph type="sldNum" sz="quarter" idx="5"/>
          </p:nvPr>
        </p:nvSpPr>
        <p:spPr/>
        <p:txBody>
          <a:bodyPr/>
          <a:lstStyle/>
          <a:p>
            <a:fld id="{335C6412-4756-46E2-BBF8-CD84CDD80845}" type="slidenum">
              <a:rPr lang="en-CA" smtClean="0"/>
              <a:t>14</a:t>
            </a:fld>
            <a:endParaRPr lang="en-CA"/>
          </a:p>
        </p:txBody>
      </p:sp>
    </p:spTree>
    <p:extLst>
      <p:ext uri="{BB962C8B-B14F-4D97-AF65-F5344CB8AC3E}">
        <p14:creationId xmlns:p14="http://schemas.microsoft.com/office/powerpoint/2010/main" val="394614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21">
              <a:defRPr/>
            </a:pPr>
            <a:r>
              <a:rPr lang="en-CA" dirty="0"/>
              <a:t>Guibaud L, </a:t>
            </a:r>
            <a:r>
              <a:rPr lang="en-CA" dirty="0" err="1"/>
              <a:t>Lacalm</a:t>
            </a:r>
            <a:r>
              <a:rPr lang="en-CA" dirty="0"/>
              <a:t> A. Diagnostic imaging tools to elucidate decreased cephalic biometry and fetal microcephaly: a systematic analysis of the central nervous system. Ultrasound </a:t>
            </a:r>
            <a:r>
              <a:rPr lang="en-CA" dirty="0" err="1"/>
              <a:t>Obstet</a:t>
            </a:r>
            <a:r>
              <a:rPr lang="en-CA" dirty="0"/>
              <a:t> Gynecol. 2016 Jul;48(1):16-25. </a:t>
            </a:r>
            <a:r>
              <a:rPr lang="en-CA" dirty="0" err="1"/>
              <a:t>doi</a:t>
            </a:r>
            <a:r>
              <a:rPr lang="en-CA" dirty="0"/>
              <a:t>: 10.1002/uog.15926. Review. PubMed PMID: 27015746. </a:t>
            </a:r>
          </a:p>
          <a:p>
            <a:pPr defTabSz="939321">
              <a:defRPr/>
            </a:pPr>
            <a:endParaRPr lang="en-CA" dirty="0"/>
          </a:p>
          <a:p>
            <a:pPr defTabSz="939321">
              <a:defRPr/>
            </a:pPr>
            <a:r>
              <a:rPr lang="en-CA" dirty="0" err="1"/>
              <a:t>Stoler-Poria</a:t>
            </a:r>
            <a:r>
              <a:rPr lang="en-CA" dirty="0"/>
              <a:t>. UOG.  2010:36:154    is </a:t>
            </a:r>
            <a:r>
              <a:rPr lang="en-CA" dirty="0" err="1"/>
              <a:t>Malinger’s</a:t>
            </a:r>
            <a:r>
              <a:rPr lang="en-CA" dirty="0"/>
              <a:t> group</a:t>
            </a:r>
          </a:p>
          <a:p>
            <a:pPr defTabSz="939321">
              <a:defRPr/>
            </a:pPr>
            <a:endParaRPr lang="en-CA" dirty="0"/>
          </a:p>
          <a:p>
            <a:pPr defTabSz="939321">
              <a:defRPr/>
            </a:pPr>
            <a:r>
              <a:rPr lang="en-CA" b="1" dirty="0"/>
              <a:t>Hadlock FP</a:t>
            </a:r>
            <a:r>
              <a:rPr lang="en-CA" dirty="0"/>
              <a:t>, Deter RL, </a:t>
            </a:r>
            <a:r>
              <a:rPr lang="en-CA" dirty="0" err="1"/>
              <a:t>Harrist</a:t>
            </a:r>
            <a:r>
              <a:rPr lang="en-CA" dirty="0"/>
              <a:t> RB, Park SK.   AJR Am J </a:t>
            </a:r>
            <a:r>
              <a:rPr lang="en-CA" dirty="0" err="1"/>
              <a:t>Roentgenol</a:t>
            </a:r>
            <a:r>
              <a:rPr lang="en-CA" dirty="0"/>
              <a:t>. 1982 Apr;138(4):649-53. Fetal head circumference: relation to menstrual age. The relation between fetal head circumference and menstrual age was determined by cross-sectional analysis of 400 fetuses (15-41 weeks) examined with a linear array real-time (dynamic image) scanner using specifically defined methodology. Mathematical modeling of the data demonstrated that the head circumference growth curve is nonlinear, similar to the biparietal diameter growth curve. Both the linear quadratic (r2 = 98.3%) and linear cubic (r2 = 98.3%) functions could be considered the optimal model. Predicted head circumference values for the linear cubic function were comparable to established normal values on the basis of postnatal measurements at 25-40 weeks (mean difference, -0.94 mm; SD, 0.47 mm). Predicted menstrual age values (+/- 2 SD) associated with a given head circumference measurement were calculated and are presented in tabular form. The use of the head circumference measurement in predicting menstrual age, estimating fetal weight, and in detecting intrauterine growth retardation is discussed. DOI: 10.2214/ajr.138.4.649 PMID: 6978026 [Indexed for MEDLINE]</a:t>
            </a:r>
          </a:p>
          <a:p>
            <a:r>
              <a:rPr lang="en-CA" dirty="0"/>
              <a:t> </a:t>
            </a:r>
          </a:p>
        </p:txBody>
      </p:sp>
      <p:sp>
        <p:nvSpPr>
          <p:cNvPr id="4" name="Slide Number Placeholder 3"/>
          <p:cNvSpPr>
            <a:spLocks noGrp="1"/>
          </p:cNvSpPr>
          <p:nvPr>
            <p:ph type="sldNum" sz="quarter" idx="5"/>
          </p:nvPr>
        </p:nvSpPr>
        <p:spPr/>
        <p:txBody>
          <a:bodyPr/>
          <a:lstStyle/>
          <a:p>
            <a:fld id="{335C6412-4756-46E2-BBF8-CD84CDD80845}" type="slidenum">
              <a:rPr lang="en-CA" smtClean="0"/>
              <a:t>15</a:t>
            </a:fld>
            <a:endParaRPr lang="en-CA"/>
          </a:p>
        </p:txBody>
      </p:sp>
    </p:spTree>
    <p:extLst>
      <p:ext uri="{BB962C8B-B14F-4D97-AF65-F5344CB8AC3E}">
        <p14:creationId xmlns:p14="http://schemas.microsoft.com/office/powerpoint/2010/main" val="111627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message:   I would have put focus on prenatal diagnosis and identify severe</a:t>
            </a:r>
          </a:p>
        </p:txBody>
      </p:sp>
      <p:sp>
        <p:nvSpPr>
          <p:cNvPr id="4" name="Slide Number Placeholder 3"/>
          <p:cNvSpPr>
            <a:spLocks noGrp="1"/>
          </p:cNvSpPr>
          <p:nvPr>
            <p:ph type="sldNum" sz="quarter" idx="5"/>
          </p:nvPr>
        </p:nvSpPr>
        <p:spPr/>
        <p:txBody>
          <a:bodyPr/>
          <a:lstStyle/>
          <a:p>
            <a:fld id="{335C6412-4756-46E2-BBF8-CD84CDD80845}" type="slidenum">
              <a:rPr lang="en-CA" smtClean="0"/>
              <a:t>16</a:t>
            </a:fld>
            <a:endParaRPr lang="en-CA"/>
          </a:p>
        </p:txBody>
      </p:sp>
    </p:spTree>
    <p:extLst>
      <p:ext uri="{BB962C8B-B14F-4D97-AF65-F5344CB8AC3E}">
        <p14:creationId xmlns:p14="http://schemas.microsoft.com/office/powerpoint/2010/main" val="74961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message:   I would have put focus on prenatal diagnosis and identify severe</a:t>
            </a:r>
          </a:p>
        </p:txBody>
      </p:sp>
      <p:sp>
        <p:nvSpPr>
          <p:cNvPr id="4" name="Slide Number Placeholder 3"/>
          <p:cNvSpPr>
            <a:spLocks noGrp="1"/>
          </p:cNvSpPr>
          <p:nvPr>
            <p:ph type="sldNum" sz="quarter" idx="5"/>
          </p:nvPr>
        </p:nvSpPr>
        <p:spPr/>
        <p:txBody>
          <a:bodyPr/>
          <a:lstStyle/>
          <a:p>
            <a:fld id="{335C6412-4756-46E2-BBF8-CD84CDD80845}" type="slidenum">
              <a:rPr lang="en-CA" smtClean="0"/>
              <a:t>17</a:t>
            </a:fld>
            <a:endParaRPr lang="en-CA"/>
          </a:p>
        </p:txBody>
      </p:sp>
    </p:spTree>
    <p:extLst>
      <p:ext uri="{BB962C8B-B14F-4D97-AF65-F5344CB8AC3E}">
        <p14:creationId xmlns:p14="http://schemas.microsoft.com/office/powerpoint/2010/main" val="241274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54303-8E1A-4D30-882A-6E0C8A8F2261}"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304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AD170-6A90-4F70-9D2B-9966A0C5C01C}"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669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B8B68-CD73-4C77-98EE-9245440520B6}"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780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E8CD8-E50F-4C88-A429-3A8C48C13CDF}"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127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507D1-51B0-40FC-A29D-0F5A372B850C}"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09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BE796-FB56-455C-9546-35346135A67A}"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894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AD587C-A9B9-42FB-A9A7-200423CC304D}" type="datetime1">
              <a:rPr lang="en-US" smtClean="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559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3DEF02-97E4-4F77-96A9-A014AD536C1E}" type="datetime1">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760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F8B49-C889-49DA-9739-C0EDBEDA5E42}" type="datetime1">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20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9FEC3-3543-4917-A9BC-24E75A0E26F1}"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254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7CCFB-A028-40E4-91C7-C4E3F1F09AB8}"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097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E904-82D7-4E71-AD41-29E7DA25BE47}" type="datetime1">
              <a:rPr lang="en-US" smtClean="0"/>
              <a:t>11/18/2019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4945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myaccess.library.utoronto.ca/pubmed/?term=sanapo+herrera+microcephal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6A33-B768-CF4C-8961-7E7A5B2B6F8B}"/>
              </a:ext>
            </a:extLst>
          </p:cNvPr>
          <p:cNvSpPr>
            <a:spLocks noGrp="1"/>
          </p:cNvSpPr>
          <p:nvPr>
            <p:ph type="ctrTitle"/>
          </p:nvPr>
        </p:nvSpPr>
        <p:spPr>
          <a:xfrm>
            <a:off x="685800" y="860038"/>
            <a:ext cx="7772400" cy="2387600"/>
          </a:xfrm>
        </p:spPr>
        <p:txBody>
          <a:bodyPr>
            <a:normAutofit fontScale="90000"/>
          </a:bodyPr>
          <a:lstStyle/>
          <a:p>
            <a:r>
              <a:rPr lang="en-US" b="1" dirty="0"/>
              <a:t>The </a:t>
            </a:r>
            <a:r>
              <a:rPr lang="en-CA" b="1" dirty="0"/>
              <a:t>‘</a:t>
            </a:r>
            <a:r>
              <a:rPr lang="en-CA" b="1" dirty="0" err="1"/>
              <a:t>cephalies</a:t>
            </a:r>
            <a:r>
              <a:rPr lang="en-CA" b="1" dirty="0"/>
              <a:t>’:</a:t>
            </a:r>
            <a:br>
              <a:rPr lang="en-CA" b="1" dirty="0"/>
            </a:br>
            <a:r>
              <a:rPr lang="en-CA" b="1" dirty="0"/>
              <a:t>macro-  and  micro-</a:t>
            </a:r>
            <a:br>
              <a:rPr lang="en-CA" b="1" dirty="0"/>
            </a:br>
            <a:r>
              <a:rPr lang="en-CA" b="1" dirty="0"/>
              <a:t>(</a:t>
            </a:r>
            <a:r>
              <a:rPr lang="en-CA" b="1" dirty="0" err="1"/>
              <a:t>macren</a:t>
            </a:r>
            <a:r>
              <a:rPr lang="en-CA" b="1" dirty="0"/>
              <a:t>-  and </a:t>
            </a:r>
            <a:r>
              <a:rPr lang="en-CA" b="1" dirty="0" err="1"/>
              <a:t>micren</a:t>
            </a:r>
            <a:r>
              <a:rPr lang="en-CA" b="1" dirty="0"/>
              <a:t>-)</a:t>
            </a:r>
            <a:endParaRPr lang="en-US" b="1" dirty="0"/>
          </a:p>
        </p:txBody>
      </p:sp>
      <p:sp>
        <p:nvSpPr>
          <p:cNvPr id="3" name="Subtitle 2">
            <a:extLst>
              <a:ext uri="{FF2B5EF4-FFF2-40B4-BE49-F238E27FC236}">
                <a16:creationId xmlns:a16="http://schemas.microsoft.com/office/drawing/2014/main" id="{CE6319C1-B390-3E4D-899D-806C4D90607C}"/>
              </a:ext>
            </a:extLst>
          </p:cNvPr>
          <p:cNvSpPr>
            <a:spLocks noGrp="1"/>
          </p:cNvSpPr>
          <p:nvPr>
            <p:ph type="subTitle" idx="1"/>
          </p:nvPr>
        </p:nvSpPr>
        <p:spPr>
          <a:xfrm>
            <a:off x="1143000" y="3976792"/>
            <a:ext cx="6858000" cy="2641365"/>
          </a:xfrm>
        </p:spPr>
        <p:txBody>
          <a:bodyPr>
            <a:normAutofit fontScale="92500" lnSpcReduction="20000"/>
          </a:bodyPr>
          <a:lstStyle/>
          <a:p>
            <a:r>
              <a:rPr lang="en-CA" dirty="0"/>
              <a:t>Ants Toi</a:t>
            </a:r>
          </a:p>
          <a:p>
            <a:r>
              <a:rPr lang="en-CA" sz="1800" dirty="0"/>
              <a:t>Medical imaging</a:t>
            </a:r>
          </a:p>
          <a:p>
            <a:r>
              <a:rPr lang="en-CA" sz="1800" dirty="0"/>
              <a:t>Mt. Sinai Hospital</a:t>
            </a:r>
          </a:p>
          <a:p>
            <a:r>
              <a:rPr lang="en-CA" sz="1800" dirty="0"/>
              <a:t>University of Toronto</a:t>
            </a:r>
          </a:p>
          <a:p>
            <a:r>
              <a:rPr lang="en-CA" sz="1800" dirty="0"/>
              <a:t>Ants.toi@sinaihealthsystem.ca</a:t>
            </a:r>
          </a:p>
          <a:p>
            <a:endParaRPr lang="en-CA" sz="1800" dirty="0"/>
          </a:p>
          <a:p>
            <a:r>
              <a:rPr lang="en-CA" sz="1800" dirty="0"/>
              <a:t>SOON Estimated Fetal Weight Panel</a:t>
            </a:r>
          </a:p>
          <a:p>
            <a:r>
              <a:rPr lang="en-CA" sz="1800" dirty="0"/>
              <a:t>2019-11-12b</a:t>
            </a:r>
          </a:p>
        </p:txBody>
      </p:sp>
    </p:spTree>
    <p:extLst>
      <p:ext uri="{BB962C8B-B14F-4D97-AF65-F5344CB8AC3E}">
        <p14:creationId xmlns:p14="http://schemas.microsoft.com/office/powerpoint/2010/main" val="82370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7D39-747A-4CCE-AE12-39C10E86966E}"/>
              </a:ext>
            </a:extLst>
          </p:cNvPr>
          <p:cNvSpPr>
            <a:spLocks noGrp="1"/>
          </p:cNvSpPr>
          <p:nvPr>
            <p:ph type="title"/>
          </p:nvPr>
        </p:nvSpPr>
        <p:spPr/>
        <p:txBody>
          <a:bodyPr/>
          <a:lstStyle/>
          <a:p>
            <a:r>
              <a:rPr lang="en-CA" dirty="0"/>
              <a:t>Causes of primary MC</a:t>
            </a:r>
          </a:p>
        </p:txBody>
      </p:sp>
      <p:pic>
        <p:nvPicPr>
          <p:cNvPr id="4" name="Picture 3">
            <a:extLst>
              <a:ext uri="{FF2B5EF4-FFF2-40B4-BE49-F238E27FC236}">
                <a16:creationId xmlns:a16="http://schemas.microsoft.com/office/drawing/2014/main" id="{E1F91A96-EAFE-4CA1-9B7C-0DAEE6BC0EE2}"/>
              </a:ext>
            </a:extLst>
          </p:cNvPr>
          <p:cNvPicPr>
            <a:picLocks noChangeAspect="1"/>
          </p:cNvPicPr>
          <p:nvPr/>
        </p:nvPicPr>
        <p:blipFill>
          <a:blip r:embed="rId3"/>
          <a:stretch>
            <a:fillRect/>
          </a:stretch>
        </p:blipFill>
        <p:spPr>
          <a:xfrm>
            <a:off x="734519" y="1300944"/>
            <a:ext cx="2621720" cy="4967838"/>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F27D1375-71A6-42C1-8300-E409B7DA8659}"/>
              </a:ext>
            </a:extLst>
          </p:cNvPr>
          <p:cNvPicPr>
            <a:picLocks noChangeAspect="1"/>
          </p:cNvPicPr>
          <p:nvPr/>
        </p:nvPicPr>
        <p:blipFill>
          <a:blip r:embed="rId4"/>
          <a:stretch>
            <a:fillRect/>
          </a:stretch>
        </p:blipFill>
        <p:spPr>
          <a:xfrm>
            <a:off x="3462107" y="1300944"/>
            <a:ext cx="5524753" cy="2128056"/>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776080A2-AFC7-45A4-A6A8-9B3BD17A9199}"/>
              </a:ext>
            </a:extLst>
          </p:cNvPr>
          <p:cNvSpPr txBox="1"/>
          <p:nvPr/>
        </p:nvSpPr>
        <p:spPr>
          <a:xfrm>
            <a:off x="4307339" y="6176431"/>
            <a:ext cx="4690323" cy="584775"/>
          </a:xfrm>
          <a:prstGeom prst="rect">
            <a:avLst/>
          </a:prstGeom>
          <a:noFill/>
        </p:spPr>
        <p:txBody>
          <a:bodyPr wrap="none" rtlCol="0">
            <a:spAutoFit/>
          </a:bodyPr>
          <a:lstStyle/>
          <a:p>
            <a:r>
              <a:rPr lang="en-CA" sz="1600" dirty="0"/>
              <a:t>Von der Hagen. </a:t>
            </a:r>
            <a:r>
              <a:rPr lang="en-CA" sz="1600" i="1" dirty="0"/>
              <a:t>Dev Med Child Neurol. </a:t>
            </a:r>
            <a:r>
              <a:rPr lang="en-CA" sz="1600" dirty="0"/>
              <a:t>2014;56(8):732</a:t>
            </a:r>
          </a:p>
          <a:p>
            <a:r>
              <a:rPr lang="en-CA" sz="1600" dirty="0"/>
              <a:t>(Good reference for diverse etiologies)</a:t>
            </a:r>
          </a:p>
        </p:txBody>
      </p:sp>
      <p:sp>
        <p:nvSpPr>
          <p:cNvPr id="3" name="Slide Number Placeholder 2">
            <a:extLst>
              <a:ext uri="{FF2B5EF4-FFF2-40B4-BE49-F238E27FC236}">
                <a16:creationId xmlns:a16="http://schemas.microsoft.com/office/drawing/2014/main" id="{721B934A-1AB5-4C84-B469-294775B64AA4}"/>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8" name="TextBox 7">
            <a:extLst>
              <a:ext uri="{FF2B5EF4-FFF2-40B4-BE49-F238E27FC236}">
                <a16:creationId xmlns:a16="http://schemas.microsoft.com/office/drawing/2014/main" id="{AC20ED72-6FF0-42D4-952D-E49B7FB3ADE8}"/>
              </a:ext>
            </a:extLst>
          </p:cNvPr>
          <p:cNvSpPr txBox="1"/>
          <p:nvPr/>
        </p:nvSpPr>
        <p:spPr>
          <a:xfrm>
            <a:off x="5417820" y="5209309"/>
            <a:ext cx="336042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Short list of conditions where head/brain growth fails.</a:t>
            </a:r>
          </a:p>
        </p:txBody>
      </p:sp>
    </p:spTree>
    <p:extLst>
      <p:ext uri="{BB962C8B-B14F-4D97-AF65-F5344CB8AC3E}">
        <p14:creationId xmlns:p14="http://schemas.microsoft.com/office/powerpoint/2010/main" val="163801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7D39-747A-4CCE-AE12-39C10E86966E}"/>
              </a:ext>
            </a:extLst>
          </p:cNvPr>
          <p:cNvSpPr>
            <a:spLocks noGrp="1"/>
          </p:cNvSpPr>
          <p:nvPr>
            <p:ph type="title"/>
          </p:nvPr>
        </p:nvSpPr>
        <p:spPr/>
        <p:txBody>
          <a:bodyPr/>
          <a:lstStyle/>
          <a:p>
            <a:r>
              <a:rPr lang="en-CA" dirty="0"/>
              <a:t>Causes of MC in 680 children</a:t>
            </a:r>
          </a:p>
        </p:txBody>
      </p:sp>
      <p:sp>
        <p:nvSpPr>
          <p:cNvPr id="7" name="Content Placeholder 6">
            <a:extLst>
              <a:ext uri="{FF2B5EF4-FFF2-40B4-BE49-F238E27FC236}">
                <a16:creationId xmlns:a16="http://schemas.microsoft.com/office/drawing/2014/main" id="{4C557E4E-E2E0-4D7E-AD52-E9035FAE6DEC}"/>
              </a:ext>
            </a:extLst>
          </p:cNvPr>
          <p:cNvSpPr>
            <a:spLocks noGrp="1"/>
          </p:cNvSpPr>
          <p:nvPr>
            <p:ph idx="1"/>
          </p:nvPr>
        </p:nvSpPr>
        <p:spPr/>
        <p:txBody>
          <a:bodyPr/>
          <a:lstStyle/>
          <a:p>
            <a:r>
              <a:rPr lang="en-CA" dirty="0"/>
              <a:t>Unknown		41%</a:t>
            </a:r>
          </a:p>
          <a:p>
            <a:r>
              <a:rPr lang="en-CA" dirty="0"/>
              <a:t>Genetic		29%</a:t>
            </a:r>
          </a:p>
          <a:p>
            <a:r>
              <a:rPr lang="en-CA" dirty="0"/>
              <a:t>Perinatal injury	27%</a:t>
            </a:r>
          </a:p>
          <a:p>
            <a:pPr marL="460375" indent="0">
              <a:spcBef>
                <a:spcPts val="0"/>
              </a:spcBef>
              <a:buNone/>
            </a:pPr>
            <a:r>
              <a:rPr lang="en-CA" sz="1800" dirty="0"/>
              <a:t>(infection, teratogen)</a:t>
            </a:r>
          </a:p>
          <a:p>
            <a:r>
              <a:rPr lang="en-CA" dirty="0"/>
              <a:t>Craniosynostosis	   2%</a:t>
            </a:r>
          </a:p>
        </p:txBody>
      </p:sp>
      <p:pic>
        <p:nvPicPr>
          <p:cNvPr id="3" name="Picture 2">
            <a:extLst>
              <a:ext uri="{FF2B5EF4-FFF2-40B4-BE49-F238E27FC236}">
                <a16:creationId xmlns:a16="http://schemas.microsoft.com/office/drawing/2014/main" id="{A2A4DAD2-A933-4985-BC7F-7AEC30636A01}"/>
              </a:ext>
            </a:extLst>
          </p:cNvPr>
          <p:cNvPicPr>
            <a:picLocks noChangeAspect="1"/>
          </p:cNvPicPr>
          <p:nvPr/>
        </p:nvPicPr>
        <p:blipFill>
          <a:blip r:embed="rId2"/>
          <a:stretch>
            <a:fillRect/>
          </a:stretch>
        </p:blipFill>
        <p:spPr>
          <a:xfrm>
            <a:off x="6363326" y="1364104"/>
            <a:ext cx="1968576" cy="512877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6820B6F5-0938-4661-AB8E-87AAE435AAC8}"/>
              </a:ext>
            </a:extLst>
          </p:cNvPr>
          <p:cNvSpPr txBox="1"/>
          <p:nvPr/>
        </p:nvSpPr>
        <p:spPr>
          <a:xfrm>
            <a:off x="841650" y="6019511"/>
            <a:ext cx="4690323" cy="584775"/>
          </a:xfrm>
          <a:prstGeom prst="rect">
            <a:avLst/>
          </a:prstGeom>
          <a:noFill/>
        </p:spPr>
        <p:txBody>
          <a:bodyPr wrap="none" rtlCol="0">
            <a:spAutoFit/>
          </a:bodyPr>
          <a:lstStyle/>
          <a:p>
            <a:r>
              <a:rPr lang="en-CA" sz="1600" dirty="0"/>
              <a:t>Von der Hagen. </a:t>
            </a:r>
            <a:r>
              <a:rPr lang="en-CA" sz="1600" i="1" dirty="0"/>
              <a:t>Dev Med Child Neurol. </a:t>
            </a:r>
            <a:r>
              <a:rPr lang="en-CA" sz="1600" dirty="0"/>
              <a:t>2014;56(8):732</a:t>
            </a:r>
          </a:p>
          <a:p>
            <a:r>
              <a:rPr lang="en-CA" sz="1600" dirty="0"/>
              <a:t>(Good reference for diverse etiologies)</a:t>
            </a:r>
          </a:p>
        </p:txBody>
      </p:sp>
      <p:sp>
        <p:nvSpPr>
          <p:cNvPr id="4" name="Slide Number Placeholder 3">
            <a:extLst>
              <a:ext uri="{FF2B5EF4-FFF2-40B4-BE49-F238E27FC236}">
                <a16:creationId xmlns:a16="http://schemas.microsoft.com/office/drawing/2014/main" id="{5F377C8E-366E-4103-80A7-25552BD4604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71709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1217-BB89-42F7-AD64-8F9B37219643}"/>
              </a:ext>
            </a:extLst>
          </p:cNvPr>
          <p:cNvSpPr>
            <a:spLocks noGrp="1"/>
          </p:cNvSpPr>
          <p:nvPr>
            <p:ph type="title"/>
          </p:nvPr>
        </p:nvSpPr>
        <p:spPr/>
        <p:txBody>
          <a:bodyPr/>
          <a:lstStyle/>
          <a:p>
            <a:r>
              <a:rPr lang="en-CA" dirty="0"/>
              <a:t>Outcomes with microcephaly</a:t>
            </a:r>
          </a:p>
        </p:txBody>
      </p:sp>
      <p:sp>
        <p:nvSpPr>
          <p:cNvPr id="3" name="Content Placeholder 2">
            <a:extLst>
              <a:ext uri="{FF2B5EF4-FFF2-40B4-BE49-F238E27FC236}">
                <a16:creationId xmlns:a16="http://schemas.microsoft.com/office/drawing/2014/main" id="{510199A3-5F40-47F5-BBAB-20F3D60FA77D}"/>
              </a:ext>
            </a:extLst>
          </p:cNvPr>
          <p:cNvSpPr>
            <a:spLocks noGrp="1"/>
          </p:cNvSpPr>
          <p:nvPr>
            <p:ph idx="1"/>
          </p:nvPr>
        </p:nvSpPr>
        <p:spPr>
          <a:xfrm>
            <a:off x="628650" y="1825625"/>
            <a:ext cx="8255706" cy="4351338"/>
          </a:xfrm>
        </p:spPr>
        <p:txBody>
          <a:bodyPr/>
          <a:lstStyle/>
          <a:p>
            <a:r>
              <a:rPr lang="en-CA" dirty="0"/>
              <a:t>Mental retardation</a:t>
            </a:r>
            <a:r>
              <a:rPr lang="en-CA" baseline="30000" dirty="0"/>
              <a:t>1,2</a:t>
            </a:r>
            <a:endParaRPr lang="en-CA" dirty="0"/>
          </a:p>
          <a:p>
            <a:pPr lvl="1"/>
            <a:r>
              <a:rPr lang="en-CA" dirty="0"/>
              <a:t>-2 SD  to -3 SD		11%</a:t>
            </a:r>
          </a:p>
          <a:p>
            <a:pPr lvl="1"/>
            <a:r>
              <a:rPr lang="en-CA" dirty="0"/>
              <a:t>-3 SD to -4SD		51%</a:t>
            </a:r>
          </a:p>
          <a:p>
            <a:pPr lvl="1"/>
            <a:r>
              <a:rPr lang="en-CA" dirty="0"/>
              <a:t>Smaller than -4 SD	100%</a:t>
            </a:r>
          </a:p>
          <a:p>
            <a:r>
              <a:rPr lang="en-CA" dirty="0"/>
              <a:t>Worse outcomes if additional abnormalities</a:t>
            </a:r>
          </a:p>
        </p:txBody>
      </p:sp>
      <p:sp>
        <p:nvSpPr>
          <p:cNvPr id="4" name="TextBox 3">
            <a:extLst>
              <a:ext uri="{FF2B5EF4-FFF2-40B4-BE49-F238E27FC236}">
                <a16:creationId xmlns:a16="http://schemas.microsoft.com/office/drawing/2014/main" id="{951FA81F-FCD5-4E9F-A239-05FA94458236}"/>
              </a:ext>
            </a:extLst>
          </p:cNvPr>
          <p:cNvSpPr txBox="1"/>
          <p:nvPr/>
        </p:nvSpPr>
        <p:spPr>
          <a:xfrm>
            <a:off x="5013638" y="6227244"/>
            <a:ext cx="3203569" cy="584775"/>
          </a:xfrm>
          <a:prstGeom prst="rect">
            <a:avLst/>
          </a:prstGeom>
          <a:noFill/>
        </p:spPr>
        <p:txBody>
          <a:bodyPr wrap="none" rtlCol="0">
            <a:spAutoFit/>
          </a:bodyPr>
          <a:lstStyle/>
          <a:p>
            <a:r>
              <a:rPr lang="en-CA" sz="1600" dirty="0"/>
              <a:t>1. </a:t>
            </a:r>
            <a:r>
              <a:rPr lang="en-CA" sz="1600" dirty="0" err="1"/>
              <a:t>Dolk</a:t>
            </a:r>
            <a:r>
              <a:rPr lang="en-CA" sz="1600" dirty="0"/>
              <a:t>. Dev Med Child Neurol. 1991</a:t>
            </a:r>
          </a:p>
          <a:p>
            <a:r>
              <a:rPr lang="en-CA" sz="1600" dirty="0"/>
              <a:t>2. </a:t>
            </a:r>
            <a:r>
              <a:rPr lang="en-CA" sz="1600" dirty="0" err="1"/>
              <a:t>Stoler-Poria</a:t>
            </a:r>
            <a:r>
              <a:rPr lang="en-CA" sz="1600" dirty="0"/>
              <a:t>,,Malinger. UOG. 2010</a:t>
            </a:r>
          </a:p>
        </p:txBody>
      </p:sp>
      <p:sp>
        <p:nvSpPr>
          <p:cNvPr id="5" name="Slide Number Placeholder 4">
            <a:extLst>
              <a:ext uri="{FF2B5EF4-FFF2-40B4-BE49-F238E27FC236}">
                <a16:creationId xmlns:a16="http://schemas.microsoft.com/office/drawing/2014/main" id="{9B388BD3-026B-4FF0-ACC0-AE43238CBDFC}"/>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22861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a:xfrm>
            <a:off x="304801" y="365126"/>
            <a:ext cx="8718638" cy="1325563"/>
          </a:xfrm>
        </p:spPr>
        <p:txBody>
          <a:bodyPr/>
          <a:lstStyle/>
          <a:p>
            <a:r>
              <a:rPr lang="en-CA" dirty="0"/>
              <a:t>Microcephaly definition: SOGC,SMFM</a:t>
            </a:r>
          </a:p>
        </p:txBody>
      </p:sp>
      <p:sp>
        <p:nvSpPr>
          <p:cNvPr id="3" name="Content Placeholder 2">
            <a:extLst>
              <a:ext uri="{FF2B5EF4-FFF2-40B4-BE49-F238E27FC236}">
                <a16:creationId xmlns:a16="http://schemas.microsoft.com/office/drawing/2014/main" id="{FF77CCE9-0C7B-40A4-AA41-93C22DAAF545}"/>
              </a:ext>
            </a:extLst>
          </p:cNvPr>
          <p:cNvSpPr>
            <a:spLocks noGrp="1"/>
          </p:cNvSpPr>
          <p:nvPr>
            <p:ph idx="1"/>
          </p:nvPr>
        </p:nvSpPr>
        <p:spPr>
          <a:xfrm>
            <a:off x="120561" y="1419221"/>
            <a:ext cx="8902877" cy="4351338"/>
          </a:xfrm>
        </p:spPr>
        <p:txBody>
          <a:bodyPr>
            <a:normAutofit/>
          </a:bodyPr>
          <a:lstStyle/>
          <a:p>
            <a:r>
              <a:rPr lang="en-CA" dirty="0"/>
              <a:t>No standardized definition. In </a:t>
            </a:r>
            <a:r>
              <a:rPr lang="en-CA" u="sng" dirty="0"/>
              <a:t>pediatric</a:t>
            </a:r>
            <a:r>
              <a:rPr lang="en-CA" dirty="0"/>
              <a:t> populations, defined as HC below 3SD for age, sex and </a:t>
            </a:r>
            <a:r>
              <a:rPr lang="en-CA" i="1" dirty="0"/>
              <a:t>ethnicity</a:t>
            </a:r>
            <a:r>
              <a:rPr lang="en-CA" dirty="0"/>
              <a:t>.</a:t>
            </a:r>
          </a:p>
          <a:p>
            <a:pPr lvl="2"/>
            <a:r>
              <a:rPr lang="en-CA" sz="1400" dirty="0"/>
              <a:t>HC nomograms not specified: </a:t>
            </a:r>
            <a:r>
              <a:rPr lang="en-CA" sz="1400" u="sng" dirty="0"/>
              <a:t>Had84</a:t>
            </a:r>
            <a:r>
              <a:rPr lang="en-CA" sz="1400" dirty="0"/>
              <a:t>, Had87, Had91, Chervenak98</a:t>
            </a:r>
            <a:r>
              <a:rPr lang="en-CA" sz="1400" baseline="30000" dirty="0"/>
              <a:t>1</a:t>
            </a:r>
            <a:endParaRPr lang="en-CA" sz="1400" dirty="0"/>
          </a:p>
          <a:p>
            <a:pPr marL="0" indent="0">
              <a:buNone/>
            </a:pPr>
            <a:r>
              <a:rPr lang="en-CA" b="1" dirty="0">
                <a:effectLst>
                  <a:outerShdw blurRad="38100" dist="38100" dir="2700000" algn="tl">
                    <a:srgbClr val="000000">
                      <a:alpha val="43137"/>
                    </a:srgbClr>
                  </a:outerShdw>
                </a:effectLst>
              </a:rPr>
              <a:t>In prenatal population:</a:t>
            </a:r>
          </a:p>
          <a:p>
            <a:r>
              <a:rPr lang="en-CA" dirty="0"/>
              <a:t>SOGC</a:t>
            </a:r>
          </a:p>
          <a:p>
            <a:pPr lvl="1"/>
            <a:r>
              <a:rPr lang="en-CA" dirty="0"/>
              <a:t>&lt; 2</a:t>
            </a:r>
            <a:r>
              <a:rPr lang="en-CA" baseline="30000" dirty="0"/>
              <a:t>nd</a:t>
            </a:r>
            <a:r>
              <a:rPr lang="en-CA" sz="1600" dirty="0"/>
              <a:t>(sic) </a:t>
            </a:r>
            <a:r>
              <a:rPr lang="en-CA" dirty="0"/>
              <a:t>centile  (= -2.05 SD)</a:t>
            </a:r>
          </a:p>
          <a:p>
            <a:pPr lvl="1"/>
            <a:r>
              <a:rPr lang="en-CA" dirty="0"/>
              <a:t>3 SD</a:t>
            </a:r>
            <a:r>
              <a:rPr lang="en-CA" baseline="30000" dirty="0">
                <a:highlight>
                  <a:srgbClr val="FFFF00"/>
                </a:highlight>
              </a:rPr>
              <a:t>3</a:t>
            </a:r>
            <a:r>
              <a:rPr lang="en-CA" dirty="0"/>
              <a:t> (“preferred by imaging specialists, endorsed by SMFM”)</a:t>
            </a:r>
          </a:p>
          <a:p>
            <a:pPr lvl="1"/>
            <a:endParaRPr lang="en-CA" dirty="0"/>
          </a:p>
          <a:p>
            <a:pPr lvl="1"/>
            <a:endParaRPr lang="en-CA" dirty="0"/>
          </a:p>
          <a:p>
            <a:pPr lvl="1"/>
            <a:endParaRPr lang="en-CA" dirty="0"/>
          </a:p>
        </p:txBody>
      </p:sp>
      <p:sp>
        <p:nvSpPr>
          <p:cNvPr id="5" name="TextBox 4">
            <a:extLst>
              <a:ext uri="{FF2B5EF4-FFF2-40B4-BE49-F238E27FC236}">
                <a16:creationId xmlns:a16="http://schemas.microsoft.com/office/drawing/2014/main" id="{2658A9C5-32C0-4F4E-A597-F36AF91C58F4}"/>
              </a:ext>
            </a:extLst>
          </p:cNvPr>
          <p:cNvSpPr txBox="1"/>
          <p:nvPr/>
        </p:nvSpPr>
        <p:spPr>
          <a:xfrm>
            <a:off x="3010170" y="5510977"/>
            <a:ext cx="6083460" cy="1323439"/>
          </a:xfrm>
          <a:prstGeom prst="rect">
            <a:avLst/>
          </a:prstGeom>
          <a:noFill/>
        </p:spPr>
        <p:txBody>
          <a:bodyPr wrap="none" rtlCol="0">
            <a:spAutoFit/>
          </a:bodyPr>
          <a:lstStyle/>
          <a:p>
            <a:r>
              <a:rPr lang="en-CA" sz="1600" dirty="0"/>
              <a:t>1. Butt. JOGC.2014;36:171. Determination of Gestation age</a:t>
            </a:r>
          </a:p>
          <a:p>
            <a:r>
              <a:rPr lang="en-CA" sz="1600" dirty="0"/>
              <a:t>2. De </a:t>
            </a:r>
            <a:r>
              <a:rPr lang="en-CA" sz="1600" dirty="0" err="1"/>
              <a:t>Bie</a:t>
            </a:r>
            <a:r>
              <a:rPr lang="en-CA" sz="1600" dirty="0"/>
              <a:t>. JOGC Committee Opinion, No. 380. </a:t>
            </a:r>
            <a:r>
              <a:rPr lang="en-CA" sz="1600" i="1" dirty="0"/>
              <a:t>JOGC</a:t>
            </a:r>
            <a:r>
              <a:rPr lang="en-CA" sz="1600" dirty="0"/>
              <a:t> 2019(June);41:855.</a:t>
            </a:r>
          </a:p>
          <a:p>
            <a:r>
              <a:rPr lang="en-CA" sz="1600" dirty="0">
                <a:highlight>
                  <a:srgbClr val="FFFF00"/>
                </a:highlight>
              </a:rPr>
              <a:t>3</a:t>
            </a:r>
            <a:r>
              <a:rPr lang="en-CA" sz="1600" dirty="0"/>
              <a:t>. Chervenak. AJOG. 1884:149:512 </a:t>
            </a:r>
          </a:p>
          <a:p>
            <a:r>
              <a:rPr lang="en-CA" sz="1600" dirty="0"/>
              <a:t>4. </a:t>
            </a:r>
            <a:r>
              <a:rPr lang="en-CA" sz="1600" dirty="0" err="1"/>
              <a:t>Gelber</a:t>
            </a:r>
            <a:r>
              <a:rPr lang="en-CA" sz="1600" dirty="0"/>
              <a:t>,,Chervenak. </a:t>
            </a:r>
            <a:r>
              <a:rPr lang="en-CA" sz="1600" i="1" dirty="0"/>
              <a:t>J Perinat Med </a:t>
            </a:r>
            <a:r>
              <a:rPr lang="en-CA" sz="1600" dirty="0"/>
              <a:t>2017;45:167</a:t>
            </a:r>
          </a:p>
          <a:p>
            <a:r>
              <a:rPr lang="en-CA" sz="1600" dirty="0"/>
              <a:t>SMFM Committee. </a:t>
            </a:r>
            <a:r>
              <a:rPr lang="en-CA" sz="1600" i="1" dirty="0"/>
              <a:t>AJOG. </a:t>
            </a:r>
            <a:r>
              <a:rPr lang="en-CA" sz="1600" dirty="0"/>
              <a:t>2016;214:B2-4</a:t>
            </a:r>
          </a:p>
        </p:txBody>
      </p:sp>
      <p:sp>
        <p:nvSpPr>
          <p:cNvPr id="4" name="Slide Number Placeholder 3">
            <a:extLst>
              <a:ext uri="{FF2B5EF4-FFF2-40B4-BE49-F238E27FC236}">
                <a16:creationId xmlns:a16="http://schemas.microsoft.com/office/drawing/2014/main" id="{B7C4E2EC-CE57-4D1A-922D-73BDE92E0F8F}"/>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54090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a:xfrm>
            <a:off x="304801" y="365126"/>
            <a:ext cx="8718638" cy="1325563"/>
          </a:xfrm>
        </p:spPr>
        <p:txBody>
          <a:bodyPr/>
          <a:lstStyle/>
          <a:p>
            <a:r>
              <a:rPr lang="en-CA" dirty="0"/>
              <a:t>Microcephaly definition: SOGC,SMFM</a:t>
            </a:r>
          </a:p>
        </p:txBody>
      </p:sp>
      <p:sp>
        <p:nvSpPr>
          <p:cNvPr id="3" name="Content Placeholder 2">
            <a:extLst>
              <a:ext uri="{FF2B5EF4-FFF2-40B4-BE49-F238E27FC236}">
                <a16:creationId xmlns:a16="http://schemas.microsoft.com/office/drawing/2014/main" id="{FF77CCE9-0C7B-40A4-AA41-93C22DAAF545}"/>
              </a:ext>
            </a:extLst>
          </p:cNvPr>
          <p:cNvSpPr>
            <a:spLocks noGrp="1"/>
          </p:cNvSpPr>
          <p:nvPr>
            <p:ph idx="1"/>
          </p:nvPr>
        </p:nvSpPr>
        <p:spPr>
          <a:xfrm>
            <a:off x="120561" y="1419221"/>
            <a:ext cx="8902877" cy="4351338"/>
          </a:xfrm>
        </p:spPr>
        <p:txBody>
          <a:bodyPr>
            <a:normAutofit fontScale="92500" lnSpcReduction="10000"/>
          </a:bodyPr>
          <a:lstStyle/>
          <a:p>
            <a:r>
              <a:rPr lang="en-CA" dirty="0"/>
              <a:t>No standardized definition. In </a:t>
            </a:r>
            <a:r>
              <a:rPr lang="en-CA" u="sng" dirty="0"/>
              <a:t>pediatric</a:t>
            </a:r>
            <a:r>
              <a:rPr lang="en-CA" dirty="0"/>
              <a:t> populations, defined as HC below 3SD for age, sex and </a:t>
            </a:r>
            <a:r>
              <a:rPr lang="en-CA" i="1" dirty="0"/>
              <a:t>ethnicity</a:t>
            </a:r>
            <a:r>
              <a:rPr lang="en-CA" dirty="0"/>
              <a:t>.</a:t>
            </a:r>
          </a:p>
          <a:p>
            <a:pPr lvl="1"/>
            <a:r>
              <a:rPr lang="en-CA" sz="1500" dirty="0"/>
              <a:t>HC nomograms not specified: </a:t>
            </a:r>
            <a:r>
              <a:rPr lang="en-CA" sz="1500" u="sng" dirty="0"/>
              <a:t>Had84</a:t>
            </a:r>
            <a:r>
              <a:rPr lang="en-CA" sz="1500" dirty="0"/>
              <a:t>, Had87, Had91, Chervenak98</a:t>
            </a:r>
            <a:r>
              <a:rPr lang="en-CA" sz="1500" baseline="30000" dirty="0"/>
              <a:t>1</a:t>
            </a:r>
            <a:endParaRPr lang="en-CA" sz="1500" dirty="0"/>
          </a:p>
          <a:p>
            <a:pPr marL="0" indent="0">
              <a:buNone/>
            </a:pPr>
            <a:r>
              <a:rPr lang="en-CA" b="1" dirty="0">
                <a:effectLst>
                  <a:outerShdw blurRad="38100" dist="38100" dir="2700000" algn="tl">
                    <a:srgbClr val="000000">
                      <a:alpha val="43137"/>
                    </a:srgbClr>
                  </a:outerShdw>
                </a:effectLst>
              </a:rPr>
              <a:t>In prenatal population:</a:t>
            </a:r>
          </a:p>
          <a:p>
            <a:r>
              <a:rPr lang="en-CA" b="1" dirty="0"/>
              <a:t>SOGC</a:t>
            </a:r>
          </a:p>
          <a:p>
            <a:pPr lvl="1"/>
            <a:r>
              <a:rPr lang="en-CA" dirty="0"/>
              <a:t>&lt; 2</a:t>
            </a:r>
            <a:r>
              <a:rPr lang="en-CA" baseline="30000" dirty="0"/>
              <a:t>nd</a:t>
            </a:r>
            <a:r>
              <a:rPr lang="en-CA" sz="1600" dirty="0"/>
              <a:t>(sic) </a:t>
            </a:r>
            <a:r>
              <a:rPr lang="en-CA" dirty="0"/>
              <a:t>centile  (= -2.05 SD)</a:t>
            </a:r>
          </a:p>
          <a:p>
            <a:pPr lvl="1"/>
            <a:r>
              <a:rPr lang="en-CA" dirty="0"/>
              <a:t>3 SD</a:t>
            </a:r>
            <a:r>
              <a:rPr lang="en-CA" baseline="30000" dirty="0">
                <a:highlight>
                  <a:srgbClr val="FFFF00"/>
                </a:highlight>
              </a:rPr>
              <a:t>3</a:t>
            </a:r>
            <a:r>
              <a:rPr lang="en-CA" dirty="0"/>
              <a:t> (“preferred by imaging specialists, endorsed by SMFM”)</a:t>
            </a:r>
          </a:p>
          <a:p>
            <a:pPr lvl="1"/>
            <a:endParaRPr lang="en-CA" dirty="0"/>
          </a:p>
          <a:p>
            <a:r>
              <a:rPr lang="en-CA" b="1" dirty="0"/>
              <a:t>SMFM</a:t>
            </a:r>
            <a:r>
              <a:rPr lang="en-CA" dirty="0"/>
              <a:t> </a:t>
            </a:r>
            <a:r>
              <a:rPr lang="en-CA" sz="1900" dirty="0"/>
              <a:t>(Old Chervenak 1984 HC table</a:t>
            </a:r>
            <a:r>
              <a:rPr lang="en-CA" sz="1900" baseline="30000" dirty="0">
                <a:highlight>
                  <a:srgbClr val="FFFF00"/>
                </a:highlight>
              </a:rPr>
              <a:t>3</a:t>
            </a:r>
            <a:r>
              <a:rPr lang="en-CA" sz="1900" dirty="0"/>
              <a:t>; not newer </a:t>
            </a:r>
            <a:r>
              <a:rPr lang="en-CA" sz="1900" dirty="0" err="1"/>
              <a:t>Gelber</a:t>
            </a:r>
            <a:r>
              <a:rPr lang="en-CA" sz="1900" dirty="0"/>
              <a:t>,,Chervenak 2017</a:t>
            </a:r>
            <a:r>
              <a:rPr lang="en-CA" sz="1900" baseline="30000" dirty="0"/>
              <a:t>4</a:t>
            </a:r>
            <a:r>
              <a:rPr lang="en-CA" sz="1900" dirty="0"/>
              <a:t>)</a:t>
            </a:r>
          </a:p>
          <a:p>
            <a:pPr lvl="1"/>
            <a:r>
              <a:rPr lang="en-CA" dirty="0"/>
              <a:t>-2SD to -3SD	-careful evaluation, follow up 3-4 </a:t>
            </a:r>
            <a:r>
              <a:rPr lang="en-CA" dirty="0" err="1"/>
              <a:t>wk</a:t>
            </a:r>
            <a:endParaRPr lang="en-CA" dirty="0"/>
          </a:p>
          <a:p>
            <a:pPr lvl="1"/>
            <a:r>
              <a:rPr lang="en-CA" dirty="0"/>
              <a:t>-3 SD		-microcephaly</a:t>
            </a:r>
          </a:p>
          <a:p>
            <a:pPr lvl="1"/>
            <a:r>
              <a:rPr lang="en-US" dirty="0"/>
              <a:t>&lt; -</a:t>
            </a:r>
            <a:r>
              <a:rPr lang="en-CA" dirty="0"/>
              <a:t>5 SD		-certain pathologic microcephaly</a:t>
            </a:r>
          </a:p>
          <a:p>
            <a:pPr lvl="1"/>
            <a:endParaRPr lang="en-CA" dirty="0"/>
          </a:p>
          <a:p>
            <a:pPr lvl="1"/>
            <a:endParaRPr lang="en-CA" dirty="0"/>
          </a:p>
        </p:txBody>
      </p:sp>
      <p:sp>
        <p:nvSpPr>
          <p:cNvPr id="5" name="TextBox 4">
            <a:extLst>
              <a:ext uri="{FF2B5EF4-FFF2-40B4-BE49-F238E27FC236}">
                <a16:creationId xmlns:a16="http://schemas.microsoft.com/office/drawing/2014/main" id="{2658A9C5-32C0-4F4E-A597-F36AF91C58F4}"/>
              </a:ext>
            </a:extLst>
          </p:cNvPr>
          <p:cNvSpPr txBox="1"/>
          <p:nvPr/>
        </p:nvSpPr>
        <p:spPr>
          <a:xfrm>
            <a:off x="4433267" y="5768542"/>
            <a:ext cx="4619534" cy="1015663"/>
          </a:xfrm>
          <a:prstGeom prst="rect">
            <a:avLst/>
          </a:prstGeom>
          <a:noFill/>
        </p:spPr>
        <p:txBody>
          <a:bodyPr wrap="none" rtlCol="0">
            <a:spAutoFit/>
          </a:bodyPr>
          <a:lstStyle/>
          <a:p>
            <a:r>
              <a:rPr lang="en-CA" sz="1200" dirty="0"/>
              <a:t>1. Butt. JOGC.2014;36:171. Determination of Gestation age</a:t>
            </a:r>
          </a:p>
          <a:p>
            <a:r>
              <a:rPr lang="en-CA" sz="1200" dirty="0"/>
              <a:t>2. De </a:t>
            </a:r>
            <a:r>
              <a:rPr lang="en-CA" sz="1200" dirty="0" err="1"/>
              <a:t>Bie</a:t>
            </a:r>
            <a:r>
              <a:rPr lang="en-CA" sz="1200" dirty="0"/>
              <a:t>. JOGC Committee Opinion, No. 380. </a:t>
            </a:r>
            <a:r>
              <a:rPr lang="en-CA" sz="1200" i="1" dirty="0"/>
              <a:t>JOGC</a:t>
            </a:r>
            <a:r>
              <a:rPr lang="en-CA" sz="1200" dirty="0"/>
              <a:t> 2019(June);41:855.</a:t>
            </a:r>
          </a:p>
          <a:p>
            <a:r>
              <a:rPr lang="en-CA" sz="1200" dirty="0">
                <a:highlight>
                  <a:srgbClr val="FFFF00"/>
                </a:highlight>
              </a:rPr>
              <a:t>3</a:t>
            </a:r>
            <a:r>
              <a:rPr lang="en-CA" sz="1200" dirty="0"/>
              <a:t>. Chervenak. AJOG. 1884:149:512 </a:t>
            </a:r>
          </a:p>
          <a:p>
            <a:r>
              <a:rPr lang="en-CA" sz="1200" dirty="0"/>
              <a:t>4. </a:t>
            </a:r>
            <a:r>
              <a:rPr lang="en-CA" sz="1200" dirty="0" err="1"/>
              <a:t>Gelber</a:t>
            </a:r>
            <a:r>
              <a:rPr lang="en-CA" sz="1200" dirty="0"/>
              <a:t>,,Chervenak. </a:t>
            </a:r>
            <a:r>
              <a:rPr lang="en-CA" sz="1200" i="1" dirty="0"/>
              <a:t>J Perinat Med </a:t>
            </a:r>
            <a:r>
              <a:rPr lang="en-CA" sz="1200" dirty="0"/>
              <a:t>2017;45:167</a:t>
            </a:r>
          </a:p>
          <a:p>
            <a:r>
              <a:rPr lang="en-CA" sz="1200" dirty="0"/>
              <a:t>5. SMFM Committee. </a:t>
            </a:r>
            <a:r>
              <a:rPr lang="en-CA" sz="1200" i="1" dirty="0"/>
              <a:t>AJOG. </a:t>
            </a:r>
            <a:r>
              <a:rPr lang="en-CA" sz="1200" dirty="0"/>
              <a:t>2016;214:B2-4</a:t>
            </a:r>
          </a:p>
        </p:txBody>
      </p:sp>
      <p:sp>
        <p:nvSpPr>
          <p:cNvPr id="4" name="Slide Number Placeholder 3">
            <a:extLst>
              <a:ext uri="{FF2B5EF4-FFF2-40B4-BE49-F238E27FC236}">
                <a16:creationId xmlns:a16="http://schemas.microsoft.com/office/drawing/2014/main" id="{895A6FBE-6C59-4FED-AC49-F3BA490993C2}"/>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39392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FBC5-6A76-4865-BDE2-B2BC0954587D}"/>
              </a:ext>
            </a:extLst>
          </p:cNvPr>
          <p:cNvSpPr>
            <a:spLocks noGrp="1"/>
          </p:cNvSpPr>
          <p:nvPr>
            <p:ph type="title"/>
          </p:nvPr>
        </p:nvSpPr>
        <p:spPr/>
        <p:txBody>
          <a:bodyPr/>
          <a:lstStyle/>
          <a:p>
            <a:r>
              <a:rPr lang="en-CA" dirty="0"/>
              <a:t>Prenatal Thresholds: Guibaud </a:t>
            </a:r>
          </a:p>
        </p:txBody>
      </p:sp>
      <p:sp>
        <p:nvSpPr>
          <p:cNvPr id="3" name="Content Placeholder 2">
            <a:extLst>
              <a:ext uri="{FF2B5EF4-FFF2-40B4-BE49-F238E27FC236}">
                <a16:creationId xmlns:a16="http://schemas.microsoft.com/office/drawing/2014/main" id="{70D6608B-21ED-40AD-A32B-9C4B0EA0164B}"/>
              </a:ext>
            </a:extLst>
          </p:cNvPr>
          <p:cNvSpPr>
            <a:spLocks noGrp="1"/>
          </p:cNvSpPr>
          <p:nvPr>
            <p:ph idx="1"/>
          </p:nvPr>
        </p:nvSpPr>
        <p:spPr/>
        <p:txBody>
          <a:bodyPr/>
          <a:lstStyle/>
          <a:p>
            <a:r>
              <a:rPr lang="en-CA" dirty="0"/>
              <a:t>Use SD or Z-scores, not centiles.</a:t>
            </a:r>
          </a:p>
          <a:p>
            <a:endParaRPr lang="en-CA" dirty="0"/>
          </a:p>
          <a:p>
            <a:r>
              <a:rPr lang="en-CA" dirty="0"/>
              <a:t>-2SD		Investigate and follow</a:t>
            </a:r>
          </a:p>
          <a:p>
            <a:r>
              <a:rPr lang="en-CA" dirty="0"/>
              <a:t>-3SD		Diagnose</a:t>
            </a:r>
          </a:p>
        </p:txBody>
      </p:sp>
      <p:sp>
        <p:nvSpPr>
          <p:cNvPr id="4" name="TextBox 3">
            <a:extLst>
              <a:ext uri="{FF2B5EF4-FFF2-40B4-BE49-F238E27FC236}">
                <a16:creationId xmlns:a16="http://schemas.microsoft.com/office/drawing/2014/main" id="{10FC8300-155B-4004-89FC-38491057BA13}"/>
              </a:ext>
            </a:extLst>
          </p:cNvPr>
          <p:cNvSpPr txBox="1"/>
          <p:nvPr/>
        </p:nvSpPr>
        <p:spPr>
          <a:xfrm>
            <a:off x="5405891" y="5774957"/>
            <a:ext cx="3438954" cy="830997"/>
          </a:xfrm>
          <a:prstGeom prst="rect">
            <a:avLst/>
          </a:prstGeom>
          <a:noFill/>
        </p:spPr>
        <p:txBody>
          <a:bodyPr wrap="none" rtlCol="0">
            <a:spAutoFit/>
          </a:bodyPr>
          <a:lstStyle/>
          <a:p>
            <a:pPr algn="r"/>
            <a:r>
              <a:rPr lang="en-CA" sz="1600" dirty="0"/>
              <a:t>Guibaud. UOG.  2016;48:16</a:t>
            </a:r>
          </a:p>
          <a:p>
            <a:pPr algn="r"/>
            <a:r>
              <a:rPr lang="en-CA" sz="1600" dirty="0"/>
              <a:t>Hadlock. Am J Roentgen. 1982;138:649</a:t>
            </a:r>
          </a:p>
          <a:p>
            <a:pPr algn="r"/>
            <a:r>
              <a:rPr lang="en-CA" sz="1600" dirty="0" err="1"/>
              <a:t>Stoler-Poria</a:t>
            </a:r>
            <a:r>
              <a:rPr lang="en-CA" sz="1600" dirty="0"/>
              <a:t>. UOG.  2010:36:154</a:t>
            </a:r>
          </a:p>
        </p:txBody>
      </p:sp>
      <p:pic>
        <p:nvPicPr>
          <p:cNvPr id="5" name="Picture 4">
            <a:extLst>
              <a:ext uri="{FF2B5EF4-FFF2-40B4-BE49-F238E27FC236}">
                <a16:creationId xmlns:a16="http://schemas.microsoft.com/office/drawing/2014/main" id="{C863D2C6-3D1D-47AD-ADE2-196BADEB2F9B}"/>
              </a:ext>
            </a:extLst>
          </p:cNvPr>
          <p:cNvPicPr>
            <a:picLocks noChangeAspect="1"/>
          </p:cNvPicPr>
          <p:nvPr/>
        </p:nvPicPr>
        <p:blipFill>
          <a:blip r:embed="rId3"/>
          <a:stretch>
            <a:fillRect/>
          </a:stretch>
        </p:blipFill>
        <p:spPr>
          <a:xfrm>
            <a:off x="628650" y="4414619"/>
            <a:ext cx="4450534" cy="2078255"/>
          </a:xfrm>
          <a:prstGeom prst="rect">
            <a:avLst/>
          </a:prstGeo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22D72028-27B4-47E6-AE4C-0DB7276F50B9}"/>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7" name="TextBox 6">
            <a:extLst>
              <a:ext uri="{FF2B5EF4-FFF2-40B4-BE49-F238E27FC236}">
                <a16:creationId xmlns:a16="http://schemas.microsoft.com/office/drawing/2014/main" id="{E0DFC236-7F09-4B23-81C5-E403EA89B9C2}"/>
              </a:ext>
            </a:extLst>
          </p:cNvPr>
          <p:cNvSpPr txBox="1"/>
          <p:nvPr/>
        </p:nvSpPr>
        <p:spPr>
          <a:xfrm>
            <a:off x="5615940" y="5055246"/>
            <a:ext cx="336042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Hadlock 82 is table quoted by</a:t>
            </a:r>
          </a:p>
          <a:p>
            <a:r>
              <a:rPr lang="en-CA" sz="1600" dirty="0">
                <a:solidFill>
                  <a:srgbClr val="002060"/>
                </a:solidFill>
                <a:latin typeface="Comic Sans MS" panose="030F0702030302020204" pitchFamily="66" charset="0"/>
              </a:rPr>
              <a:t>Guibaud in UOG 2016</a:t>
            </a:r>
          </a:p>
        </p:txBody>
      </p:sp>
    </p:spTree>
    <p:extLst>
      <p:ext uri="{BB962C8B-B14F-4D97-AF65-F5344CB8AC3E}">
        <p14:creationId xmlns:p14="http://schemas.microsoft.com/office/powerpoint/2010/main" val="362029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8A9C5-32C0-4F4E-A597-F36AF91C58F4}"/>
              </a:ext>
            </a:extLst>
          </p:cNvPr>
          <p:cNvSpPr txBox="1"/>
          <p:nvPr/>
        </p:nvSpPr>
        <p:spPr>
          <a:xfrm>
            <a:off x="2215715" y="6298951"/>
            <a:ext cx="5956824" cy="338554"/>
          </a:xfrm>
          <a:prstGeom prst="rect">
            <a:avLst/>
          </a:prstGeom>
          <a:noFill/>
        </p:spPr>
        <p:txBody>
          <a:bodyPr wrap="none" rtlCol="0">
            <a:spAutoFit/>
          </a:bodyPr>
          <a:lstStyle/>
          <a:p>
            <a:r>
              <a:rPr lang="en-CA" sz="1600" dirty="0"/>
              <a:t>De </a:t>
            </a:r>
            <a:r>
              <a:rPr lang="en-CA" sz="1600" dirty="0" err="1"/>
              <a:t>Bie</a:t>
            </a:r>
            <a:r>
              <a:rPr lang="en-CA" sz="1600" dirty="0"/>
              <a:t>. SOGC Committee Opinion, No. 380. </a:t>
            </a:r>
            <a:r>
              <a:rPr lang="en-CA" sz="1600" i="1" dirty="0"/>
              <a:t>JOGC</a:t>
            </a:r>
            <a:r>
              <a:rPr lang="en-CA" sz="1600" dirty="0"/>
              <a:t> 2019(June);41:855. </a:t>
            </a:r>
          </a:p>
        </p:txBody>
      </p:sp>
      <p:sp>
        <p:nvSpPr>
          <p:cNvPr id="2" name="Slide Number Placeholder 1">
            <a:extLst>
              <a:ext uri="{FF2B5EF4-FFF2-40B4-BE49-F238E27FC236}">
                <a16:creationId xmlns:a16="http://schemas.microsoft.com/office/drawing/2014/main" id="{9849A023-9112-41A3-92CA-95C6D732C37F}"/>
              </a:ext>
            </a:extLst>
          </p:cNvPr>
          <p:cNvSpPr>
            <a:spLocks noGrp="1"/>
          </p:cNvSpPr>
          <p:nvPr>
            <p:ph type="sldNum" sz="quarter" idx="12"/>
          </p:nvPr>
        </p:nvSpPr>
        <p:spPr/>
        <p:txBody>
          <a:bodyPr/>
          <a:lstStyle/>
          <a:p>
            <a:fld id="{48F63A3B-78C7-47BE-AE5E-E10140E04643}" type="slidenum">
              <a:rPr lang="en-US" smtClean="0"/>
              <a:t>16</a:t>
            </a:fld>
            <a:endParaRPr lang="en-US" dirty="0"/>
          </a:p>
        </p:txBody>
      </p:sp>
      <p:grpSp>
        <p:nvGrpSpPr>
          <p:cNvPr id="10" name="Group 9">
            <a:extLst>
              <a:ext uri="{FF2B5EF4-FFF2-40B4-BE49-F238E27FC236}">
                <a16:creationId xmlns:a16="http://schemas.microsoft.com/office/drawing/2014/main" id="{16BD92B1-3A9C-4609-9493-04F31EE1F1FD}"/>
              </a:ext>
            </a:extLst>
          </p:cNvPr>
          <p:cNvGrpSpPr/>
          <p:nvPr/>
        </p:nvGrpSpPr>
        <p:grpSpPr>
          <a:xfrm>
            <a:off x="781266" y="507146"/>
            <a:ext cx="7581468" cy="5791805"/>
            <a:chOff x="781266" y="507146"/>
            <a:chExt cx="7581468" cy="5791805"/>
          </a:xfrm>
        </p:grpSpPr>
        <p:grpSp>
          <p:nvGrpSpPr>
            <p:cNvPr id="7" name="Group 6">
              <a:extLst>
                <a:ext uri="{FF2B5EF4-FFF2-40B4-BE49-F238E27FC236}">
                  <a16:creationId xmlns:a16="http://schemas.microsoft.com/office/drawing/2014/main" id="{6749853F-F4D2-472E-AC0D-C85576D840AB}"/>
                </a:ext>
              </a:extLst>
            </p:cNvPr>
            <p:cNvGrpSpPr/>
            <p:nvPr/>
          </p:nvGrpSpPr>
          <p:grpSpPr>
            <a:xfrm>
              <a:off x="781266" y="507146"/>
              <a:ext cx="7581468" cy="5791805"/>
              <a:chOff x="781266" y="507146"/>
              <a:chExt cx="7581468" cy="5791805"/>
            </a:xfrm>
          </p:grpSpPr>
          <p:pic>
            <p:nvPicPr>
              <p:cNvPr id="4" name="Picture 3">
                <a:extLst>
                  <a:ext uri="{FF2B5EF4-FFF2-40B4-BE49-F238E27FC236}">
                    <a16:creationId xmlns:a16="http://schemas.microsoft.com/office/drawing/2014/main" id="{69CBAC33-D6A0-4157-AA1A-24582C5ADD58}"/>
                  </a:ext>
                </a:extLst>
              </p:cNvPr>
              <p:cNvPicPr>
                <a:picLocks noChangeAspect="1"/>
              </p:cNvPicPr>
              <p:nvPr/>
            </p:nvPicPr>
            <p:blipFill>
              <a:blip r:embed="rId3"/>
              <a:stretch>
                <a:fillRect/>
              </a:stretch>
            </p:blipFill>
            <p:spPr>
              <a:xfrm>
                <a:off x="781266" y="507146"/>
                <a:ext cx="7581468" cy="5791805"/>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9D3D4BDE-6362-446F-96FD-A464B12DDD2C}"/>
                  </a:ext>
                </a:extLst>
              </p:cNvPr>
              <p:cNvSpPr/>
              <p:nvPr/>
            </p:nvSpPr>
            <p:spPr>
              <a:xfrm>
                <a:off x="4633472" y="4572000"/>
                <a:ext cx="3665284" cy="165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SOG</a:t>
                </a:r>
              </a:p>
            </p:txBody>
          </p:sp>
        </p:grpSp>
        <p:sp>
          <p:nvSpPr>
            <p:cNvPr id="3" name="TextBox 2">
              <a:extLst>
                <a:ext uri="{FF2B5EF4-FFF2-40B4-BE49-F238E27FC236}">
                  <a16:creationId xmlns:a16="http://schemas.microsoft.com/office/drawing/2014/main" id="{5435AE2A-76B6-4DA7-81CF-8E226DDE1824}"/>
                </a:ext>
              </a:extLst>
            </p:cNvPr>
            <p:cNvSpPr txBox="1"/>
            <p:nvPr/>
          </p:nvSpPr>
          <p:spPr>
            <a:xfrm>
              <a:off x="7003356" y="899160"/>
              <a:ext cx="1295400" cy="584775"/>
            </a:xfrm>
            <a:prstGeom prst="rect">
              <a:avLst/>
            </a:prstGeom>
            <a:noFill/>
          </p:spPr>
          <p:txBody>
            <a:bodyPr wrap="square" rtlCol="0">
              <a:spAutoFit/>
            </a:bodyPr>
            <a:lstStyle/>
            <a:p>
              <a:pPr algn="r"/>
              <a:r>
                <a:rPr lang="en-US" sz="3200" b="1" dirty="0">
                  <a:solidFill>
                    <a:schemeClr val="accent1">
                      <a:lumMod val="75000"/>
                    </a:schemeClr>
                  </a:solidFill>
                </a:rPr>
                <a:t>SOGC</a:t>
              </a:r>
            </a:p>
          </p:txBody>
        </p:sp>
        <p:cxnSp>
          <p:nvCxnSpPr>
            <p:cNvPr id="9" name="Straight Connector 8">
              <a:extLst>
                <a:ext uri="{FF2B5EF4-FFF2-40B4-BE49-F238E27FC236}">
                  <a16:creationId xmlns:a16="http://schemas.microsoft.com/office/drawing/2014/main" id="{4630FC0F-0CD1-4BAE-8150-4E041FA0F971}"/>
                </a:ext>
              </a:extLst>
            </p:cNvPr>
            <p:cNvCxnSpPr/>
            <p:nvPr/>
          </p:nvCxnSpPr>
          <p:spPr>
            <a:xfrm>
              <a:off x="1944710" y="4378817"/>
              <a:ext cx="11590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05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8A9C5-32C0-4F4E-A597-F36AF91C58F4}"/>
              </a:ext>
            </a:extLst>
          </p:cNvPr>
          <p:cNvSpPr txBox="1"/>
          <p:nvPr/>
        </p:nvSpPr>
        <p:spPr>
          <a:xfrm>
            <a:off x="2203015" y="6298951"/>
            <a:ext cx="5956824" cy="338554"/>
          </a:xfrm>
          <a:prstGeom prst="rect">
            <a:avLst/>
          </a:prstGeom>
          <a:noFill/>
        </p:spPr>
        <p:txBody>
          <a:bodyPr wrap="none" rtlCol="0">
            <a:spAutoFit/>
          </a:bodyPr>
          <a:lstStyle/>
          <a:p>
            <a:r>
              <a:rPr lang="en-CA" sz="1600" dirty="0"/>
              <a:t>De </a:t>
            </a:r>
            <a:r>
              <a:rPr lang="en-CA" sz="1600" dirty="0" err="1"/>
              <a:t>Bie</a:t>
            </a:r>
            <a:r>
              <a:rPr lang="en-CA" sz="1600" dirty="0"/>
              <a:t>. SOGC Committee Opinion, No. 380. </a:t>
            </a:r>
            <a:r>
              <a:rPr lang="en-CA" sz="1600" i="1" dirty="0"/>
              <a:t>JOGC</a:t>
            </a:r>
            <a:r>
              <a:rPr lang="en-CA" sz="1600" dirty="0"/>
              <a:t> 2019(June);41:855. </a:t>
            </a:r>
          </a:p>
        </p:txBody>
      </p:sp>
      <p:sp>
        <p:nvSpPr>
          <p:cNvPr id="2" name="Title 1">
            <a:extLst>
              <a:ext uri="{FF2B5EF4-FFF2-40B4-BE49-F238E27FC236}">
                <a16:creationId xmlns:a16="http://schemas.microsoft.com/office/drawing/2014/main" id="{8AA6E16D-B380-4390-8191-E41058257376}"/>
              </a:ext>
            </a:extLst>
          </p:cNvPr>
          <p:cNvSpPr>
            <a:spLocks noGrp="1"/>
          </p:cNvSpPr>
          <p:nvPr>
            <p:ph type="title"/>
          </p:nvPr>
        </p:nvSpPr>
        <p:spPr/>
        <p:txBody>
          <a:bodyPr>
            <a:normAutofit/>
          </a:bodyPr>
          <a:lstStyle/>
          <a:p>
            <a:r>
              <a:rPr lang="en-CA" dirty="0"/>
              <a:t>Investigation/Management: SOGC</a:t>
            </a:r>
            <a:br>
              <a:rPr lang="en-CA" dirty="0"/>
            </a:br>
            <a:r>
              <a:rPr lang="en-CA" sz="2000" dirty="0" err="1"/>
              <a:t>SOGC</a:t>
            </a:r>
            <a:r>
              <a:rPr lang="en-CA" sz="2000" dirty="0"/>
              <a:t> defines MC as &lt;3SD but does not say when referral should occur.</a:t>
            </a:r>
            <a:endParaRPr lang="en-CA" dirty="0"/>
          </a:p>
        </p:txBody>
      </p:sp>
      <p:grpSp>
        <p:nvGrpSpPr>
          <p:cNvPr id="12" name="Group 11">
            <a:extLst>
              <a:ext uri="{FF2B5EF4-FFF2-40B4-BE49-F238E27FC236}">
                <a16:creationId xmlns:a16="http://schemas.microsoft.com/office/drawing/2014/main" id="{7EE113B4-FB03-4899-BF7D-2003D86DEC30}"/>
              </a:ext>
            </a:extLst>
          </p:cNvPr>
          <p:cNvGrpSpPr/>
          <p:nvPr/>
        </p:nvGrpSpPr>
        <p:grpSpPr>
          <a:xfrm>
            <a:off x="628650" y="1648519"/>
            <a:ext cx="7715960" cy="4675860"/>
            <a:chOff x="628650" y="1648519"/>
            <a:chExt cx="7715960" cy="4675860"/>
          </a:xfrm>
        </p:grpSpPr>
        <p:pic>
          <p:nvPicPr>
            <p:cNvPr id="9" name="Picture 8">
              <a:extLst>
                <a:ext uri="{FF2B5EF4-FFF2-40B4-BE49-F238E27FC236}">
                  <a16:creationId xmlns:a16="http://schemas.microsoft.com/office/drawing/2014/main" id="{FD2A6236-D4DE-4613-8A27-591BCD751C2B}"/>
                </a:ext>
              </a:extLst>
            </p:cNvPr>
            <p:cNvPicPr>
              <a:picLocks noChangeAspect="1"/>
            </p:cNvPicPr>
            <p:nvPr/>
          </p:nvPicPr>
          <p:blipFill>
            <a:blip r:embed="rId3"/>
            <a:stretch>
              <a:fillRect/>
            </a:stretch>
          </p:blipFill>
          <p:spPr>
            <a:xfrm>
              <a:off x="628650" y="1648519"/>
              <a:ext cx="3449068" cy="4675860"/>
            </a:xfrm>
            <a:prstGeom prst="rect">
              <a:avLst/>
            </a:prstGeom>
          </p:spPr>
        </p:pic>
        <p:pic>
          <p:nvPicPr>
            <p:cNvPr id="10" name="Picture 9">
              <a:extLst>
                <a:ext uri="{FF2B5EF4-FFF2-40B4-BE49-F238E27FC236}">
                  <a16:creationId xmlns:a16="http://schemas.microsoft.com/office/drawing/2014/main" id="{D185CD73-B795-41D0-B29B-403DD236B29C}"/>
                </a:ext>
              </a:extLst>
            </p:cNvPr>
            <p:cNvPicPr>
              <a:picLocks noChangeAspect="1"/>
            </p:cNvPicPr>
            <p:nvPr/>
          </p:nvPicPr>
          <p:blipFill>
            <a:blip r:embed="rId4"/>
            <a:stretch>
              <a:fillRect/>
            </a:stretch>
          </p:blipFill>
          <p:spPr>
            <a:xfrm>
              <a:off x="4872683" y="1686133"/>
              <a:ext cx="3449067" cy="3060767"/>
            </a:xfrm>
            <a:prstGeom prst="rect">
              <a:avLst/>
            </a:prstGeom>
          </p:spPr>
        </p:pic>
        <p:pic>
          <p:nvPicPr>
            <p:cNvPr id="11" name="Picture 10">
              <a:extLst>
                <a:ext uri="{FF2B5EF4-FFF2-40B4-BE49-F238E27FC236}">
                  <a16:creationId xmlns:a16="http://schemas.microsoft.com/office/drawing/2014/main" id="{4C335F79-B5C5-46D2-8161-6656929C40C7}"/>
                </a:ext>
              </a:extLst>
            </p:cNvPr>
            <p:cNvPicPr>
              <a:picLocks noChangeAspect="1"/>
            </p:cNvPicPr>
            <p:nvPr/>
          </p:nvPicPr>
          <p:blipFill>
            <a:blip r:embed="rId5"/>
            <a:stretch>
              <a:fillRect/>
            </a:stretch>
          </p:blipFill>
          <p:spPr>
            <a:xfrm>
              <a:off x="4895545" y="4524764"/>
              <a:ext cx="3449065" cy="1449316"/>
            </a:xfrm>
            <a:prstGeom prst="rect">
              <a:avLst/>
            </a:prstGeom>
          </p:spPr>
        </p:pic>
      </p:grpSp>
      <p:cxnSp>
        <p:nvCxnSpPr>
          <p:cNvPr id="16" name="Straight Connector 15">
            <a:extLst>
              <a:ext uri="{FF2B5EF4-FFF2-40B4-BE49-F238E27FC236}">
                <a16:creationId xmlns:a16="http://schemas.microsoft.com/office/drawing/2014/main" id="{E1F5B290-29DE-4290-8D1B-4262B05A869B}"/>
              </a:ext>
            </a:extLst>
          </p:cNvPr>
          <p:cNvCxnSpPr/>
          <p:nvPr/>
        </p:nvCxnSpPr>
        <p:spPr>
          <a:xfrm>
            <a:off x="838200" y="1851660"/>
            <a:ext cx="8458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65CBD5B-FBAB-44DF-9BC7-73F82E46EBD3}"/>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13" name="TextBox 12">
            <a:extLst>
              <a:ext uri="{FF2B5EF4-FFF2-40B4-BE49-F238E27FC236}">
                <a16:creationId xmlns:a16="http://schemas.microsoft.com/office/drawing/2014/main" id="{A5558296-7E5A-4EA5-95A6-E9BB1889255B}"/>
              </a:ext>
            </a:extLst>
          </p:cNvPr>
          <p:cNvSpPr txBox="1"/>
          <p:nvPr/>
        </p:nvSpPr>
        <p:spPr>
          <a:xfrm>
            <a:off x="5865443" y="5771576"/>
            <a:ext cx="3027097"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Good practical approach when MIC suspected.</a:t>
            </a:r>
          </a:p>
        </p:txBody>
      </p:sp>
    </p:spTree>
    <p:extLst>
      <p:ext uri="{BB962C8B-B14F-4D97-AF65-F5344CB8AC3E}">
        <p14:creationId xmlns:p14="http://schemas.microsoft.com/office/powerpoint/2010/main" val="162785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p:txBody>
          <a:bodyPr/>
          <a:lstStyle/>
          <a:p>
            <a:r>
              <a:rPr lang="en-CA" dirty="0"/>
              <a:t>Investigation:</a:t>
            </a:r>
          </a:p>
        </p:txBody>
      </p:sp>
      <p:pic>
        <p:nvPicPr>
          <p:cNvPr id="4" name="Picture 3">
            <a:extLst>
              <a:ext uri="{FF2B5EF4-FFF2-40B4-BE49-F238E27FC236}">
                <a16:creationId xmlns:a16="http://schemas.microsoft.com/office/drawing/2014/main" id="{E7C5403A-F665-4982-8AEF-250086C72870}"/>
              </a:ext>
            </a:extLst>
          </p:cNvPr>
          <p:cNvPicPr>
            <a:picLocks noChangeAspect="1"/>
          </p:cNvPicPr>
          <p:nvPr/>
        </p:nvPicPr>
        <p:blipFill>
          <a:blip r:embed="rId2"/>
          <a:stretch>
            <a:fillRect/>
          </a:stretch>
        </p:blipFill>
        <p:spPr>
          <a:xfrm>
            <a:off x="1037345" y="1358944"/>
            <a:ext cx="6393116" cy="4758339"/>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2EB842A5-E7D7-43A4-86A3-D8A8A7D6FE6B}"/>
              </a:ext>
            </a:extLst>
          </p:cNvPr>
          <p:cNvSpPr txBox="1"/>
          <p:nvPr/>
        </p:nvSpPr>
        <p:spPr>
          <a:xfrm>
            <a:off x="4307339" y="6176431"/>
            <a:ext cx="4690323" cy="584775"/>
          </a:xfrm>
          <a:prstGeom prst="rect">
            <a:avLst/>
          </a:prstGeom>
          <a:noFill/>
        </p:spPr>
        <p:txBody>
          <a:bodyPr wrap="none" rtlCol="0">
            <a:spAutoFit/>
          </a:bodyPr>
          <a:lstStyle/>
          <a:p>
            <a:r>
              <a:rPr lang="en-CA" sz="1600" dirty="0"/>
              <a:t>Von der Hagen. </a:t>
            </a:r>
            <a:r>
              <a:rPr lang="en-CA" sz="1600" i="1" dirty="0"/>
              <a:t>Dev Med Child Neurol. </a:t>
            </a:r>
            <a:r>
              <a:rPr lang="en-CA" sz="1600" dirty="0"/>
              <a:t>2014;56(8):732</a:t>
            </a:r>
          </a:p>
          <a:p>
            <a:r>
              <a:rPr lang="en-CA" sz="1600" dirty="0"/>
              <a:t>(Good reference for diverse etiologies)</a:t>
            </a:r>
          </a:p>
        </p:txBody>
      </p:sp>
      <p:sp>
        <p:nvSpPr>
          <p:cNvPr id="3" name="Slide Number Placeholder 2">
            <a:extLst>
              <a:ext uri="{FF2B5EF4-FFF2-40B4-BE49-F238E27FC236}">
                <a16:creationId xmlns:a16="http://schemas.microsoft.com/office/drawing/2014/main" id="{20C18669-3CD7-4E50-8E1A-48B066971215}"/>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29712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385D-4F9F-44B1-BA43-275A1CAFBA77}"/>
              </a:ext>
            </a:extLst>
          </p:cNvPr>
          <p:cNvSpPr>
            <a:spLocks noGrp="1"/>
          </p:cNvSpPr>
          <p:nvPr>
            <p:ph type="title"/>
          </p:nvPr>
        </p:nvSpPr>
        <p:spPr/>
        <p:txBody>
          <a:bodyPr/>
          <a:lstStyle/>
          <a:p>
            <a:r>
              <a:rPr lang="en-CA" dirty="0"/>
              <a:t>Diagnostic imaging tools: Guibaud</a:t>
            </a:r>
          </a:p>
        </p:txBody>
      </p:sp>
      <p:sp>
        <p:nvSpPr>
          <p:cNvPr id="3" name="TextBox 2">
            <a:extLst>
              <a:ext uri="{FF2B5EF4-FFF2-40B4-BE49-F238E27FC236}">
                <a16:creationId xmlns:a16="http://schemas.microsoft.com/office/drawing/2014/main" id="{E2C93DBC-F058-4F67-BBCF-0A0D43728D22}"/>
              </a:ext>
            </a:extLst>
          </p:cNvPr>
          <p:cNvSpPr txBox="1"/>
          <p:nvPr/>
        </p:nvSpPr>
        <p:spPr>
          <a:xfrm>
            <a:off x="5026987" y="6228601"/>
            <a:ext cx="3134448" cy="584775"/>
          </a:xfrm>
          <a:prstGeom prst="rect">
            <a:avLst/>
          </a:prstGeom>
          <a:noFill/>
        </p:spPr>
        <p:txBody>
          <a:bodyPr wrap="none" rtlCol="0">
            <a:spAutoFit/>
          </a:bodyPr>
          <a:lstStyle/>
          <a:p>
            <a:pPr algn="r"/>
            <a:r>
              <a:rPr lang="en-CA" sz="1600" dirty="0"/>
              <a:t>Guibaud. UOG.  2016;48:16</a:t>
            </a:r>
          </a:p>
          <a:p>
            <a:pPr algn="r"/>
            <a:r>
              <a:rPr lang="en-CA" sz="1600" dirty="0"/>
              <a:t>Hadlock. Am J </a:t>
            </a:r>
            <a:r>
              <a:rPr lang="en-CA" sz="1600" dirty="0" err="1"/>
              <a:t>Roent</a:t>
            </a:r>
            <a:r>
              <a:rPr lang="en-CA" sz="1600" dirty="0"/>
              <a:t>. 1982;138:649</a:t>
            </a:r>
          </a:p>
        </p:txBody>
      </p:sp>
      <p:pic>
        <p:nvPicPr>
          <p:cNvPr id="4" name="Picture 3">
            <a:extLst>
              <a:ext uri="{FF2B5EF4-FFF2-40B4-BE49-F238E27FC236}">
                <a16:creationId xmlns:a16="http://schemas.microsoft.com/office/drawing/2014/main" id="{AB28C2D6-5C25-4E1C-8DAB-B9375EC908EE}"/>
              </a:ext>
            </a:extLst>
          </p:cNvPr>
          <p:cNvPicPr>
            <a:picLocks noChangeAspect="1"/>
          </p:cNvPicPr>
          <p:nvPr/>
        </p:nvPicPr>
        <p:blipFill>
          <a:blip r:embed="rId3"/>
          <a:stretch>
            <a:fillRect/>
          </a:stretch>
        </p:blipFill>
        <p:spPr>
          <a:xfrm>
            <a:off x="144780" y="1434476"/>
            <a:ext cx="5913120" cy="4865259"/>
          </a:xfrm>
          <a:prstGeom prst="rect">
            <a:avLst/>
          </a:prstGeo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169B489B-ACC1-42E2-A0BF-01B389AAD86E}"/>
              </a:ext>
            </a:extLst>
          </p:cNvPr>
          <p:cNvSpPr>
            <a:spLocks noGrp="1"/>
          </p:cNvSpPr>
          <p:nvPr>
            <p:ph type="sldNum" sz="quarter" idx="12"/>
          </p:nvPr>
        </p:nvSpPr>
        <p:spPr/>
        <p:txBody>
          <a:bodyPr/>
          <a:lstStyle/>
          <a:p>
            <a:fld id="{48F63A3B-78C7-47BE-AE5E-E10140E04643}" type="slidenum">
              <a:rPr lang="en-US" smtClean="0"/>
              <a:t>19</a:t>
            </a:fld>
            <a:endParaRPr lang="en-US" dirty="0"/>
          </a:p>
        </p:txBody>
      </p:sp>
      <p:grpSp>
        <p:nvGrpSpPr>
          <p:cNvPr id="8" name="Group 7">
            <a:extLst>
              <a:ext uri="{FF2B5EF4-FFF2-40B4-BE49-F238E27FC236}">
                <a16:creationId xmlns:a16="http://schemas.microsoft.com/office/drawing/2014/main" id="{6E01C881-EB31-43FC-A55A-F59224F8DF34}"/>
              </a:ext>
            </a:extLst>
          </p:cNvPr>
          <p:cNvGrpSpPr/>
          <p:nvPr/>
        </p:nvGrpSpPr>
        <p:grpSpPr>
          <a:xfrm>
            <a:off x="6138309" y="4526917"/>
            <a:ext cx="2941320" cy="1766379"/>
            <a:chOff x="6138309" y="4533356"/>
            <a:chExt cx="2941320" cy="1766379"/>
          </a:xfrm>
        </p:grpSpPr>
        <p:pic>
          <p:nvPicPr>
            <p:cNvPr id="5" name="Picture 4">
              <a:extLst>
                <a:ext uri="{FF2B5EF4-FFF2-40B4-BE49-F238E27FC236}">
                  <a16:creationId xmlns:a16="http://schemas.microsoft.com/office/drawing/2014/main" id="{46734245-ECA3-4F86-89F4-E7E6B375EA14}"/>
                </a:ext>
              </a:extLst>
            </p:cNvPr>
            <p:cNvPicPr>
              <a:picLocks noChangeAspect="1"/>
            </p:cNvPicPr>
            <p:nvPr/>
          </p:nvPicPr>
          <p:blipFill>
            <a:blip r:embed="rId4"/>
            <a:stretch>
              <a:fillRect/>
            </a:stretch>
          </p:blipFill>
          <p:spPr>
            <a:xfrm>
              <a:off x="6138309" y="4926234"/>
              <a:ext cx="2941320" cy="1373501"/>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85A7230-33FF-4F8D-A37F-4E2268DF0EF6}"/>
                </a:ext>
              </a:extLst>
            </p:cNvPr>
            <p:cNvSpPr txBox="1"/>
            <p:nvPr/>
          </p:nvSpPr>
          <p:spPr>
            <a:xfrm>
              <a:off x="6337580" y="4533356"/>
              <a:ext cx="2503762" cy="369332"/>
            </a:xfrm>
            <a:prstGeom prst="rect">
              <a:avLst/>
            </a:prstGeom>
            <a:noFill/>
          </p:spPr>
          <p:txBody>
            <a:bodyPr wrap="none" rtlCol="0">
              <a:spAutoFit/>
            </a:bodyPr>
            <a:lstStyle/>
            <a:p>
              <a:r>
                <a:rPr lang="en-US" dirty="0"/>
                <a:t>Criteria used by </a:t>
              </a:r>
              <a:r>
                <a:rPr lang="en-US" dirty="0" err="1"/>
                <a:t>Guibaud</a:t>
              </a:r>
              <a:endParaRPr lang="en-US" dirty="0"/>
            </a:p>
          </p:txBody>
        </p:sp>
      </p:grpSp>
      <p:sp>
        <p:nvSpPr>
          <p:cNvPr id="9" name="TextBox 8">
            <a:extLst>
              <a:ext uri="{FF2B5EF4-FFF2-40B4-BE49-F238E27FC236}">
                <a16:creationId xmlns:a16="http://schemas.microsoft.com/office/drawing/2014/main" id="{1846899C-2A89-4D27-BCD5-31FACE6BD26C}"/>
              </a:ext>
            </a:extLst>
          </p:cNvPr>
          <p:cNvSpPr txBox="1"/>
          <p:nvPr/>
        </p:nvSpPr>
        <p:spPr>
          <a:xfrm>
            <a:off x="6057900" y="2066064"/>
            <a:ext cx="3034665"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Practical approach to imaging assessment if MIC suspected.</a:t>
            </a:r>
          </a:p>
        </p:txBody>
      </p:sp>
    </p:spTree>
    <p:extLst>
      <p:ext uri="{BB962C8B-B14F-4D97-AF65-F5344CB8AC3E}">
        <p14:creationId xmlns:p14="http://schemas.microsoft.com/office/powerpoint/2010/main" val="275705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04C9B-4101-4477-9633-2020A4A63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567" y="254000"/>
            <a:ext cx="6350000" cy="635000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FDAFAE26-DBE4-44A2-9705-906A565636A5}"/>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8268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385D-4F9F-44B1-BA43-275A1CAFBA77}"/>
              </a:ext>
            </a:extLst>
          </p:cNvPr>
          <p:cNvSpPr>
            <a:spLocks noGrp="1"/>
          </p:cNvSpPr>
          <p:nvPr>
            <p:ph type="title"/>
          </p:nvPr>
        </p:nvSpPr>
        <p:spPr/>
        <p:txBody>
          <a:bodyPr/>
          <a:lstStyle/>
          <a:p>
            <a:r>
              <a:rPr lang="en-CA" dirty="0"/>
              <a:t>Diagnostic imaging tools: Guibaud</a:t>
            </a:r>
          </a:p>
        </p:txBody>
      </p:sp>
      <p:sp>
        <p:nvSpPr>
          <p:cNvPr id="3" name="TextBox 2">
            <a:extLst>
              <a:ext uri="{FF2B5EF4-FFF2-40B4-BE49-F238E27FC236}">
                <a16:creationId xmlns:a16="http://schemas.microsoft.com/office/drawing/2014/main" id="{E2C93DBC-F058-4F67-BBCF-0A0D43728D22}"/>
              </a:ext>
            </a:extLst>
          </p:cNvPr>
          <p:cNvSpPr txBox="1"/>
          <p:nvPr/>
        </p:nvSpPr>
        <p:spPr>
          <a:xfrm>
            <a:off x="5692975" y="6323597"/>
            <a:ext cx="2470548" cy="338554"/>
          </a:xfrm>
          <a:prstGeom prst="rect">
            <a:avLst/>
          </a:prstGeom>
          <a:noFill/>
        </p:spPr>
        <p:txBody>
          <a:bodyPr wrap="none" rtlCol="0">
            <a:spAutoFit/>
          </a:bodyPr>
          <a:lstStyle/>
          <a:p>
            <a:r>
              <a:rPr lang="en-CA" sz="1600" dirty="0"/>
              <a:t>Guibaud. UOG.  2016;48:16</a:t>
            </a:r>
          </a:p>
        </p:txBody>
      </p:sp>
      <p:pic>
        <p:nvPicPr>
          <p:cNvPr id="4" name="Picture 3">
            <a:extLst>
              <a:ext uri="{FF2B5EF4-FFF2-40B4-BE49-F238E27FC236}">
                <a16:creationId xmlns:a16="http://schemas.microsoft.com/office/drawing/2014/main" id="{0AD28D93-BC2A-4E72-A232-D3E127A5054C}"/>
              </a:ext>
            </a:extLst>
          </p:cNvPr>
          <p:cNvPicPr>
            <a:picLocks noChangeAspect="1"/>
          </p:cNvPicPr>
          <p:nvPr/>
        </p:nvPicPr>
        <p:blipFill>
          <a:blip r:embed="rId3"/>
          <a:stretch>
            <a:fillRect/>
          </a:stretch>
        </p:blipFill>
        <p:spPr>
          <a:xfrm>
            <a:off x="628650" y="1458129"/>
            <a:ext cx="7620000" cy="4927177"/>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931632E2-1CC2-48D6-8C8D-784E65709A65}"/>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36397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1217-BB89-42F7-AD64-8F9B37219643}"/>
              </a:ext>
            </a:extLst>
          </p:cNvPr>
          <p:cNvSpPr>
            <a:spLocks noGrp="1"/>
          </p:cNvSpPr>
          <p:nvPr>
            <p:ph type="title"/>
          </p:nvPr>
        </p:nvSpPr>
        <p:spPr/>
        <p:txBody>
          <a:bodyPr/>
          <a:lstStyle/>
          <a:p>
            <a:r>
              <a:rPr lang="en-CA" dirty="0"/>
              <a:t>Some problems in diagnosis</a:t>
            </a:r>
          </a:p>
        </p:txBody>
      </p:sp>
      <p:sp>
        <p:nvSpPr>
          <p:cNvPr id="3" name="Content Placeholder 2">
            <a:extLst>
              <a:ext uri="{FF2B5EF4-FFF2-40B4-BE49-F238E27FC236}">
                <a16:creationId xmlns:a16="http://schemas.microsoft.com/office/drawing/2014/main" id="{510199A3-5F40-47F5-BBAB-20F3D60FA77D}"/>
              </a:ext>
            </a:extLst>
          </p:cNvPr>
          <p:cNvSpPr>
            <a:spLocks noGrp="1"/>
          </p:cNvSpPr>
          <p:nvPr>
            <p:ph idx="1"/>
          </p:nvPr>
        </p:nvSpPr>
        <p:spPr>
          <a:xfrm>
            <a:off x="628650" y="1825625"/>
            <a:ext cx="8431530" cy="4351338"/>
          </a:xfrm>
        </p:spPr>
        <p:txBody>
          <a:bodyPr/>
          <a:lstStyle/>
          <a:p>
            <a:r>
              <a:rPr lang="en-CA" dirty="0"/>
              <a:t>Differences between prenatal and postnatal biometry</a:t>
            </a:r>
            <a:r>
              <a:rPr lang="en-CA" baseline="30000" dirty="0"/>
              <a:t>2</a:t>
            </a:r>
            <a:endParaRPr lang="en-CA" dirty="0"/>
          </a:p>
          <a:p>
            <a:pPr lvl="1"/>
            <a:r>
              <a:rPr lang="en-CA" dirty="0"/>
              <a:t>Only 2 of 20 in utero MC</a:t>
            </a:r>
            <a:r>
              <a:rPr lang="en-CA" baseline="30000" dirty="0"/>
              <a:t>2</a:t>
            </a:r>
            <a:r>
              <a:rPr lang="en-CA" dirty="0"/>
              <a:t> were microcephalic at birth</a:t>
            </a:r>
            <a:r>
              <a:rPr lang="en-CA" baseline="30000" dirty="0"/>
              <a:t>3(charts?)</a:t>
            </a:r>
          </a:p>
          <a:p>
            <a:pPr lvl="1"/>
            <a:r>
              <a:rPr lang="en-CA" dirty="0"/>
              <a:t>No adverse outcomes in -2 to -3 SD</a:t>
            </a:r>
          </a:p>
          <a:p>
            <a:r>
              <a:rPr lang="en-CA" dirty="0"/>
              <a:t>Prenatal HC underestimates actual by 1.36 cm and error increases with gestational age.</a:t>
            </a:r>
            <a:r>
              <a:rPr lang="en-CA" baseline="30000" dirty="0"/>
              <a:t>4</a:t>
            </a:r>
          </a:p>
          <a:p>
            <a:r>
              <a:rPr lang="en-CA" dirty="0"/>
              <a:t>Variable time of presentation, usually late</a:t>
            </a:r>
          </a:p>
          <a:p>
            <a:r>
              <a:rPr lang="en-CA" dirty="0"/>
              <a:t>Is it MC or IUGR? </a:t>
            </a:r>
          </a:p>
          <a:p>
            <a:pPr lvl="1"/>
            <a:r>
              <a:rPr lang="en-CA" dirty="0"/>
              <a:t>45% MC symmetrical IUGR, 55% small head, normal weight</a:t>
            </a:r>
            <a:r>
              <a:rPr lang="en-CA" baseline="30000" dirty="0"/>
              <a:t>2</a:t>
            </a:r>
            <a:endParaRPr lang="en-CA" dirty="0"/>
          </a:p>
        </p:txBody>
      </p:sp>
      <p:sp>
        <p:nvSpPr>
          <p:cNvPr id="4" name="TextBox 3">
            <a:extLst>
              <a:ext uri="{FF2B5EF4-FFF2-40B4-BE49-F238E27FC236}">
                <a16:creationId xmlns:a16="http://schemas.microsoft.com/office/drawing/2014/main" id="{951FA81F-FCD5-4E9F-A239-05FA94458236}"/>
              </a:ext>
            </a:extLst>
          </p:cNvPr>
          <p:cNvSpPr txBox="1"/>
          <p:nvPr/>
        </p:nvSpPr>
        <p:spPr>
          <a:xfrm>
            <a:off x="4353763" y="5699343"/>
            <a:ext cx="4706417" cy="1077218"/>
          </a:xfrm>
          <a:prstGeom prst="rect">
            <a:avLst/>
          </a:prstGeom>
          <a:noFill/>
        </p:spPr>
        <p:txBody>
          <a:bodyPr wrap="none" rtlCol="0">
            <a:spAutoFit/>
          </a:bodyPr>
          <a:lstStyle/>
          <a:p>
            <a:r>
              <a:rPr lang="en-CA" sz="1600" dirty="0"/>
              <a:t>1. </a:t>
            </a:r>
            <a:r>
              <a:rPr lang="en-CA" sz="1600" dirty="0" err="1"/>
              <a:t>Dolk</a:t>
            </a:r>
            <a:r>
              <a:rPr lang="en-CA" sz="1600" dirty="0"/>
              <a:t>. Dev Med Child Neurol. 1991</a:t>
            </a:r>
          </a:p>
          <a:p>
            <a:r>
              <a:rPr lang="en-CA" sz="1600" dirty="0"/>
              <a:t>2. </a:t>
            </a:r>
            <a:r>
              <a:rPr lang="en-CA" sz="1600" dirty="0" err="1"/>
              <a:t>Stoler-Poria</a:t>
            </a:r>
            <a:r>
              <a:rPr lang="en-CA" sz="1600" dirty="0"/>
              <a:t>,,Malinger. UOG. 2010</a:t>
            </a:r>
          </a:p>
          <a:p>
            <a:r>
              <a:rPr lang="en-CA" sz="1600" dirty="0"/>
              <a:t>3. </a:t>
            </a:r>
            <a:r>
              <a:rPr lang="en-CA" sz="1600" dirty="0" err="1"/>
              <a:t>Kurmanavicius</a:t>
            </a:r>
            <a:r>
              <a:rPr lang="en-CA" sz="1600" dirty="0"/>
              <a:t>. Br J O&amp;G 1999 –prenatal nomogram</a:t>
            </a:r>
          </a:p>
          <a:p>
            <a:r>
              <a:rPr lang="en-CA" sz="1600" dirty="0"/>
              <a:t>4. Melamed. UOG 2011</a:t>
            </a:r>
          </a:p>
        </p:txBody>
      </p:sp>
      <p:sp>
        <p:nvSpPr>
          <p:cNvPr id="5" name="Slide Number Placeholder 4">
            <a:extLst>
              <a:ext uri="{FF2B5EF4-FFF2-40B4-BE49-F238E27FC236}">
                <a16:creationId xmlns:a16="http://schemas.microsoft.com/office/drawing/2014/main" id="{9B388BD3-026B-4FF0-ACC0-AE43238CBDFC}"/>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370327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130E-0AA7-438A-B2B7-32890192098B}"/>
              </a:ext>
            </a:extLst>
          </p:cNvPr>
          <p:cNvSpPr>
            <a:spLocks noGrp="1"/>
          </p:cNvSpPr>
          <p:nvPr>
            <p:ph type="title"/>
          </p:nvPr>
        </p:nvSpPr>
        <p:spPr/>
        <p:txBody>
          <a:bodyPr/>
          <a:lstStyle/>
          <a:p>
            <a:r>
              <a:rPr lang="en-CA" dirty="0"/>
              <a:t>Accuracy of US screening for prenatal MC with Zika (review)</a:t>
            </a:r>
          </a:p>
        </p:txBody>
      </p:sp>
      <p:pic>
        <p:nvPicPr>
          <p:cNvPr id="4" name="Picture 3">
            <a:extLst>
              <a:ext uri="{FF2B5EF4-FFF2-40B4-BE49-F238E27FC236}">
                <a16:creationId xmlns:a16="http://schemas.microsoft.com/office/drawing/2014/main" id="{3AF7126D-41D4-4B03-95EA-FF650FD0414F}"/>
              </a:ext>
            </a:extLst>
          </p:cNvPr>
          <p:cNvPicPr>
            <a:picLocks noChangeAspect="1"/>
          </p:cNvPicPr>
          <p:nvPr/>
        </p:nvPicPr>
        <p:blipFill>
          <a:blip r:embed="rId3"/>
          <a:stretch>
            <a:fillRect/>
          </a:stretch>
        </p:blipFill>
        <p:spPr>
          <a:xfrm>
            <a:off x="0" y="1614489"/>
            <a:ext cx="9144000" cy="4436534"/>
          </a:xfrm>
          <a:prstGeom prst="rect">
            <a:avLst/>
          </a:prstGeom>
        </p:spPr>
      </p:pic>
      <p:sp>
        <p:nvSpPr>
          <p:cNvPr id="5" name="TextBox 4">
            <a:extLst>
              <a:ext uri="{FF2B5EF4-FFF2-40B4-BE49-F238E27FC236}">
                <a16:creationId xmlns:a16="http://schemas.microsoft.com/office/drawing/2014/main" id="{AC120627-7C35-4154-B80B-FA63547F2EED}"/>
              </a:ext>
            </a:extLst>
          </p:cNvPr>
          <p:cNvSpPr txBox="1"/>
          <p:nvPr/>
        </p:nvSpPr>
        <p:spPr>
          <a:xfrm>
            <a:off x="4434855" y="6323597"/>
            <a:ext cx="3767826" cy="338554"/>
          </a:xfrm>
          <a:prstGeom prst="rect">
            <a:avLst/>
          </a:prstGeom>
          <a:noFill/>
        </p:spPr>
        <p:txBody>
          <a:bodyPr wrap="none" rtlCol="0">
            <a:spAutoFit/>
          </a:bodyPr>
          <a:lstStyle/>
          <a:p>
            <a:r>
              <a:rPr lang="en-CA" sz="1600" dirty="0" err="1"/>
              <a:t>Chibueze</a:t>
            </a:r>
            <a:r>
              <a:rPr lang="en-CA" sz="1600" dirty="0"/>
              <a:t>. Sci Rep. 2017 May 23;7(1):2310. </a:t>
            </a:r>
          </a:p>
        </p:txBody>
      </p:sp>
      <p:sp>
        <p:nvSpPr>
          <p:cNvPr id="3" name="Slide Number Placeholder 2">
            <a:extLst>
              <a:ext uri="{FF2B5EF4-FFF2-40B4-BE49-F238E27FC236}">
                <a16:creationId xmlns:a16="http://schemas.microsoft.com/office/drawing/2014/main" id="{9E01A592-6830-4D67-B7D9-6182386561E5}"/>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253943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5C6B-5F82-4F23-A054-21E1885EC647}"/>
              </a:ext>
            </a:extLst>
          </p:cNvPr>
          <p:cNvSpPr>
            <a:spLocks noGrp="1"/>
          </p:cNvSpPr>
          <p:nvPr>
            <p:ph type="title"/>
          </p:nvPr>
        </p:nvSpPr>
        <p:spPr/>
        <p:txBody>
          <a:bodyPr/>
          <a:lstStyle/>
          <a:p>
            <a:r>
              <a:rPr lang="en-CA" dirty="0"/>
              <a:t>Diagnostic dilemma</a:t>
            </a:r>
          </a:p>
        </p:txBody>
      </p:sp>
      <p:pic>
        <p:nvPicPr>
          <p:cNvPr id="3" name="Picture 2">
            <a:extLst>
              <a:ext uri="{FF2B5EF4-FFF2-40B4-BE49-F238E27FC236}">
                <a16:creationId xmlns:a16="http://schemas.microsoft.com/office/drawing/2014/main" id="{62A7C9E8-0B82-45DE-8F7E-BA4BDC6CE926}"/>
              </a:ext>
            </a:extLst>
          </p:cNvPr>
          <p:cNvPicPr>
            <a:picLocks noChangeAspect="1"/>
          </p:cNvPicPr>
          <p:nvPr/>
        </p:nvPicPr>
        <p:blipFill>
          <a:blip r:embed="rId2"/>
          <a:stretch>
            <a:fillRect/>
          </a:stretch>
        </p:blipFill>
        <p:spPr>
          <a:xfrm>
            <a:off x="598170" y="1895248"/>
            <a:ext cx="7947660" cy="3987819"/>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97D0E204-7FE8-4179-8E7A-0B57B440719A}"/>
              </a:ext>
            </a:extLst>
          </p:cNvPr>
          <p:cNvSpPr txBox="1"/>
          <p:nvPr/>
        </p:nvSpPr>
        <p:spPr>
          <a:xfrm>
            <a:off x="5009715" y="6323597"/>
            <a:ext cx="3164841" cy="338554"/>
          </a:xfrm>
          <a:prstGeom prst="rect">
            <a:avLst/>
          </a:prstGeom>
          <a:noFill/>
        </p:spPr>
        <p:txBody>
          <a:bodyPr wrap="none" rtlCol="0">
            <a:spAutoFit/>
          </a:bodyPr>
          <a:lstStyle/>
          <a:p>
            <a:pPr algn="r"/>
            <a:r>
              <a:rPr lang="en-CA" sz="1600" dirty="0" err="1"/>
              <a:t>Deloison</a:t>
            </a:r>
            <a:r>
              <a:rPr lang="en-CA" sz="1600" dirty="0"/>
              <a:t>. </a:t>
            </a:r>
            <a:r>
              <a:rPr lang="en-CA" sz="1600" dirty="0" err="1"/>
              <a:t>Prenat</a:t>
            </a:r>
            <a:r>
              <a:rPr lang="en-CA" sz="1600" dirty="0"/>
              <a:t> Diag. 2012; 32:869</a:t>
            </a:r>
          </a:p>
        </p:txBody>
      </p:sp>
      <p:sp>
        <p:nvSpPr>
          <p:cNvPr id="5" name="Rectangle: Rounded Corners 4">
            <a:extLst>
              <a:ext uri="{FF2B5EF4-FFF2-40B4-BE49-F238E27FC236}">
                <a16:creationId xmlns:a16="http://schemas.microsoft.com/office/drawing/2014/main" id="{786440BE-C8DB-4E68-B8E8-9458EF195A83}"/>
              </a:ext>
            </a:extLst>
          </p:cNvPr>
          <p:cNvSpPr/>
          <p:nvPr/>
        </p:nvSpPr>
        <p:spPr>
          <a:xfrm>
            <a:off x="5593080" y="4389120"/>
            <a:ext cx="19431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a:extLst>
              <a:ext uri="{FF2B5EF4-FFF2-40B4-BE49-F238E27FC236}">
                <a16:creationId xmlns:a16="http://schemas.microsoft.com/office/drawing/2014/main" id="{E3727CFB-6CF3-4F7E-BC72-CFB033BE1486}"/>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72111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68B11E-4CBD-4BA5-AD08-CC361531B6B2}"/>
              </a:ext>
            </a:extLst>
          </p:cNvPr>
          <p:cNvPicPr>
            <a:picLocks noChangeAspect="1"/>
          </p:cNvPicPr>
          <p:nvPr/>
        </p:nvPicPr>
        <p:blipFill rotWithShape="1">
          <a:blip r:embed="rId2"/>
          <a:srcRect b="1167"/>
          <a:stretch/>
        </p:blipFill>
        <p:spPr>
          <a:xfrm>
            <a:off x="628650" y="1690689"/>
            <a:ext cx="5371400" cy="3571988"/>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447380AE-9138-4C54-9C66-0F6845CD4FE9}"/>
              </a:ext>
            </a:extLst>
          </p:cNvPr>
          <p:cNvSpPr txBox="1"/>
          <p:nvPr/>
        </p:nvSpPr>
        <p:spPr>
          <a:xfrm>
            <a:off x="1593153" y="6308208"/>
            <a:ext cx="6591997" cy="369332"/>
          </a:xfrm>
          <a:prstGeom prst="rect">
            <a:avLst/>
          </a:prstGeom>
          <a:noFill/>
        </p:spPr>
        <p:txBody>
          <a:bodyPr wrap="none" rtlCol="0">
            <a:spAutoFit/>
          </a:bodyPr>
          <a:lstStyle/>
          <a:p>
            <a:pPr algn="r"/>
            <a:r>
              <a:rPr lang="en-CA" dirty="0" err="1"/>
              <a:t>Villar</a:t>
            </a:r>
            <a:r>
              <a:rPr lang="en-CA" dirty="0"/>
              <a:t>. (Intergrowth-21). 2014; 2:781. </a:t>
            </a:r>
            <a:r>
              <a:rPr lang="en-CA" i="1" dirty="0"/>
              <a:t>Lancet: Diabetes-endocrinology</a:t>
            </a:r>
          </a:p>
        </p:txBody>
      </p:sp>
      <p:sp>
        <p:nvSpPr>
          <p:cNvPr id="6" name="Title 5">
            <a:extLst>
              <a:ext uri="{FF2B5EF4-FFF2-40B4-BE49-F238E27FC236}">
                <a16:creationId xmlns:a16="http://schemas.microsoft.com/office/drawing/2014/main" id="{38D282D9-7CA6-4984-AF24-AAFAA6824D1D}"/>
              </a:ext>
            </a:extLst>
          </p:cNvPr>
          <p:cNvSpPr>
            <a:spLocks noGrp="1"/>
          </p:cNvSpPr>
          <p:nvPr>
            <p:ph type="title"/>
          </p:nvPr>
        </p:nvSpPr>
        <p:spPr>
          <a:xfrm>
            <a:off x="628650" y="365126"/>
            <a:ext cx="8361114" cy="1325563"/>
          </a:xfrm>
        </p:spPr>
        <p:txBody>
          <a:bodyPr>
            <a:normAutofit/>
          </a:bodyPr>
          <a:lstStyle/>
          <a:p>
            <a:r>
              <a:rPr lang="en-CA" dirty="0"/>
              <a:t>Prenatal inter-site variation in HC measurements in perfect conditions</a:t>
            </a:r>
          </a:p>
        </p:txBody>
      </p:sp>
      <p:grpSp>
        <p:nvGrpSpPr>
          <p:cNvPr id="9" name="Group 8">
            <a:extLst>
              <a:ext uri="{FF2B5EF4-FFF2-40B4-BE49-F238E27FC236}">
                <a16:creationId xmlns:a16="http://schemas.microsoft.com/office/drawing/2014/main" id="{0F2EAD9D-2388-4624-AE45-09F47D19C614}"/>
              </a:ext>
            </a:extLst>
          </p:cNvPr>
          <p:cNvGrpSpPr/>
          <p:nvPr/>
        </p:nvGrpSpPr>
        <p:grpSpPr>
          <a:xfrm>
            <a:off x="2952692" y="5435332"/>
            <a:ext cx="4980707" cy="756147"/>
            <a:chOff x="2952692" y="5435332"/>
            <a:chExt cx="4980707" cy="756147"/>
          </a:xfrm>
        </p:grpSpPr>
        <p:pic>
          <p:nvPicPr>
            <p:cNvPr id="7" name="Picture 6">
              <a:extLst>
                <a:ext uri="{FF2B5EF4-FFF2-40B4-BE49-F238E27FC236}">
                  <a16:creationId xmlns:a16="http://schemas.microsoft.com/office/drawing/2014/main" id="{018C0879-D2DD-4F74-97F4-1E0C9F7ADCA0}"/>
                </a:ext>
              </a:extLst>
            </p:cNvPr>
            <p:cNvPicPr>
              <a:picLocks noChangeAspect="1"/>
            </p:cNvPicPr>
            <p:nvPr/>
          </p:nvPicPr>
          <p:blipFill>
            <a:blip r:embed="rId3"/>
            <a:stretch>
              <a:fillRect/>
            </a:stretch>
          </p:blipFill>
          <p:spPr>
            <a:xfrm>
              <a:off x="2952692" y="5435332"/>
              <a:ext cx="4980707" cy="756147"/>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16833239-7661-4819-B2A7-AFB6BD7F79AB}"/>
                </a:ext>
              </a:extLst>
            </p:cNvPr>
            <p:cNvSpPr/>
            <p:nvPr/>
          </p:nvSpPr>
          <p:spPr>
            <a:xfrm>
              <a:off x="3040655" y="5435333"/>
              <a:ext cx="3470314" cy="24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 name="Straight Connector 2">
            <a:extLst>
              <a:ext uri="{FF2B5EF4-FFF2-40B4-BE49-F238E27FC236}">
                <a16:creationId xmlns:a16="http://schemas.microsoft.com/office/drawing/2014/main" id="{A2FA3D17-FA98-4587-BF3C-4E9C9338BD7C}"/>
              </a:ext>
            </a:extLst>
          </p:cNvPr>
          <p:cNvCxnSpPr/>
          <p:nvPr/>
        </p:nvCxnSpPr>
        <p:spPr>
          <a:xfrm>
            <a:off x="3557016" y="2148840"/>
            <a:ext cx="10149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E216CF9-73AC-4953-A33A-86DE9BA69010}"/>
              </a:ext>
            </a:extLst>
          </p:cNvPr>
          <p:cNvSpPr/>
          <p:nvPr/>
        </p:nvSpPr>
        <p:spPr>
          <a:xfrm>
            <a:off x="1271016" y="2002536"/>
            <a:ext cx="1769639" cy="2514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lide Number Placeholder 11">
            <a:extLst>
              <a:ext uri="{FF2B5EF4-FFF2-40B4-BE49-F238E27FC236}">
                <a16:creationId xmlns:a16="http://schemas.microsoft.com/office/drawing/2014/main" id="{D0F2C3B2-3564-43FB-B55E-5D48738AC4BD}"/>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13" name="TextBox 12">
            <a:extLst>
              <a:ext uri="{FF2B5EF4-FFF2-40B4-BE49-F238E27FC236}">
                <a16:creationId xmlns:a16="http://schemas.microsoft.com/office/drawing/2014/main" id="{B84EFECD-0D18-44E7-8374-F9A21B136238}"/>
              </a:ext>
            </a:extLst>
          </p:cNvPr>
          <p:cNvSpPr txBox="1"/>
          <p:nvPr/>
        </p:nvSpPr>
        <p:spPr>
          <a:xfrm>
            <a:off x="5978169" y="3259836"/>
            <a:ext cx="3077843" cy="1077218"/>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Even under ‘perfect’ conditions of IG-21, there is variation in prenatal and postnatal HC assessment.</a:t>
            </a:r>
          </a:p>
        </p:txBody>
      </p:sp>
    </p:spTree>
    <p:extLst>
      <p:ext uri="{BB962C8B-B14F-4D97-AF65-F5344CB8AC3E}">
        <p14:creationId xmlns:p14="http://schemas.microsoft.com/office/powerpoint/2010/main" val="300730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5C6B-5F82-4F23-A054-21E1885EC647}"/>
              </a:ext>
            </a:extLst>
          </p:cNvPr>
          <p:cNvSpPr>
            <a:spLocks noGrp="1"/>
          </p:cNvSpPr>
          <p:nvPr>
            <p:ph type="title"/>
          </p:nvPr>
        </p:nvSpPr>
        <p:spPr>
          <a:xfrm>
            <a:off x="628650" y="365126"/>
            <a:ext cx="8334728" cy="1325563"/>
          </a:xfrm>
        </p:spPr>
        <p:txBody>
          <a:bodyPr>
            <a:noAutofit/>
          </a:bodyPr>
          <a:lstStyle/>
          <a:p>
            <a:r>
              <a:rPr lang="en-CA" sz="3200" dirty="0"/>
              <a:t>Choice of chart affects diagnosis of MC. </a:t>
            </a:r>
            <a:br>
              <a:rPr lang="en-CA" sz="3200" dirty="0"/>
            </a:br>
            <a:r>
              <a:rPr lang="en-CA" sz="2000" dirty="0"/>
              <a:t>51 fetuses referred with HC &lt; 5</a:t>
            </a:r>
            <a:r>
              <a:rPr lang="en-CA" sz="2000" baseline="30000" dirty="0"/>
              <a:t>th</a:t>
            </a:r>
            <a:r>
              <a:rPr lang="en-CA" sz="2000" dirty="0"/>
              <a:t> centile (Had 84). </a:t>
            </a:r>
            <a:endParaRPr lang="en-CA" sz="2400" dirty="0"/>
          </a:p>
        </p:txBody>
      </p:sp>
      <p:sp>
        <p:nvSpPr>
          <p:cNvPr id="8" name="Content Placeholder 7">
            <a:extLst>
              <a:ext uri="{FF2B5EF4-FFF2-40B4-BE49-F238E27FC236}">
                <a16:creationId xmlns:a16="http://schemas.microsoft.com/office/drawing/2014/main" id="{A445CAA5-8801-43EC-8670-B7AC9A6CF5E2}"/>
              </a:ext>
            </a:extLst>
          </p:cNvPr>
          <p:cNvSpPr>
            <a:spLocks noGrp="1"/>
          </p:cNvSpPr>
          <p:nvPr>
            <p:ph idx="1"/>
          </p:nvPr>
        </p:nvSpPr>
        <p:spPr>
          <a:xfrm>
            <a:off x="628650" y="1825625"/>
            <a:ext cx="8334728" cy="4351338"/>
          </a:xfrm>
        </p:spPr>
        <p:txBody>
          <a:bodyPr/>
          <a:lstStyle/>
          <a:p>
            <a:pPr lvl="1"/>
            <a:r>
              <a:rPr lang="en-CA" dirty="0"/>
              <a:t>n = 51</a:t>
            </a:r>
          </a:p>
          <a:p>
            <a:pPr lvl="1"/>
            <a:r>
              <a:rPr lang="en-CA" dirty="0"/>
              <a:t>HC &lt; 5centile (Had84)</a:t>
            </a:r>
          </a:p>
          <a:p>
            <a:pPr lvl="1"/>
            <a:r>
              <a:rPr lang="en-CA" dirty="0"/>
              <a:t>Referred at 18-36 weeks</a:t>
            </a:r>
          </a:p>
          <a:p>
            <a:pPr lvl="1"/>
            <a:r>
              <a:rPr lang="en-CA" dirty="0"/>
              <a:t>normal anatomy on US and MRI.  (No neonatal FU)</a:t>
            </a:r>
          </a:p>
        </p:txBody>
      </p:sp>
      <p:sp>
        <p:nvSpPr>
          <p:cNvPr id="4" name="TextBox 3">
            <a:extLst>
              <a:ext uri="{FF2B5EF4-FFF2-40B4-BE49-F238E27FC236}">
                <a16:creationId xmlns:a16="http://schemas.microsoft.com/office/drawing/2014/main" id="{97D0E204-7FE8-4179-8E7A-0B57B440719A}"/>
              </a:ext>
            </a:extLst>
          </p:cNvPr>
          <p:cNvSpPr txBox="1"/>
          <p:nvPr/>
        </p:nvSpPr>
        <p:spPr>
          <a:xfrm>
            <a:off x="1596919" y="6308208"/>
            <a:ext cx="6576417" cy="338554"/>
          </a:xfrm>
          <a:prstGeom prst="rect">
            <a:avLst/>
          </a:prstGeom>
          <a:noFill/>
        </p:spPr>
        <p:txBody>
          <a:bodyPr wrap="none" rtlCol="0">
            <a:spAutoFit/>
          </a:bodyPr>
          <a:lstStyle/>
          <a:p>
            <a:pPr algn="r"/>
            <a:r>
              <a:rPr lang="en-CA" sz="1600" dirty="0" err="1"/>
              <a:t>Sanapo</a:t>
            </a:r>
            <a:r>
              <a:rPr lang="en-CA" sz="1600" i="1" u="sng" dirty="0"/>
              <a:t>. </a:t>
            </a:r>
            <a:r>
              <a:rPr lang="en-CA" sz="1600" i="1" u="sng" dirty="0">
                <a:hlinkClick r:id="rId3" tooltip="The journal of maternal-fetal &amp; neonatal medicine : the official journal of the European Association of Perinatal Medicine, the Federation of Asia and Oceania Perinatal Societies, the International Society of Perinatal Obstetricians.">
                  <a:extLst>
                    <a:ext uri="{A12FA001-AC4F-418D-AE19-62706E023703}">
                      <ahyp:hlinkClr xmlns:ahyp="http://schemas.microsoft.com/office/drawing/2018/hyperlinkcolor" val="tx"/>
                    </a:ext>
                  </a:extLst>
                </a:hlinkClick>
              </a:rPr>
              <a:t>J </a:t>
            </a:r>
            <a:r>
              <a:rPr lang="en-CA" sz="1600" i="1" u="sng" dirty="0" err="1">
                <a:hlinkClick r:id="rId3" tooltip="The journal of maternal-fetal &amp; neonatal medicine : the official journal of the European Association of Perinatal Medicine, the Federation of Asia and Oceania Perinatal Societies, the International Society of Perinatal Obstetricians.">
                  <a:extLst>
                    <a:ext uri="{A12FA001-AC4F-418D-AE19-62706E023703}">
                      <ahyp:hlinkClr xmlns:ahyp="http://schemas.microsoft.com/office/drawing/2018/hyperlinkcolor" val="tx"/>
                    </a:ext>
                  </a:extLst>
                </a:hlinkClick>
              </a:rPr>
              <a:t>Matern</a:t>
            </a:r>
            <a:r>
              <a:rPr lang="en-CA" sz="1600" i="1" u="sng" dirty="0">
                <a:hlinkClick r:id="rId3" tooltip="The journal of maternal-fetal &amp; neonatal medicine : the official journal of the European Association of Perinatal Medicine, the Federation of Asia and Oceania Perinatal Societies, the International Society of Perinatal Obstetricians.">
                  <a:extLst>
                    <a:ext uri="{A12FA001-AC4F-418D-AE19-62706E023703}">
                      <ahyp:hlinkClr xmlns:ahyp="http://schemas.microsoft.com/office/drawing/2018/hyperlinkcolor" val="tx"/>
                    </a:ext>
                  </a:extLst>
                </a:hlinkClick>
              </a:rPr>
              <a:t> Fetal Neonatal Med.</a:t>
            </a:r>
            <a:r>
              <a:rPr lang="en-CA" sz="1600" dirty="0"/>
              <a:t> 2019 Oct 1:1-6. [</a:t>
            </a:r>
            <a:r>
              <a:rPr lang="en-CA" sz="1600" dirty="0" err="1"/>
              <a:t>Epub</a:t>
            </a:r>
            <a:r>
              <a:rPr lang="en-CA" sz="1600" dirty="0"/>
              <a:t> ahead of print])</a:t>
            </a:r>
          </a:p>
        </p:txBody>
      </p:sp>
      <p:graphicFrame>
        <p:nvGraphicFramePr>
          <p:cNvPr id="6" name="Table 6">
            <a:extLst>
              <a:ext uri="{FF2B5EF4-FFF2-40B4-BE49-F238E27FC236}">
                <a16:creationId xmlns:a16="http://schemas.microsoft.com/office/drawing/2014/main" id="{8D412175-2F59-4BD6-B97B-896AE9E7C06E}"/>
              </a:ext>
            </a:extLst>
          </p:cNvPr>
          <p:cNvGraphicFramePr>
            <a:graphicFrameLocks noGrp="1"/>
          </p:cNvGraphicFramePr>
          <p:nvPr/>
        </p:nvGraphicFramePr>
        <p:xfrm>
          <a:off x="711200" y="3974141"/>
          <a:ext cx="7540978" cy="2026920"/>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val="3095214557"/>
                    </a:ext>
                  </a:extLst>
                </a:gridCol>
                <a:gridCol w="1444058">
                  <a:extLst>
                    <a:ext uri="{9D8B030D-6E8A-4147-A177-3AD203B41FA5}">
                      <a16:colId xmlns:a16="http://schemas.microsoft.com/office/drawing/2014/main" val="2522917599"/>
                    </a:ext>
                  </a:extLst>
                </a:gridCol>
                <a:gridCol w="1253987">
                  <a:extLst>
                    <a:ext uri="{9D8B030D-6E8A-4147-A177-3AD203B41FA5}">
                      <a16:colId xmlns:a16="http://schemas.microsoft.com/office/drawing/2014/main" val="3525667076"/>
                    </a:ext>
                  </a:extLst>
                </a:gridCol>
                <a:gridCol w="1343378">
                  <a:extLst>
                    <a:ext uri="{9D8B030D-6E8A-4147-A177-3AD203B41FA5}">
                      <a16:colId xmlns:a16="http://schemas.microsoft.com/office/drawing/2014/main" val="3754923573"/>
                    </a:ext>
                  </a:extLst>
                </a:gridCol>
                <a:gridCol w="1704622">
                  <a:extLst>
                    <a:ext uri="{9D8B030D-6E8A-4147-A177-3AD203B41FA5}">
                      <a16:colId xmlns:a16="http://schemas.microsoft.com/office/drawing/2014/main" val="3882672089"/>
                    </a:ext>
                  </a:extLst>
                </a:gridCol>
              </a:tblGrid>
              <a:tr h="370840">
                <a:tc>
                  <a:txBody>
                    <a:bodyPr/>
                    <a:lstStyle/>
                    <a:p>
                      <a:r>
                        <a:rPr lang="en-CA" dirty="0"/>
                        <a:t>Z – score</a:t>
                      </a:r>
                    </a:p>
                  </a:txBody>
                  <a:tcPr/>
                </a:tc>
                <a:tc>
                  <a:txBody>
                    <a:bodyPr/>
                    <a:lstStyle/>
                    <a:p>
                      <a:pPr algn="ctr"/>
                      <a:r>
                        <a:rPr lang="en-CA" dirty="0"/>
                        <a:t>Chervenak 1984</a:t>
                      </a:r>
                    </a:p>
                  </a:txBody>
                  <a:tcPr/>
                </a:tc>
                <a:tc>
                  <a:txBody>
                    <a:bodyPr/>
                    <a:lstStyle/>
                    <a:p>
                      <a:pPr algn="ctr"/>
                      <a:r>
                        <a:rPr lang="en-CA" dirty="0"/>
                        <a:t>Hadlock</a:t>
                      </a:r>
                    </a:p>
                    <a:p>
                      <a:pPr algn="ctr"/>
                      <a:r>
                        <a:rPr lang="en-CA" dirty="0"/>
                        <a:t>1984</a:t>
                      </a:r>
                    </a:p>
                  </a:txBody>
                  <a:tcPr/>
                </a:tc>
                <a:tc>
                  <a:txBody>
                    <a:bodyPr/>
                    <a:lstStyle/>
                    <a:p>
                      <a:pPr algn="ctr"/>
                      <a:r>
                        <a:rPr lang="en-CA" dirty="0" err="1"/>
                        <a:t>Gelber</a:t>
                      </a:r>
                      <a:r>
                        <a:rPr lang="en-CA" dirty="0"/>
                        <a:t>,</a:t>
                      </a:r>
                    </a:p>
                    <a:p>
                      <a:pPr algn="ctr"/>
                      <a:r>
                        <a:rPr lang="en-CA" dirty="0" err="1"/>
                        <a:t>Chervanak</a:t>
                      </a:r>
                      <a:endParaRPr lang="en-CA" dirty="0"/>
                    </a:p>
                    <a:p>
                      <a:pPr algn="ctr"/>
                      <a:r>
                        <a:rPr lang="en-CA" dirty="0"/>
                        <a:t>2017</a:t>
                      </a:r>
                    </a:p>
                  </a:txBody>
                  <a:tcPr/>
                </a:tc>
                <a:tc>
                  <a:txBody>
                    <a:bodyPr/>
                    <a:lstStyle/>
                    <a:p>
                      <a:pPr algn="ctr"/>
                      <a:r>
                        <a:rPr lang="en-CA" dirty="0"/>
                        <a:t>Papageorghiou</a:t>
                      </a:r>
                    </a:p>
                    <a:p>
                      <a:pPr algn="ctr"/>
                      <a:r>
                        <a:rPr lang="en-CA" dirty="0"/>
                        <a:t>Intergrowth-21</a:t>
                      </a:r>
                    </a:p>
                  </a:txBody>
                  <a:tcPr/>
                </a:tc>
                <a:extLst>
                  <a:ext uri="{0D108BD9-81ED-4DB2-BD59-A6C34878D82A}">
                    <a16:rowId xmlns:a16="http://schemas.microsoft.com/office/drawing/2014/main" val="2149426727"/>
                  </a:ext>
                </a:extLst>
              </a:tr>
              <a:tr h="370840">
                <a:tc>
                  <a:txBody>
                    <a:bodyPr/>
                    <a:lstStyle/>
                    <a:p>
                      <a:r>
                        <a:rPr lang="en-CA" dirty="0"/>
                        <a:t>Normal &gt;2</a:t>
                      </a:r>
                    </a:p>
                  </a:txBody>
                  <a:tcPr/>
                </a:tc>
                <a:tc>
                  <a:txBody>
                    <a:bodyPr/>
                    <a:lstStyle/>
                    <a:p>
                      <a:pPr algn="ctr"/>
                      <a:r>
                        <a:rPr lang="en-CA" dirty="0"/>
                        <a:t>42  </a:t>
                      </a:r>
                      <a:r>
                        <a:rPr lang="en-CA" sz="1200" dirty="0"/>
                        <a:t>(79%)</a:t>
                      </a:r>
                      <a:endParaRPr lang="en-CA" dirty="0"/>
                    </a:p>
                  </a:txBody>
                  <a:tcPr/>
                </a:tc>
                <a:tc>
                  <a:txBody>
                    <a:bodyPr/>
                    <a:lstStyle/>
                    <a:p>
                      <a:pPr algn="ctr"/>
                      <a:r>
                        <a:rPr lang="en-CA" dirty="0"/>
                        <a:t>25  </a:t>
                      </a:r>
                      <a:r>
                        <a:rPr lang="en-CA" sz="1200" kern="1200" dirty="0">
                          <a:solidFill>
                            <a:schemeClr val="dk1"/>
                          </a:solidFill>
                          <a:latin typeface="+mn-lt"/>
                          <a:ea typeface="+mn-ea"/>
                          <a:cs typeface="+mn-cs"/>
                        </a:rPr>
                        <a:t>(49%)</a:t>
                      </a:r>
                    </a:p>
                  </a:txBody>
                  <a:tcPr/>
                </a:tc>
                <a:tc>
                  <a:txBody>
                    <a:bodyPr/>
                    <a:lstStyle/>
                    <a:p>
                      <a:pPr algn="ctr"/>
                      <a:r>
                        <a:rPr lang="en-CA" dirty="0"/>
                        <a:t>29  </a:t>
                      </a:r>
                      <a:r>
                        <a:rPr lang="en-CA" sz="1200" kern="1200" dirty="0">
                          <a:solidFill>
                            <a:schemeClr val="dk1"/>
                          </a:solidFill>
                          <a:latin typeface="+mn-lt"/>
                          <a:ea typeface="+mn-ea"/>
                          <a:cs typeface="+mn-cs"/>
                        </a:rPr>
                        <a:t>(57%)</a:t>
                      </a:r>
                    </a:p>
                  </a:txBody>
                  <a:tcPr/>
                </a:tc>
                <a:tc>
                  <a:txBody>
                    <a:bodyPr/>
                    <a:lstStyle/>
                    <a:p>
                      <a:pPr algn="ctr"/>
                      <a:r>
                        <a:rPr lang="en-CA" dirty="0"/>
                        <a:t>32  </a:t>
                      </a:r>
                      <a:r>
                        <a:rPr lang="en-CA" sz="1200" kern="1200" dirty="0">
                          <a:solidFill>
                            <a:schemeClr val="dk1"/>
                          </a:solidFill>
                          <a:latin typeface="+mn-lt"/>
                          <a:ea typeface="+mn-ea"/>
                          <a:cs typeface="+mn-cs"/>
                        </a:rPr>
                        <a:t>(63%)</a:t>
                      </a:r>
                    </a:p>
                  </a:txBody>
                  <a:tcPr/>
                </a:tc>
                <a:extLst>
                  <a:ext uri="{0D108BD9-81ED-4DB2-BD59-A6C34878D82A}">
                    <a16:rowId xmlns:a16="http://schemas.microsoft.com/office/drawing/2014/main" val="3882805789"/>
                  </a:ext>
                </a:extLst>
              </a:tr>
              <a:tr h="370840">
                <a:tc>
                  <a:txBody>
                    <a:bodyPr/>
                    <a:lstStyle/>
                    <a:p>
                      <a:r>
                        <a:rPr lang="en-CA" dirty="0"/>
                        <a:t>Poss. normal 2-3</a:t>
                      </a:r>
                    </a:p>
                  </a:txBody>
                  <a:tcPr/>
                </a:tc>
                <a:tc>
                  <a:txBody>
                    <a:bodyPr/>
                    <a:lstStyle/>
                    <a:p>
                      <a:pPr algn="ctr"/>
                      <a:r>
                        <a:rPr lang="en-CA" dirty="0"/>
                        <a:t>8</a:t>
                      </a:r>
                    </a:p>
                  </a:txBody>
                  <a:tcPr/>
                </a:tc>
                <a:tc>
                  <a:txBody>
                    <a:bodyPr/>
                    <a:lstStyle/>
                    <a:p>
                      <a:pPr algn="ctr"/>
                      <a:r>
                        <a:rPr lang="en-CA" dirty="0"/>
                        <a:t>16</a:t>
                      </a:r>
                    </a:p>
                  </a:txBody>
                  <a:tcPr/>
                </a:tc>
                <a:tc>
                  <a:txBody>
                    <a:bodyPr/>
                    <a:lstStyle/>
                    <a:p>
                      <a:pPr algn="ctr"/>
                      <a:r>
                        <a:rPr lang="en-CA" dirty="0"/>
                        <a:t>17</a:t>
                      </a:r>
                    </a:p>
                  </a:txBody>
                  <a:tcPr/>
                </a:tc>
                <a:tc>
                  <a:txBody>
                    <a:bodyPr/>
                    <a:lstStyle/>
                    <a:p>
                      <a:pPr algn="ctr"/>
                      <a:r>
                        <a:rPr lang="en-CA" dirty="0"/>
                        <a:t>14</a:t>
                      </a:r>
                    </a:p>
                  </a:txBody>
                  <a:tcPr/>
                </a:tc>
                <a:extLst>
                  <a:ext uri="{0D108BD9-81ED-4DB2-BD59-A6C34878D82A}">
                    <a16:rowId xmlns:a16="http://schemas.microsoft.com/office/drawing/2014/main" val="390081570"/>
                  </a:ext>
                </a:extLst>
              </a:tr>
              <a:tr h="370840">
                <a:tc>
                  <a:txBody>
                    <a:bodyPr/>
                    <a:lstStyle/>
                    <a:p>
                      <a:r>
                        <a:rPr lang="en-CA" dirty="0"/>
                        <a:t>MC &lt;3</a:t>
                      </a:r>
                    </a:p>
                  </a:txBody>
                  <a:tcPr/>
                </a:tc>
                <a:tc>
                  <a:txBody>
                    <a:bodyPr/>
                    <a:lstStyle/>
                    <a:p>
                      <a:pPr algn="ctr"/>
                      <a:r>
                        <a:rPr lang="en-CA" dirty="0"/>
                        <a:t>1</a:t>
                      </a:r>
                    </a:p>
                  </a:txBody>
                  <a:tcPr/>
                </a:tc>
                <a:tc>
                  <a:txBody>
                    <a:bodyPr/>
                    <a:lstStyle/>
                    <a:p>
                      <a:pPr algn="ctr"/>
                      <a:r>
                        <a:rPr lang="en-CA" dirty="0"/>
                        <a:t>10</a:t>
                      </a:r>
                    </a:p>
                  </a:txBody>
                  <a:tcPr/>
                </a:tc>
                <a:tc>
                  <a:txBody>
                    <a:bodyPr/>
                    <a:lstStyle/>
                    <a:p>
                      <a:pPr algn="ctr"/>
                      <a:r>
                        <a:rPr lang="en-CA" dirty="0"/>
                        <a:t>5</a:t>
                      </a:r>
                    </a:p>
                  </a:txBody>
                  <a:tcPr/>
                </a:tc>
                <a:tc>
                  <a:txBody>
                    <a:bodyPr/>
                    <a:lstStyle/>
                    <a:p>
                      <a:pPr algn="ctr"/>
                      <a:r>
                        <a:rPr lang="en-CA" dirty="0"/>
                        <a:t>10</a:t>
                      </a:r>
                    </a:p>
                  </a:txBody>
                  <a:tcPr/>
                </a:tc>
                <a:extLst>
                  <a:ext uri="{0D108BD9-81ED-4DB2-BD59-A6C34878D82A}">
                    <a16:rowId xmlns:a16="http://schemas.microsoft.com/office/drawing/2014/main" val="2252523462"/>
                  </a:ext>
                </a:extLst>
              </a:tr>
            </a:tbl>
          </a:graphicData>
        </a:graphic>
      </p:graphicFrame>
      <p:sp>
        <p:nvSpPr>
          <p:cNvPr id="3" name="Slide Number Placeholder 2">
            <a:extLst>
              <a:ext uri="{FF2B5EF4-FFF2-40B4-BE49-F238E27FC236}">
                <a16:creationId xmlns:a16="http://schemas.microsoft.com/office/drawing/2014/main" id="{041DD23D-0A14-4A6F-BA47-0C8E7CD9E4D9}"/>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7" name="TextBox 6">
            <a:extLst>
              <a:ext uri="{FF2B5EF4-FFF2-40B4-BE49-F238E27FC236}">
                <a16:creationId xmlns:a16="http://schemas.microsoft.com/office/drawing/2014/main" id="{8EB3792A-F520-4294-8B80-152DC10770B3}"/>
              </a:ext>
            </a:extLst>
          </p:cNvPr>
          <p:cNvSpPr txBox="1"/>
          <p:nvPr/>
        </p:nvSpPr>
        <p:spPr>
          <a:xfrm>
            <a:off x="5602958" y="2118677"/>
            <a:ext cx="336042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Different author’s nomograms have different ranges of normal.</a:t>
            </a:r>
          </a:p>
        </p:txBody>
      </p:sp>
    </p:spTree>
    <p:extLst>
      <p:ext uri="{BB962C8B-B14F-4D97-AF65-F5344CB8AC3E}">
        <p14:creationId xmlns:p14="http://schemas.microsoft.com/office/powerpoint/2010/main" val="381654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4490-1225-41F4-817E-772D156ACF7D}"/>
              </a:ext>
            </a:extLst>
          </p:cNvPr>
          <p:cNvSpPr>
            <a:spLocks noGrp="1"/>
          </p:cNvSpPr>
          <p:nvPr>
            <p:ph type="title"/>
          </p:nvPr>
        </p:nvSpPr>
        <p:spPr/>
        <p:txBody>
          <a:bodyPr>
            <a:normAutofit fontScale="90000"/>
          </a:bodyPr>
          <a:lstStyle/>
          <a:p>
            <a:r>
              <a:rPr lang="en-CA" dirty="0"/>
              <a:t>SOON suggests using Hadlock 84  using head circumference for dating</a:t>
            </a:r>
          </a:p>
        </p:txBody>
      </p:sp>
      <p:pic>
        <p:nvPicPr>
          <p:cNvPr id="3" name="Picture 2">
            <a:extLst>
              <a:ext uri="{FF2B5EF4-FFF2-40B4-BE49-F238E27FC236}">
                <a16:creationId xmlns:a16="http://schemas.microsoft.com/office/drawing/2014/main" id="{48DFB790-9D8D-4AAD-8ABF-A86FBB3DEC2C}"/>
              </a:ext>
            </a:extLst>
          </p:cNvPr>
          <p:cNvPicPr>
            <a:picLocks noChangeAspect="1"/>
          </p:cNvPicPr>
          <p:nvPr/>
        </p:nvPicPr>
        <p:blipFill>
          <a:blip r:embed="rId2"/>
          <a:stretch>
            <a:fillRect/>
          </a:stretch>
        </p:blipFill>
        <p:spPr>
          <a:xfrm>
            <a:off x="233522" y="1689738"/>
            <a:ext cx="5665388" cy="4956999"/>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FD00F40B-27E6-44CA-A033-E2A49EFBCEDD}"/>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5" name="TextBox 4">
            <a:extLst>
              <a:ext uri="{FF2B5EF4-FFF2-40B4-BE49-F238E27FC236}">
                <a16:creationId xmlns:a16="http://schemas.microsoft.com/office/drawing/2014/main" id="{5E29DAA2-361F-423B-88C0-FCAB066972D5}"/>
              </a:ext>
            </a:extLst>
          </p:cNvPr>
          <p:cNvSpPr txBox="1"/>
          <p:nvPr/>
        </p:nvSpPr>
        <p:spPr>
          <a:xfrm>
            <a:off x="6244590" y="5182251"/>
            <a:ext cx="2606040" cy="830997"/>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This is the Head Circumference paper recommended by SOON.</a:t>
            </a:r>
          </a:p>
        </p:txBody>
      </p:sp>
    </p:spTree>
    <p:extLst>
      <p:ext uri="{BB962C8B-B14F-4D97-AF65-F5344CB8AC3E}">
        <p14:creationId xmlns:p14="http://schemas.microsoft.com/office/powerpoint/2010/main" val="133351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D720B5-4F55-4C4E-920F-584796BB922E}"/>
              </a:ext>
            </a:extLst>
          </p:cNvPr>
          <p:cNvSpPr>
            <a:spLocks noGrp="1"/>
          </p:cNvSpPr>
          <p:nvPr>
            <p:ph type="sldNum" sz="quarter" idx="12"/>
          </p:nvPr>
        </p:nvSpPr>
        <p:spPr/>
        <p:txBody>
          <a:bodyPr/>
          <a:lstStyle/>
          <a:p>
            <a:fld id="{48F63A3B-78C7-47BE-AE5E-E10140E04643}" type="slidenum">
              <a:rPr lang="en-US" smtClean="0"/>
              <a:t>27</a:t>
            </a:fld>
            <a:endParaRPr lang="en-US" dirty="0"/>
          </a:p>
        </p:txBody>
      </p:sp>
      <p:pic>
        <p:nvPicPr>
          <p:cNvPr id="4" name="Picture 3">
            <a:extLst>
              <a:ext uri="{FF2B5EF4-FFF2-40B4-BE49-F238E27FC236}">
                <a16:creationId xmlns:a16="http://schemas.microsoft.com/office/drawing/2014/main" id="{9376E6CB-9CC1-481E-BCC9-258B3584E520}"/>
              </a:ext>
            </a:extLst>
          </p:cNvPr>
          <p:cNvPicPr>
            <a:picLocks noChangeAspect="1"/>
          </p:cNvPicPr>
          <p:nvPr/>
        </p:nvPicPr>
        <p:blipFill>
          <a:blip r:embed="rId2"/>
          <a:stretch>
            <a:fillRect/>
          </a:stretch>
        </p:blipFill>
        <p:spPr>
          <a:xfrm>
            <a:off x="5717242" y="843567"/>
            <a:ext cx="3255534" cy="5877910"/>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20826AB6-148F-4098-B7D6-958F64A1DEF8}"/>
              </a:ext>
            </a:extLst>
          </p:cNvPr>
          <p:cNvPicPr>
            <a:picLocks noChangeAspect="1"/>
          </p:cNvPicPr>
          <p:nvPr/>
        </p:nvPicPr>
        <p:blipFill>
          <a:blip r:embed="rId3"/>
          <a:stretch>
            <a:fillRect/>
          </a:stretch>
        </p:blipFill>
        <p:spPr>
          <a:xfrm>
            <a:off x="115910" y="2273772"/>
            <a:ext cx="5443344" cy="798220"/>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86FCE959-5584-4AA6-8DA2-120CD2E7D569}"/>
              </a:ext>
            </a:extLst>
          </p:cNvPr>
          <p:cNvPicPr>
            <a:picLocks noChangeAspect="1"/>
          </p:cNvPicPr>
          <p:nvPr/>
        </p:nvPicPr>
        <p:blipFill>
          <a:blip r:embed="rId4"/>
          <a:stretch>
            <a:fillRect/>
          </a:stretch>
        </p:blipFill>
        <p:spPr>
          <a:xfrm>
            <a:off x="115910" y="3429000"/>
            <a:ext cx="4298257" cy="1002746"/>
          </a:xfrm>
          <a:prstGeom prst="rect">
            <a:avLst/>
          </a:prstGeom>
          <a:effectLst>
            <a:outerShdw blurRad="63500" sx="102000" sy="102000" algn="ctr" rotWithShape="0">
              <a:prstClr val="black">
                <a:alpha val="40000"/>
              </a:prstClr>
            </a:outerShdw>
          </a:effectLst>
        </p:spPr>
      </p:pic>
      <p:grpSp>
        <p:nvGrpSpPr>
          <p:cNvPr id="9" name="Group 8">
            <a:extLst>
              <a:ext uri="{FF2B5EF4-FFF2-40B4-BE49-F238E27FC236}">
                <a16:creationId xmlns:a16="http://schemas.microsoft.com/office/drawing/2014/main" id="{2433C8E8-71AC-4F18-94D5-66D87DF5EDBE}"/>
              </a:ext>
            </a:extLst>
          </p:cNvPr>
          <p:cNvGrpSpPr/>
          <p:nvPr/>
        </p:nvGrpSpPr>
        <p:grpSpPr>
          <a:xfrm>
            <a:off x="115910" y="138142"/>
            <a:ext cx="5443344" cy="1284973"/>
            <a:chOff x="0" y="2340429"/>
            <a:chExt cx="5550794" cy="1321617"/>
          </a:xfrm>
          <a:effectLst>
            <a:outerShdw blurRad="63500" sx="102000" sy="102000" algn="ctr" rotWithShape="0">
              <a:prstClr val="black">
                <a:alpha val="40000"/>
              </a:prstClr>
            </a:outerShdw>
          </a:effectLst>
        </p:grpSpPr>
        <p:pic>
          <p:nvPicPr>
            <p:cNvPr id="7" name="Picture 6">
              <a:extLst>
                <a:ext uri="{FF2B5EF4-FFF2-40B4-BE49-F238E27FC236}">
                  <a16:creationId xmlns:a16="http://schemas.microsoft.com/office/drawing/2014/main" id="{9C58A88A-5151-415D-8DA1-6EA89A9C9930}"/>
                </a:ext>
              </a:extLst>
            </p:cNvPr>
            <p:cNvPicPr>
              <a:picLocks noChangeAspect="1"/>
            </p:cNvPicPr>
            <p:nvPr/>
          </p:nvPicPr>
          <p:blipFill>
            <a:blip r:embed="rId5"/>
            <a:stretch>
              <a:fillRect/>
            </a:stretch>
          </p:blipFill>
          <p:spPr>
            <a:xfrm>
              <a:off x="0" y="2340429"/>
              <a:ext cx="5550794" cy="1321617"/>
            </a:xfrm>
            <a:prstGeom prst="rect">
              <a:avLst/>
            </a:prstGeom>
          </p:spPr>
        </p:pic>
        <p:sp>
          <p:nvSpPr>
            <p:cNvPr id="8" name="TextBox 7">
              <a:extLst>
                <a:ext uri="{FF2B5EF4-FFF2-40B4-BE49-F238E27FC236}">
                  <a16:creationId xmlns:a16="http://schemas.microsoft.com/office/drawing/2014/main" id="{F59589FD-D47B-4C24-AFB1-17CA239DB339}"/>
                </a:ext>
              </a:extLst>
            </p:cNvPr>
            <p:cNvSpPr txBox="1"/>
            <p:nvPr/>
          </p:nvSpPr>
          <p:spPr>
            <a:xfrm>
              <a:off x="0" y="3201982"/>
              <a:ext cx="2053319"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Radiology.  1984;152:497</a:t>
              </a:r>
            </a:p>
          </p:txBody>
        </p:sp>
      </p:grpSp>
      <p:sp>
        <p:nvSpPr>
          <p:cNvPr id="10" name="TextBox 9">
            <a:extLst>
              <a:ext uri="{FF2B5EF4-FFF2-40B4-BE49-F238E27FC236}">
                <a16:creationId xmlns:a16="http://schemas.microsoft.com/office/drawing/2014/main" id="{4A824C0A-6A3D-498A-8B36-D4466CF6CCE4}"/>
              </a:ext>
            </a:extLst>
          </p:cNvPr>
          <p:cNvSpPr txBox="1"/>
          <p:nvPr/>
        </p:nvSpPr>
        <p:spPr>
          <a:xfrm>
            <a:off x="240030" y="4946031"/>
            <a:ext cx="4484370" cy="1077218"/>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Values in HC paper recommended by SOON:</a:t>
            </a:r>
          </a:p>
          <a:p>
            <a:r>
              <a:rPr lang="en-CA" sz="1600" dirty="0">
                <a:solidFill>
                  <a:srgbClr val="002060"/>
                </a:solidFill>
                <a:latin typeface="Comic Sans MS" panose="030F0702030302020204" pitchFamily="66" charset="0"/>
              </a:rPr>
              <a:t>Note:</a:t>
            </a:r>
          </a:p>
          <a:p>
            <a:r>
              <a:rPr lang="en-CA" sz="1600" dirty="0">
                <a:solidFill>
                  <a:srgbClr val="002060"/>
                </a:solidFill>
                <a:latin typeface="Comic Sans MS" panose="030F0702030302020204" pitchFamily="66" charset="0"/>
              </a:rPr>
              <a:t>-Age to expected HC is a chart</a:t>
            </a:r>
          </a:p>
          <a:p>
            <a:r>
              <a:rPr lang="en-CA" sz="1600" dirty="0">
                <a:solidFill>
                  <a:srgbClr val="002060"/>
                </a:solidFill>
                <a:latin typeface="Comic Sans MS" panose="030F0702030302020204" pitchFamily="66" charset="0"/>
              </a:rPr>
              <a:t>-HC to age is only an equation.</a:t>
            </a:r>
          </a:p>
        </p:txBody>
      </p:sp>
    </p:spTree>
    <p:extLst>
      <p:ext uri="{BB962C8B-B14F-4D97-AF65-F5344CB8AC3E}">
        <p14:creationId xmlns:p14="http://schemas.microsoft.com/office/powerpoint/2010/main" val="275629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B4499-4DE6-47A6-804F-A1D8A4505A63}"/>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3" name="TextBox 2">
            <a:extLst>
              <a:ext uri="{FF2B5EF4-FFF2-40B4-BE49-F238E27FC236}">
                <a16:creationId xmlns:a16="http://schemas.microsoft.com/office/drawing/2014/main" id="{5F1E335D-AEC9-476E-AF77-DA3465DD0FE5}"/>
              </a:ext>
            </a:extLst>
          </p:cNvPr>
          <p:cNvSpPr txBox="1"/>
          <p:nvPr/>
        </p:nvSpPr>
        <p:spPr>
          <a:xfrm>
            <a:off x="933450" y="1128411"/>
            <a:ext cx="5414010" cy="3539430"/>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To quickly test if the HC to age and Age to HC values fit normal patients at Mount Sinai.</a:t>
            </a:r>
          </a:p>
          <a:p>
            <a:endParaRPr lang="en-CA" sz="1600" dirty="0">
              <a:solidFill>
                <a:srgbClr val="002060"/>
              </a:solidFill>
              <a:latin typeface="Comic Sans MS" panose="030F0702030302020204" pitchFamily="66" charset="0"/>
            </a:endParaRPr>
          </a:p>
          <a:p>
            <a:r>
              <a:rPr lang="en-CA" sz="1600" dirty="0">
                <a:solidFill>
                  <a:srgbClr val="002060"/>
                </a:solidFill>
                <a:latin typeface="Comic Sans MS" panose="030F0702030302020204" pitchFamily="66" charset="0"/>
              </a:rPr>
              <a:t>	-sequential patients with normal scans.</a:t>
            </a:r>
          </a:p>
          <a:p>
            <a:r>
              <a:rPr lang="en-CA" sz="1600" dirty="0">
                <a:solidFill>
                  <a:srgbClr val="002060"/>
                </a:solidFill>
                <a:latin typeface="Comic Sans MS" panose="030F0702030302020204" pitchFamily="66" charset="0"/>
              </a:rPr>
              <a:t>	</a:t>
            </a:r>
          </a:p>
          <a:p>
            <a:r>
              <a:rPr lang="en-CA" sz="1600" dirty="0">
                <a:solidFill>
                  <a:srgbClr val="002060"/>
                </a:solidFill>
                <a:latin typeface="Comic Sans MS" panose="030F0702030302020204" pitchFamily="66" charset="0"/>
              </a:rPr>
              <a:t>For all ages:</a:t>
            </a:r>
          </a:p>
          <a:p>
            <a:pPr marL="342900" indent="-342900">
              <a:buAutoNum type="arabicPeriod"/>
            </a:pPr>
            <a:r>
              <a:rPr lang="en-CA" sz="1600" dirty="0">
                <a:solidFill>
                  <a:srgbClr val="002060"/>
                </a:solidFill>
                <a:latin typeface="Comic Sans MS" panose="030F0702030302020204" pitchFamily="66" charset="0"/>
              </a:rPr>
              <a:t>HC predicted from menstrual age should match age calculated from HC measurement.</a:t>
            </a:r>
          </a:p>
          <a:p>
            <a:pPr marL="342900" indent="-342900">
              <a:buAutoNum type="arabicPeriod"/>
            </a:pPr>
            <a:endParaRPr lang="en-CA" sz="1600" dirty="0">
              <a:solidFill>
                <a:srgbClr val="002060"/>
              </a:solidFill>
              <a:latin typeface="Comic Sans MS" panose="030F0702030302020204" pitchFamily="66" charset="0"/>
            </a:endParaRPr>
          </a:p>
          <a:p>
            <a:pPr marL="342900" indent="-342900">
              <a:buAutoNum type="arabicPeriod"/>
            </a:pPr>
            <a:r>
              <a:rPr lang="en-CA" sz="1600" dirty="0">
                <a:solidFill>
                  <a:srgbClr val="002060"/>
                </a:solidFill>
                <a:latin typeface="Comic Sans MS" panose="030F0702030302020204" pitchFamily="66" charset="0"/>
              </a:rPr>
              <a:t>Measured HC should follow curve of predicted HC.</a:t>
            </a:r>
          </a:p>
          <a:p>
            <a:pPr marL="342900" indent="-342900">
              <a:buAutoNum type="arabicPeriod"/>
            </a:pPr>
            <a:endParaRPr lang="en-CA" sz="1600" dirty="0">
              <a:solidFill>
                <a:srgbClr val="002060"/>
              </a:solidFill>
              <a:latin typeface="Comic Sans MS" panose="030F0702030302020204" pitchFamily="66" charset="0"/>
            </a:endParaRPr>
          </a:p>
          <a:p>
            <a:pPr marL="342900" indent="-342900">
              <a:buAutoNum type="arabicPeriod"/>
            </a:pPr>
            <a:r>
              <a:rPr lang="en-CA" sz="1600" dirty="0">
                <a:solidFill>
                  <a:srgbClr val="002060"/>
                </a:solidFill>
                <a:latin typeface="Comic Sans MS" panose="030F0702030302020204" pitchFamily="66" charset="0"/>
              </a:rPr>
              <a:t>Difference between predicted and measured age should be 0.</a:t>
            </a:r>
          </a:p>
          <a:p>
            <a:pPr marL="342900" indent="-342900">
              <a:buAutoNum type="arabicPeriod"/>
            </a:pPr>
            <a:endParaRPr lang="en-CA" sz="16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54915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15ECD-9B12-4717-9136-7F142CDE36AB}"/>
              </a:ext>
            </a:extLst>
          </p:cNvPr>
          <p:cNvSpPr>
            <a:spLocks noGrp="1"/>
          </p:cNvSpPr>
          <p:nvPr>
            <p:ph type="title"/>
          </p:nvPr>
        </p:nvSpPr>
        <p:spPr>
          <a:xfrm>
            <a:off x="628650" y="365126"/>
            <a:ext cx="8402088" cy="1325563"/>
          </a:xfrm>
        </p:spPr>
        <p:txBody>
          <a:bodyPr>
            <a:normAutofit fontScale="90000"/>
          </a:bodyPr>
          <a:lstStyle/>
          <a:p>
            <a:r>
              <a:rPr lang="en-CA" dirty="0"/>
              <a:t>Does age estimated from Hadlock 84 HC match age determined from CRL?</a:t>
            </a:r>
          </a:p>
        </p:txBody>
      </p:sp>
      <p:graphicFrame>
        <p:nvGraphicFramePr>
          <p:cNvPr id="4" name="Chart 3">
            <a:extLst>
              <a:ext uri="{FF2B5EF4-FFF2-40B4-BE49-F238E27FC236}">
                <a16:creationId xmlns:a16="http://schemas.microsoft.com/office/drawing/2014/main" id="{00000000-0008-0000-0100-000003000000}"/>
              </a:ext>
            </a:extLst>
          </p:cNvPr>
          <p:cNvGraphicFramePr>
            <a:graphicFrameLocks noChangeAspect="1"/>
          </p:cNvGraphicFramePr>
          <p:nvPr/>
        </p:nvGraphicFramePr>
        <p:xfrm>
          <a:off x="1991330" y="1658220"/>
          <a:ext cx="5165912"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EE35E516-E3EB-4894-864E-F48623869F6A}"/>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6" name="TextBox 5">
            <a:extLst>
              <a:ext uri="{FF2B5EF4-FFF2-40B4-BE49-F238E27FC236}">
                <a16:creationId xmlns:a16="http://schemas.microsoft.com/office/drawing/2014/main" id="{161BAE63-D745-46A5-AF1C-3C685715BCD6}"/>
              </a:ext>
            </a:extLst>
          </p:cNvPr>
          <p:cNvSpPr txBox="1"/>
          <p:nvPr/>
        </p:nvSpPr>
        <p:spPr>
          <a:xfrm>
            <a:off x="7843233" y="5640946"/>
            <a:ext cx="1187505" cy="646331"/>
          </a:xfrm>
          <a:prstGeom prst="rect">
            <a:avLst/>
          </a:prstGeom>
          <a:noFill/>
        </p:spPr>
        <p:txBody>
          <a:bodyPr wrap="none" rtlCol="0">
            <a:spAutoFit/>
          </a:bodyPr>
          <a:lstStyle/>
          <a:p>
            <a:r>
              <a:rPr lang="en-US" sz="1200" dirty="0"/>
              <a:t>MSH pts</a:t>
            </a:r>
          </a:p>
          <a:p>
            <a:r>
              <a:rPr lang="en-US" sz="1200" dirty="0"/>
              <a:t>All dated by CRL</a:t>
            </a:r>
          </a:p>
          <a:p>
            <a:r>
              <a:rPr lang="en-US" sz="1200" dirty="0"/>
              <a:t>All EFW normal</a:t>
            </a:r>
          </a:p>
        </p:txBody>
      </p:sp>
      <p:sp>
        <p:nvSpPr>
          <p:cNvPr id="7" name="TextBox 6">
            <a:extLst>
              <a:ext uri="{FF2B5EF4-FFF2-40B4-BE49-F238E27FC236}">
                <a16:creationId xmlns:a16="http://schemas.microsoft.com/office/drawing/2014/main" id="{31B44374-BEBC-4778-96FE-BDA1FFEFC269}"/>
              </a:ext>
            </a:extLst>
          </p:cNvPr>
          <p:cNvSpPr txBox="1"/>
          <p:nvPr/>
        </p:nvSpPr>
        <p:spPr>
          <a:xfrm>
            <a:off x="6687322" y="3604279"/>
            <a:ext cx="2297949" cy="830997"/>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Predicted HC age matches measured HC. age.</a:t>
            </a:r>
          </a:p>
        </p:txBody>
      </p:sp>
    </p:spTree>
    <p:extLst>
      <p:ext uri="{BB962C8B-B14F-4D97-AF65-F5344CB8AC3E}">
        <p14:creationId xmlns:p14="http://schemas.microsoft.com/office/powerpoint/2010/main" val="171057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CF57-FD13-F641-94DD-AA5F2FFF876E}"/>
              </a:ext>
            </a:extLst>
          </p:cNvPr>
          <p:cNvSpPr>
            <a:spLocks noGrp="1"/>
          </p:cNvSpPr>
          <p:nvPr>
            <p:ph type="title"/>
          </p:nvPr>
        </p:nvSpPr>
        <p:spPr/>
        <p:txBody>
          <a:bodyPr/>
          <a:lstStyle/>
          <a:p>
            <a:r>
              <a:rPr lang="en-CA" dirty="0"/>
              <a:t>The size issue</a:t>
            </a:r>
            <a:endParaRPr lang="en-US" dirty="0"/>
          </a:p>
        </p:txBody>
      </p:sp>
      <p:sp>
        <p:nvSpPr>
          <p:cNvPr id="3" name="Content Placeholder 2">
            <a:extLst>
              <a:ext uri="{FF2B5EF4-FFF2-40B4-BE49-F238E27FC236}">
                <a16:creationId xmlns:a16="http://schemas.microsoft.com/office/drawing/2014/main" id="{0582EB30-714E-754D-B54F-25AB5C485B83}"/>
              </a:ext>
            </a:extLst>
          </p:cNvPr>
          <p:cNvSpPr>
            <a:spLocks noGrp="1"/>
          </p:cNvSpPr>
          <p:nvPr>
            <p:ph idx="1"/>
          </p:nvPr>
        </p:nvSpPr>
        <p:spPr>
          <a:xfrm>
            <a:off x="628650" y="1837170"/>
            <a:ext cx="8355330" cy="4351338"/>
          </a:xfrm>
        </p:spPr>
        <p:txBody>
          <a:bodyPr/>
          <a:lstStyle/>
          <a:p>
            <a:r>
              <a:rPr lang="en-CA" dirty="0"/>
              <a:t>Discordant head size for age is a finding, not a disease.</a:t>
            </a:r>
          </a:p>
          <a:p>
            <a:endParaRPr lang="en-CA" dirty="0"/>
          </a:p>
          <a:p>
            <a:r>
              <a:rPr lang="en-CA" dirty="0"/>
              <a:t>Increasing discordance  </a:t>
            </a:r>
            <a:r>
              <a:rPr lang="en-CA" dirty="0">
                <a:sym typeface="Wingdings" panose="05000000000000000000" pitchFamily="2" charset="2"/>
              </a:rPr>
              <a:t></a:t>
            </a:r>
            <a:r>
              <a:rPr lang="en-CA" dirty="0"/>
              <a:t> increasing risk of:</a:t>
            </a:r>
          </a:p>
          <a:p>
            <a:pPr lvl="1"/>
            <a:endParaRPr lang="en-CA" dirty="0"/>
          </a:p>
          <a:p>
            <a:pPr lvl="1"/>
            <a:r>
              <a:rPr lang="en-CA" dirty="0"/>
              <a:t>Dysfunction</a:t>
            </a:r>
          </a:p>
          <a:p>
            <a:pPr lvl="1"/>
            <a:r>
              <a:rPr lang="en-CA" dirty="0"/>
              <a:t>Abnormal  brain development</a:t>
            </a:r>
          </a:p>
          <a:p>
            <a:pPr lvl="1"/>
            <a:r>
              <a:rPr lang="en-CA" dirty="0"/>
              <a:t>Chromosomal abnormality</a:t>
            </a:r>
          </a:p>
          <a:p>
            <a:pPr marL="0" indent="0">
              <a:buNone/>
            </a:pPr>
            <a:endParaRPr lang="en-US" dirty="0"/>
          </a:p>
        </p:txBody>
      </p:sp>
      <p:sp>
        <p:nvSpPr>
          <p:cNvPr id="4" name="Slide Number Placeholder 3">
            <a:extLst>
              <a:ext uri="{FF2B5EF4-FFF2-40B4-BE49-F238E27FC236}">
                <a16:creationId xmlns:a16="http://schemas.microsoft.com/office/drawing/2014/main" id="{F2889FC1-502E-49C2-B854-8163B7BF2B91}"/>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extBox 4">
            <a:extLst>
              <a:ext uri="{FF2B5EF4-FFF2-40B4-BE49-F238E27FC236}">
                <a16:creationId xmlns:a16="http://schemas.microsoft.com/office/drawing/2014/main" id="{D4A625CE-888D-4FD9-97A9-BDB0D3B7C247}"/>
              </a:ext>
            </a:extLst>
          </p:cNvPr>
          <p:cNvSpPr txBox="1"/>
          <p:nvPr/>
        </p:nvSpPr>
        <p:spPr>
          <a:xfrm>
            <a:off x="5021580" y="5357511"/>
            <a:ext cx="3360420" cy="830997"/>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Basic question:</a:t>
            </a:r>
          </a:p>
          <a:p>
            <a:r>
              <a:rPr lang="en-CA" sz="1600" dirty="0">
                <a:solidFill>
                  <a:srgbClr val="002060"/>
                </a:solidFill>
                <a:latin typeface="Comic Sans MS" panose="030F0702030302020204" pitchFamily="66" charset="0"/>
              </a:rPr>
              <a:t>When are you different enough to warrant further evaluation?</a:t>
            </a:r>
          </a:p>
        </p:txBody>
      </p:sp>
    </p:spTree>
    <p:extLst>
      <p:ext uri="{BB962C8B-B14F-4D97-AF65-F5344CB8AC3E}">
        <p14:creationId xmlns:p14="http://schemas.microsoft.com/office/powerpoint/2010/main" val="188307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A3B2-6DF9-4AE3-A54D-3F66E7F173D3}"/>
              </a:ext>
            </a:extLst>
          </p:cNvPr>
          <p:cNvSpPr>
            <a:spLocks noGrp="1"/>
          </p:cNvSpPr>
          <p:nvPr>
            <p:ph type="title"/>
          </p:nvPr>
        </p:nvSpPr>
        <p:spPr/>
        <p:txBody>
          <a:bodyPr/>
          <a:lstStyle/>
          <a:p>
            <a:r>
              <a:rPr lang="en-CA" dirty="0"/>
              <a:t>Does CRL age predict HC at different ages?</a:t>
            </a:r>
          </a:p>
        </p:txBody>
      </p:sp>
      <p:graphicFrame>
        <p:nvGraphicFramePr>
          <p:cNvPr id="3" name="Chart 2">
            <a:extLst>
              <a:ext uri="{FF2B5EF4-FFF2-40B4-BE49-F238E27FC236}">
                <a16:creationId xmlns:a16="http://schemas.microsoft.com/office/drawing/2014/main" id="{00000000-0008-0000-0100-000002000000}"/>
              </a:ext>
            </a:extLst>
          </p:cNvPr>
          <p:cNvGraphicFramePr>
            <a:graphicFrameLocks noChangeAspect="1"/>
          </p:cNvGraphicFramePr>
          <p:nvPr/>
        </p:nvGraphicFramePr>
        <p:xfrm>
          <a:off x="1442628" y="1690689"/>
          <a:ext cx="6258743"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BB287A7-82C5-48F5-AE86-242A87C5D62F}"/>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6" name="TextBox 5">
            <a:extLst>
              <a:ext uri="{FF2B5EF4-FFF2-40B4-BE49-F238E27FC236}">
                <a16:creationId xmlns:a16="http://schemas.microsoft.com/office/drawing/2014/main" id="{B5233770-AC16-4921-9B3A-4981DAFC6FA6}"/>
              </a:ext>
            </a:extLst>
          </p:cNvPr>
          <p:cNvSpPr txBox="1"/>
          <p:nvPr/>
        </p:nvSpPr>
        <p:spPr>
          <a:xfrm>
            <a:off x="7843233" y="5634507"/>
            <a:ext cx="1187505" cy="646331"/>
          </a:xfrm>
          <a:prstGeom prst="rect">
            <a:avLst/>
          </a:prstGeom>
          <a:noFill/>
        </p:spPr>
        <p:txBody>
          <a:bodyPr wrap="none" rtlCol="0">
            <a:spAutoFit/>
          </a:bodyPr>
          <a:lstStyle/>
          <a:p>
            <a:r>
              <a:rPr lang="en-US" sz="1200" dirty="0"/>
              <a:t>MSH pts</a:t>
            </a:r>
          </a:p>
          <a:p>
            <a:r>
              <a:rPr lang="en-US" sz="1200" dirty="0"/>
              <a:t>All dated by CRL</a:t>
            </a:r>
          </a:p>
          <a:p>
            <a:r>
              <a:rPr lang="en-US" sz="1200" dirty="0"/>
              <a:t>All EFW normal</a:t>
            </a:r>
          </a:p>
        </p:txBody>
      </p:sp>
      <p:sp>
        <p:nvSpPr>
          <p:cNvPr id="7" name="TextBox 6">
            <a:extLst>
              <a:ext uri="{FF2B5EF4-FFF2-40B4-BE49-F238E27FC236}">
                <a16:creationId xmlns:a16="http://schemas.microsoft.com/office/drawing/2014/main" id="{885277BC-4764-497D-9921-F6C0B22EC853}"/>
              </a:ext>
            </a:extLst>
          </p:cNvPr>
          <p:cNvSpPr txBox="1"/>
          <p:nvPr/>
        </p:nvSpPr>
        <p:spPr>
          <a:xfrm>
            <a:off x="6183630" y="3775501"/>
            <a:ext cx="260604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Measured HC matches HC predicted from age</a:t>
            </a:r>
          </a:p>
        </p:txBody>
      </p:sp>
    </p:spTree>
    <p:extLst>
      <p:ext uri="{BB962C8B-B14F-4D97-AF65-F5344CB8AC3E}">
        <p14:creationId xmlns:p14="http://schemas.microsoft.com/office/powerpoint/2010/main" val="98077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F5B2-3608-4A17-ABDB-8A59186D74F5}"/>
              </a:ext>
            </a:extLst>
          </p:cNvPr>
          <p:cNvSpPr>
            <a:spLocks noGrp="1"/>
          </p:cNvSpPr>
          <p:nvPr>
            <p:ph type="title"/>
          </p:nvPr>
        </p:nvSpPr>
        <p:spPr/>
        <p:txBody>
          <a:bodyPr/>
          <a:lstStyle/>
          <a:p>
            <a:r>
              <a:rPr lang="en-CA" dirty="0"/>
              <a:t>Does how closely does H84 HC predicted age match true CRL age</a:t>
            </a:r>
          </a:p>
        </p:txBody>
      </p:sp>
      <p:graphicFrame>
        <p:nvGraphicFramePr>
          <p:cNvPr id="3" name="Chart 2">
            <a:extLst>
              <a:ext uri="{FF2B5EF4-FFF2-40B4-BE49-F238E27FC236}">
                <a16:creationId xmlns:a16="http://schemas.microsoft.com/office/drawing/2014/main" id="{00000000-0008-0000-0100-000008000000}"/>
              </a:ext>
            </a:extLst>
          </p:cNvPr>
          <p:cNvGraphicFramePr>
            <a:graphicFrameLocks noChangeAspect="1"/>
          </p:cNvGraphicFramePr>
          <p:nvPr/>
        </p:nvGraphicFramePr>
        <p:xfrm>
          <a:off x="1568736" y="1688972"/>
          <a:ext cx="6002135"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6E40520-001C-4DC2-9198-AE32FA2EB450}"/>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6" name="TextBox 5">
            <a:extLst>
              <a:ext uri="{FF2B5EF4-FFF2-40B4-BE49-F238E27FC236}">
                <a16:creationId xmlns:a16="http://schemas.microsoft.com/office/drawing/2014/main" id="{0FAF805F-C9E5-4ECD-B3DF-712C6DB3F70D}"/>
              </a:ext>
            </a:extLst>
          </p:cNvPr>
          <p:cNvSpPr txBox="1"/>
          <p:nvPr/>
        </p:nvSpPr>
        <p:spPr>
          <a:xfrm>
            <a:off x="7843233" y="5634507"/>
            <a:ext cx="1187505" cy="646331"/>
          </a:xfrm>
          <a:prstGeom prst="rect">
            <a:avLst/>
          </a:prstGeom>
          <a:noFill/>
        </p:spPr>
        <p:txBody>
          <a:bodyPr wrap="none" rtlCol="0">
            <a:spAutoFit/>
          </a:bodyPr>
          <a:lstStyle/>
          <a:p>
            <a:r>
              <a:rPr lang="en-US" sz="1200" dirty="0"/>
              <a:t>MSH pts</a:t>
            </a:r>
          </a:p>
          <a:p>
            <a:r>
              <a:rPr lang="en-US" sz="1200" dirty="0"/>
              <a:t>All dated by CRL</a:t>
            </a:r>
          </a:p>
          <a:p>
            <a:r>
              <a:rPr lang="en-US" sz="1200" dirty="0"/>
              <a:t>All EFW normal</a:t>
            </a:r>
          </a:p>
        </p:txBody>
      </p:sp>
      <p:sp>
        <p:nvSpPr>
          <p:cNvPr id="7" name="TextBox 6">
            <a:extLst>
              <a:ext uri="{FF2B5EF4-FFF2-40B4-BE49-F238E27FC236}">
                <a16:creationId xmlns:a16="http://schemas.microsoft.com/office/drawing/2014/main" id="{5C41734B-0686-4964-8508-201659374E58}"/>
              </a:ext>
            </a:extLst>
          </p:cNvPr>
          <p:cNvSpPr txBox="1"/>
          <p:nvPr/>
        </p:nvSpPr>
        <p:spPr>
          <a:xfrm>
            <a:off x="6183630" y="2050229"/>
            <a:ext cx="260604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True age closely matches age of HC measurement.</a:t>
            </a:r>
          </a:p>
        </p:txBody>
      </p:sp>
    </p:spTree>
    <p:extLst>
      <p:ext uri="{BB962C8B-B14F-4D97-AF65-F5344CB8AC3E}">
        <p14:creationId xmlns:p14="http://schemas.microsoft.com/office/powerpoint/2010/main" val="305022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DBC1DA-D47A-4774-8FA0-C37DF6D9AD5E}"/>
              </a:ext>
            </a:extLst>
          </p:cNvPr>
          <p:cNvSpPr>
            <a:spLocks noGrp="1"/>
          </p:cNvSpPr>
          <p:nvPr>
            <p:ph type="sldNum" sz="quarter" idx="12"/>
          </p:nvPr>
        </p:nvSpPr>
        <p:spPr/>
        <p:txBody>
          <a:bodyPr/>
          <a:lstStyle/>
          <a:p>
            <a:fld id="{48F63A3B-78C7-47BE-AE5E-E10140E04643}" type="slidenum">
              <a:rPr lang="en-US" smtClean="0"/>
              <a:t>32</a:t>
            </a:fld>
            <a:endParaRPr lang="en-US" dirty="0"/>
          </a:p>
        </p:txBody>
      </p:sp>
      <p:graphicFrame>
        <p:nvGraphicFramePr>
          <p:cNvPr id="7" name="Chart 6">
            <a:extLst>
              <a:ext uri="{FF2B5EF4-FFF2-40B4-BE49-F238E27FC236}">
                <a16:creationId xmlns:a16="http://schemas.microsoft.com/office/drawing/2014/main" id="{2D6DCB6A-66E4-4E6D-802F-11588FDB3642}"/>
              </a:ext>
            </a:extLst>
          </p:cNvPr>
          <p:cNvGraphicFramePr>
            <a:graphicFrameLocks/>
          </p:cNvGraphicFramePr>
          <p:nvPr/>
        </p:nvGraphicFramePr>
        <p:xfrm>
          <a:off x="530678" y="685800"/>
          <a:ext cx="8082643"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68B4000-1BEB-4F31-9DC7-64E8E514C93E}"/>
              </a:ext>
            </a:extLst>
          </p:cNvPr>
          <p:cNvSpPr txBox="1"/>
          <p:nvPr/>
        </p:nvSpPr>
        <p:spPr>
          <a:xfrm>
            <a:off x="4450080" y="3429000"/>
            <a:ext cx="3097530" cy="1077218"/>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All assessed HC nomograms have similar mean ages but with slight divergence after about 35 weeks.</a:t>
            </a:r>
          </a:p>
        </p:txBody>
      </p:sp>
    </p:spTree>
    <p:extLst>
      <p:ext uri="{BB962C8B-B14F-4D97-AF65-F5344CB8AC3E}">
        <p14:creationId xmlns:p14="http://schemas.microsoft.com/office/powerpoint/2010/main" val="2182307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B47BB-23A2-4FB8-9A5F-B47BDFBAE2EF}"/>
              </a:ext>
            </a:extLst>
          </p:cNvPr>
          <p:cNvSpPr>
            <a:spLocks noGrp="1"/>
          </p:cNvSpPr>
          <p:nvPr>
            <p:ph type="sldNum" sz="quarter" idx="12"/>
          </p:nvPr>
        </p:nvSpPr>
        <p:spPr/>
        <p:txBody>
          <a:bodyPr/>
          <a:lstStyle/>
          <a:p>
            <a:fld id="{48F63A3B-78C7-47BE-AE5E-E10140E04643}" type="slidenum">
              <a:rPr lang="en-US" smtClean="0"/>
              <a:t>33</a:t>
            </a:fld>
            <a:endParaRPr lang="en-US" dirty="0"/>
          </a:p>
        </p:txBody>
      </p:sp>
      <p:graphicFrame>
        <p:nvGraphicFramePr>
          <p:cNvPr id="8" name="Chart 7">
            <a:extLst>
              <a:ext uri="{FF2B5EF4-FFF2-40B4-BE49-F238E27FC236}">
                <a16:creationId xmlns:a16="http://schemas.microsoft.com/office/drawing/2014/main" id="{E80EE6B3-9D1B-4928-8B8B-6A603199D184}"/>
              </a:ext>
            </a:extLst>
          </p:cNvPr>
          <p:cNvGraphicFramePr>
            <a:graphicFrameLocks/>
          </p:cNvGraphicFramePr>
          <p:nvPr/>
        </p:nvGraphicFramePr>
        <p:xfrm>
          <a:off x="530679" y="685800"/>
          <a:ext cx="808264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2B63172-88CA-4157-A135-745E2B0BF640}"/>
              </a:ext>
            </a:extLst>
          </p:cNvPr>
          <p:cNvSpPr txBox="1"/>
          <p:nvPr/>
        </p:nvSpPr>
        <p:spPr>
          <a:xfrm>
            <a:off x="4122420" y="2590800"/>
            <a:ext cx="3097530" cy="584775"/>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…but -2SD boundaries are very different.</a:t>
            </a:r>
          </a:p>
        </p:txBody>
      </p:sp>
    </p:spTree>
    <p:extLst>
      <p:ext uri="{BB962C8B-B14F-4D97-AF65-F5344CB8AC3E}">
        <p14:creationId xmlns:p14="http://schemas.microsoft.com/office/powerpoint/2010/main" val="284125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DBC1DA-D47A-4774-8FA0-C37DF6D9AD5E}"/>
              </a:ext>
            </a:extLst>
          </p:cNvPr>
          <p:cNvSpPr>
            <a:spLocks noGrp="1"/>
          </p:cNvSpPr>
          <p:nvPr>
            <p:ph type="sldNum" sz="quarter" idx="12"/>
          </p:nvPr>
        </p:nvSpPr>
        <p:spPr/>
        <p:txBody>
          <a:bodyPr/>
          <a:lstStyle/>
          <a:p>
            <a:fld id="{48F63A3B-78C7-47BE-AE5E-E10140E04643}" type="slidenum">
              <a:rPr lang="en-US" smtClean="0"/>
              <a:t>34</a:t>
            </a:fld>
            <a:endParaRPr lang="en-US" dirty="0"/>
          </a:p>
        </p:txBody>
      </p:sp>
      <p:graphicFrame>
        <p:nvGraphicFramePr>
          <p:cNvPr id="7" name="Chart 6">
            <a:extLst>
              <a:ext uri="{FF2B5EF4-FFF2-40B4-BE49-F238E27FC236}">
                <a16:creationId xmlns:a16="http://schemas.microsoft.com/office/drawing/2014/main" id="{538F6CA4-8119-4A42-86DC-741CFCFE1D99}"/>
              </a:ext>
            </a:extLst>
          </p:cNvPr>
          <p:cNvGraphicFramePr>
            <a:graphicFrameLocks/>
          </p:cNvGraphicFramePr>
          <p:nvPr/>
        </p:nvGraphicFramePr>
        <p:xfrm>
          <a:off x="530679" y="685800"/>
          <a:ext cx="8082642"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244AE27-B58C-4F8F-9131-3AED0A86FE89}"/>
              </a:ext>
            </a:extLst>
          </p:cNvPr>
          <p:cNvSpPr txBox="1"/>
          <p:nvPr/>
        </p:nvSpPr>
        <p:spPr>
          <a:xfrm>
            <a:off x="4450080" y="3429000"/>
            <a:ext cx="2849078" cy="830997"/>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Including those of the recommended nomograms, </a:t>
            </a:r>
            <a:r>
              <a:rPr lang="en-CA" sz="1600" dirty="0">
                <a:solidFill>
                  <a:srgbClr val="C00000"/>
                </a:solidFill>
                <a:latin typeface="Comic Sans MS" panose="030F0702030302020204" pitchFamily="66" charset="0"/>
              </a:rPr>
              <a:t>Had 84 </a:t>
            </a:r>
            <a:r>
              <a:rPr lang="en-CA" sz="1600" dirty="0">
                <a:solidFill>
                  <a:srgbClr val="002060"/>
                </a:solidFill>
                <a:latin typeface="Comic Sans MS" panose="030F0702030302020204" pitchFamily="66" charset="0"/>
              </a:rPr>
              <a:t>and </a:t>
            </a:r>
            <a:r>
              <a:rPr lang="en-CA" sz="1600" dirty="0">
                <a:solidFill>
                  <a:srgbClr val="00B050"/>
                </a:solidFill>
                <a:latin typeface="Comic Sans MS" panose="030F0702030302020204" pitchFamily="66" charset="0"/>
              </a:rPr>
              <a:t>Chervenak 84</a:t>
            </a:r>
            <a:endParaRPr lang="en-CA" sz="16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69722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1040-4983-4CF7-940C-F5F20F6EC824}"/>
              </a:ext>
            </a:extLst>
          </p:cNvPr>
          <p:cNvSpPr>
            <a:spLocks noGrp="1"/>
          </p:cNvSpPr>
          <p:nvPr>
            <p:ph type="title"/>
          </p:nvPr>
        </p:nvSpPr>
        <p:spPr>
          <a:xfrm>
            <a:off x="628650" y="365126"/>
            <a:ext cx="8391172" cy="1325563"/>
          </a:xfrm>
        </p:spPr>
        <p:txBody>
          <a:bodyPr/>
          <a:lstStyle/>
          <a:p>
            <a:r>
              <a:rPr lang="en-CA" dirty="0"/>
              <a:t>Chervenak vs </a:t>
            </a:r>
            <a:r>
              <a:rPr lang="en-CA" dirty="0" err="1"/>
              <a:t>Gelber</a:t>
            </a:r>
            <a:r>
              <a:rPr lang="en-CA" dirty="0"/>
              <a:t> tables for MC</a:t>
            </a:r>
          </a:p>
        </p:txBody>
      </p:sp>
      <p:sp>
        <p:nvSpPr>
          <p:cNvPr id="4" name="TextBox 3">
            <a:extLst>
              <a:ext uri="{FF2B5EF4-FFF2-40B4-BE49-F238E27FC236}">
                <a16:creationId xmlns:a16="http://schemas.microsoft.com/office/drawing/2014/main" id="{CC7F4697-4F83-46DF-A245-F07B1FBD9017}"/>
              </a:ext>
            </a:extLst>
          </p:cNvPr>
          <p:cNvSpPr txBox="1"/>
          <p:nvPr/>
        </p:nvSpPr>
        <p:spPr>
          <a:xfrm>
            <a:off x="3377154" y="6125324"/>
            <a:ext cx="4819524" cy="646331"/>
          </a:xfrm>
          <a:prstGeom prst="rect">
            <a:avLst/>
          </a:prstGeom>
          <a:noFill/>
        </p:spPr>
        <p:txBody>
          <a:bodyPr wrap="none" rtlCol="0">
            <a:spAutoFit/>
          </a:bodyPr>
          <a:lstStyle/>
          <a:p>
            <a:pPr algn="r"/>
            <a:r>
              <a:rPr lang="en-CA" dirty="0"/>
              <a:t>1. Chervenak. </a:t>
            </a:r>
            <a:r>
              <a:rPr lang="en-CA" dirty="0" err="1"/>
              <a:t>Obstet</a:t>
            </a:r>
            <a:r>
              <a:rPr lang="en-CA" dirty="0"/>
              <a:t> Gyn.  1984;149;512</a:t>
            </a:r>
          </a:p>
          <a:p>
            <a:pPr algn="r"/>
            <a:r>
              <a:rPr lang="en-CA" dirty="0"/>
              <a:t>2. </a:t>
            </a:r>
            <a:r>
              <a:rPr lang="en-CA" dirty="0" err="1"/>
              <a:t>Gelber</a:t>
            </a:r>
            <a:r>
              <a:rPr lang="en-CA" dirty="0"/>
              <a:t>,,Chervenak. J Perinat Med. 2017;45:167</a:t>
            </a:r>
            <a:endParaRPr lang="en-CA" i="1" dirty="0"/>
          </a:p>
        </p:txBody>
      </p:sp>
      <p:sp>
        <p:nvSpPr>
          <p:cNvPr id="10" name="Slide Number Placeholder 9">
            <a:extLst>
              <a:ext uri="{FF2B5EF4-FFF2-40B4-BE49-F238E27FC236}">
                <a16:creationId xmlns:a16="http://schemas.microsoft.com/office/drawing/2014/main" id="{328246A5-7CAD-4B38-B8AF-97FE1813635E}"/>
              </a:ext>
            </a:extLst>
          </p:cNvPr>
          <p:cNvSpPr>
            <a:spLocks noGrp="1"/>
          </p:cNvSpPr>
          <p:nvPr>
            <p:ph type="sldNum" sz="quarter" idx="12"/>
          </p:nvPr>
        </p:nvSpPr>
        <p:spPr>
          <a:xfrm>
            <a:off x="6457950" y="6356351"/>
            <a:ext cx="2057400" cy="365125"/>
          </a:xfrm>
        </p:spPr>
        <p:txBody>
          <a:bodyPr/>
          <a:lstStyle/>
          <a:p>
            <a:fld id="{48F63A3B-78C7-47BE-AE5E-E10140E04643}" type="slidenum">
              <a:rPr lang="en-US" smtClean="0"/>
              <a:t>35</a:t>
            </a:fld>
            <a:endParaRPr lang="en-US" dirty="0"/>
          </a:p>
        </p:txBody>
      </p:sp>
      <p:grpSp>
        <p:nvGrpSpPr>
          <p:cNvPr id="15" name="Group 14">
            <a:extLst>
              <a:ext uri="{FF2B5EF4-FFF2-40B4-BE49-F238E27FC236}">
                <a16:creationId xmlns:a16="http://schemas.microsoft.com/office/drawing/2014/main" id="{416F8159-B3DA-429C-9817-37E7CE99741A}"/>
              </a:ext>
            </a:extLst>
          </p:cNvPr>
          <p:cNvGrpSpPr/>
          <p:nvPr/>
        </p:nvGrpSpPr>
        <p:grpSpPr>
          <a:xfrm>
            <a:off x="1017476" y="1378051"/>
            <a:ext cx="7976762" cy="4747273"/>
            <a:chOff x="1017476" y="1378051"/>
            <a:chExt cx="7976762" cy="4747273"/>
          </a:xfrm>
        </p:grpSpPr>
        <p:grpSp>
          <p:nvGrpSpPr>
            <p:cNvPr id="13" name="Group 12">
              <a:extLst>
                <a:ext uri="{FF2B5EF4-FFF2-40B4-BE49-F238E27FC236}">
                  <a16:creationId xmlns:a16="http://schemas.microsoft.com/office/drawing/2014/main" id="{50717937-F05C-4A4D-A7F0-318F9F38990F}"/>
                </a:ext>
              </a:extLst>
            </p:cNvPr>
            <p:cNvGrpSpPr/>
            <p:nvPr/>
          </p:nvGrpSpPr>
          <p:grpSpPr>
            <a:xfrm>
              <a:off x="1017476" y="1378051"/>
              <a:ext cx="7976762" cy="4747273"/>
              <a:chOff x="1017476" y="1378051"/>
              <a:chExt cx="7976762" cy="4747273"/>
            </a:xfrm>
          </p:grpSpPr>
          <p:grpSp>
            <p:nvGrpSpPr>
              <p:cNvPr id="12" name="Group 11">
                <a:extLst>
                  <a:ext uri="{FF2B5EF4-FFF2-40B4-BE49-F238E27FC236}">
                    <a16:creationId xmlns:a16="http://schemas.microsoft.com/office/drawing/2014/main" id="{20236BE6-A034-4498-B00C-61DE8731AED3}"/>
                  </a:ext>
                </a:extLst>
              </p:cNvPr>
              <p:cNvGrpSpPr/>
              <p:nvPr/>
            </p:nvGrpSpPr>
            <p:grpSpPr>
              <a:xfrm>
                <a:off x="1017476" y="1378051"/>
                <a:ext cx="7684564" cy="4747273"/>
                <a:chOff x="1017476" y="1378051"/>
                <a:chExt cx="7684564" cy="4747273"/>
              </a:xfrm>
            </p:grpSpPr>
            <p:pic>
              <p:nvPicPr>
                <p:cNvPr id="3" name="Picture 2">
                  <a:extLst>
                    <a:ext uri="{FF2B5EF4-FFF2-40B4-BE49-F238E27FC236}">
                      <a16:creationId xmlns:a16="http://schemas.microsoft.com/office/drawing/2014/main" id="{858A0424-FCF2-49B5-B4D9-5475B75851B3}"/>
                    </a:ext>
                  </a:extLst>
                </p:cNvPr>
                <p:cNvPicPr>
                  <a:picLocks noChangeAspect="1"/>
                </p:cNvPicPr>
                <p:nvPr/>
              </p:nvPicPr>
              <p:blipFill>
                <a:blip r:embed="rId3"/>
                <a:stretch>
                  <a:fillRect/>
                </a:stretch>
              </p:blipFill>
              <p:spPr>
                <a:xfrm>
                  <a:off x="1017476" y="1378051"/>
                  <a:ext cx="7109047" cy="4747273"/>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A8E9EE93-3E43-43CD-9F11-9CD780804812}"/>
                    </a:ext>
                  </a:extLst>
                </p:cNvPr>
                <p:cNvSpPr txBox="1"/>
                <p:nvPr/>
              </p:nvSpPr>
              <p:spPr>
                <a:xfrm>
                  <a:off x="2057400" y="1621537"/>
                  <a:ext cx="1889760" cy="369332"/>
                </a:xfrm>
                <a:prstGeom prst="rect">
                  <a:avLst/>
                </a:prstGeom>
                <a:noFill/>
              </p:spPr>
              <p:txBody>
                <a:bodyPr wrap="square" rtlCol="0">
                  <a:spAutoFit/>
                </a:bodyPr>
                <a:lstStyle/>
                <a:p>
                  <a:r>
                    <a:rPr lang="en-CA" dirty="0">
                      <a:solidFill>
                        <a:srgbClr val="00B050"/>
                      </a:solidFill>
                    </a:rPr>
                    <a:t>Chervenak 1984</a:t>
                  </a:r>
                </a:p>
              </p:txBody>
            </p:sp>
            <p:sp>
              <p:nvSpPr>
                <p:cNvPr id="11" name="TextBox 10">
                  <a:extLst>
                    <a:ext uri="{FF2B5EF4-FFF2-40B4-BE49-F238E27FC236}">
                      <a16:creationId xmlns:a16="http://schemas.microsoft.com/office/drawing/2014/main" id="{98277343-8037-4CE4-8247-8A19DEC76406}"/>
                    </a:ext>
                  </a:extLst>
                </p:cNvPr>
                <p:cNvSpPr txBox="1"/>
                <p:nvPr/>
              </p:nvSpPr>
              <p:spPr>
                <a:xfrm>
                  <a:off x="6812280" y="1423417"/>
                  <a:ext cx="1889760" cy="369332"/>
                </a:xfrm>
                <a:prstGeom prst="rect">
                  <a:avLst/>
                </a:prstGeom>
                <a:noFill/>
              </p:spPr>
              <p:txBody>
                <a:bodyPr wrap="square" rtlCol="0">
                  <a:spAutoFit/>
                </a:bodyPr>
                <a:lstStyle/>
                <a:p>
                  <a:r>
                    <a:rPr lang="en-CA" dirty="0" err="1">
                      <a:solidFill>
                        <a:srgbClr val="7030A0"/>
                      </a:solidFill>
                    </a:rPr>
                    <a:t>Gelber</a:t>
                  </a:r>
                  <a:r>
                    <a:rPr lang="en-CA" dirty="0">
                      <a:solidFill>
                        <a:srgbClr val="7030A0"/>
                      </a:solidFill>
                    </a:rPr>
                    <a:t> 2017</a:t>
                  </a:r>
                </a:p>
              </p:txBody>
            </p:sp>
          </p:grpSp>
          <p:grpSp>
            <p:nvGrpSpPr>
              <p:cNvPr id="9" name="Group 8">
                <a:extLst>
                  <a:ext uri="{FF2B5EF4-FFF2-40B4-BE49-F238E27FC236}">
                    <a16:creationId xmlns:a16="http://schemas.microsoft.com/office/drawing/2014/main" id="{D74A29DE-E230-43CD-8FD2-E0CB83248DAE}"/>
                  </a:ext>
                </a:extLst>
              </p:cNvPr>
              <p:cNvGrpSpPr/>
              <p:nvPr/>
            </p:nvGrpSpPr>
            <p:grpSpPr>
              <a:xfrm>
                <a:off x="2653846" y="4510788"/>
                <a:ext cx="6340392" cy="1403707"/>
                <a:chOff x="2554786" y="4752652"/>
                <a:chExt cx="6340392" cy="1403707"/>
              </a:xfrm>
              <a:effectLst>
                <a:outerShdw blurRad="63500" sx="102000" sy="102000" algn="ctr" rotWithShape="0">
                  <a:prstClr val="black">
                    <a:alpha val="40000"/>
                  </a:prstClr>
                </a:outerShdw>
              </a:effectLst>
            </p:grpSpPr>
            <p:pic>
              <p:nvPicPr>
                <p:cNvPr id="5" name="Picture 4">
                  <a:extLst>
                    <a:ext uri="{FF2B5EF4-FFF2-40B4-BE49-F238E27FC236}">
                      <a16:creationId xmlns:a16="http://schemas.microsoft.com/office/drawing/2014/main" id="{2FE0C4A3-173D-4F11-858E-91E83B79066B}"/>
                    </a:ext>
                  </a:extLst>
                </p:cNvPr>
                <p:cNvPicPr>
                  <a:picLocks noChangeAspect="1"/>
                </p:cNvPicPr>
                <p:nvPr/>
              </p:nvPicPr>
              <p:blipFill>
                <a:blip r:embed="rId4"/>
                <a:stretch>
                  <a:fillRect/>
                </a:stretch>
              </p:blipFill>
              <p:spPr>
                <a:xfrm>
                  <a:off x="2554786" y="4752652"/>
                  <a:ext cx="6340392" cy="1403707"/>
                </a:xfrm>
                <a:prstGeom prst="rect">
                  <a:avLst/>
                </a:prstGeom>
                <a:ln>
                  <a:solidFill>
                    <a:schemeClr val="bg1">
                      <a:lumMod val="50000"/>
                    </a:schemeClr>
                  </a:solidFill>
                </a:ln>
              </p:spPr>
            </p:pic>
            <p:sp>
              <p:nvSpPr>
                <p:cNvPr id="6" name="Rectangle 5">
                  <a:extLst>
                    <a:ext uri="{FF2B5EF4-FFF2-40B4-BE49-F238E27FC236}">
                      <a16:creationId xmlns:a16="http://schemas.microsoft.com/office/drawing/2014/main" id="{359E4D6C-B86B-47EE-901E-02EA1F73C956}"/>
                    </a:ext>
                  </a:extLst>
                </p:cNvPr>
                <p:cNvSpPr/>
                <p:nvPr/>
              </p:nvSpPr>
              <p:spPr>
                <a:xfrm>
                  <a:off x="2630658" y="4768948"/>
                  <a:ext cx="4670474" cy="253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DA77F4FC-687B-492A-896E-46DEDA008882}"/>
                  </a:ext>
                </a:extLst>
              </p:cNvPr>
              <p:cNvSpPr txBox="1"/>
              <p:nvPr/>
            </p:nvSpPr>
            <p:spPr>
              <a:xfrm>
                <a:off x="4069080" y="5448300"/>
                <a:ext cx="276038" cy="307777"/>
              </a:xfrm>
              <a:prstGeom prst="rect">
                <a:avLst/>
              </a:prstGeom>
              <a:noFill/>
            </p:spPr>
            <p:txBody>
              <a:bodyPr wrap="none" rtlCol="0">
                <a:spAutoFit/>
              </a:bodyPr>
              <a:lstStyle/>
              <a:p>
                <a:r>
                  <a:rPr lang="en-CA" sz="1400" dirty="0"/>
                  <a:t>2</a:t>
                </a:r>
              </a:p>
            </p:txBody>
          </p:sp>
        </p:grpSp>
        <p:sp>
          <p:nvSpPr>
            <p:cNvPr id="14" name="TextBox 13">
              <a:extLst>
                <a:ext uri="{FF2B5EF4-FFF2-40B4-BE49-F238E27FC236}">
                  <a16:creationId xmlns:a16="http://schemas.microsoft.com/office/drawing/2014/main" id="{649F222D-4DF2-4FD9-AAF0-5B9E76841E38}"/>
                </a:ext>
              </a:extLst>
            </p:cNvPr>
            <p:cNvSpPr txBox="1"/>
            <p:nvPr/>
          </p:nvSpPr>
          <p:spPr>
            <a:xfrm>
              <a:off x="5995116" y="5467083"/>
              <a:ext cx="2989601" cy="369332"/>
            </a:xfrm>
            <a:prstGeom prst="rect">
              <a:avLst/>
            </a:prstGeom>
            <a:noFill/>
          </p:spPr>
          <p:txBody>
            <a:bodyPr wrap="none" rtlCol="0">
              <a:spAutoFit/>
            </a:bodyPr>
            <a:lstStyle/>
            <a:p>
              <a:r>
                <a:rPr lang="en-US" dirty="0">
                  <a:solidFill>
                    <a:srgbClr val="0070C0"/>
                  </a:solidFill>
                </a:rPr>
                <a:t>Endorsed by SMFM and SOGC</a:t>
              </a:r>
            </a:p>
          </p:txBody>
        </p:sp>
      </p:grpSp>
      <p:sp>
        <p:nvSpPr>
          <p:cNvPr id="16" name="TextBox 15">
            <a:extLst>
              <a:ext uri="{FF2B5EF4-FFF2-40B4-BE49-F238E27FC236}">
                <a16:creationId xmlns:a16="http://schemas.microsoft.com/office/drawing/2014/main" id="{AB679696-FC36-463E-BF4E-7000E3A76FF4}"/>
              </a:ext>
            </a:extLst>
          </p:cNvPr>
          <p:cNvSpPr txBox="1"/>
          <p:nvPr/>
        </p:nvSpPr>
        <p:spPr>
          <a:xfrm>
            <a:off x="5851427" y="2991714"/>
            <a:ext cx="3097530" cy="830997"/>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SOGC and SMFM have both accepted the </a:t>
            </a:r>
            <a:r>
              <a:rPr lang="en-CA" sz="1600" dirty="0">
                <a:solidFill>
                  <a:srgbClr val="00B050"/>
                </a:solidFill>
                <a:latin typeface="Comic Sans MS" panose="030F0702030302020204" pitchFamily="66" charset="0"/>
              </a:rPr>
              <a:t>1984</a:t>
            </a:r>
            <a:r>
              <a:rPr lang="en-CA" sz="1600" dirty="0">
                <a:solidFill>
                  <a:srgbClr val="002060"/>
                </a:solidFill>
                <a:latin typeface="Comic Sans MS" panose="030F0702030302020204" pitchFamily="66" charset="0"/>
              </a:rPr>
              <a:t> chart as proposed by Chervenak.</a:t>
            </a:r>
          </a:p>
        </p:txBody>
      </p:sp>
    </p:spTree>
    <p:extLst>
      <p:ext uri="{BB962C8B-B14F-4D97-AF65-F5344CB8AC3E}">
        <p14:creationId xmlns:p14="http://schemas.microsoft.com/office/powerpoint/2010/main" val="121496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0506-5FBC-4582-8F1D-5F8690751CD2}"/>
              </a:ext>
            </a:extLst>
          </p:cNvPr>
          <p:cNvSpPr>
            <a:spLocks noGrp="1"/>
          </p:cNvSpPr>
          <p:nvPr>
            <p:ph type="title"/>
          </p:nvPr>
        </p:nvSpPr>
        <p:spPr>
          <a:xfrm>
            <a:off x="628650" y="365126"/>
            <a:ext cx="8391172" cy="1325563"/>
          </a:xfrm>
        </p:spPr>
        <p:txBody>
          <a:bodyPr/>
          <a:lstStyle/>
          <a:p>
            <a:r>
              <a:rPr lang="en-CA" dirty="0"/>
              <a:t>Hadlock 84 vs Chervenak 84, </a:t>
            </a:r>
            <a:r>
              <a:rPr lang="en-CA" sz="3200" dirty="0"/>
              <a:t>MSH pts</a:t>
            </a:r>
          </a:p>
        </p:txBody>
      </p:sp>
      <p:graphicFrame>
        <p:nvGraphicFramePr>
          <p:cNvPr id="3" name="Chart 2">
            <a:extLst>
              <a:ext uri="{FF2B5EF4-FFF2-40B4-BE49-F238E27FC236}">
                <a16:creationId xmlns:a16="http://schemas.microsoft.com/office/drawing/2014/main" id="{C94EDC9E-0CDD-4D20-AA50-450C51159487}"/>
              </a:ext>
            </a:extLst>
          </p:cNvPr>
          <p:cNvGraphicFramePr>
            <a:graphicFrameLocks/>
          </p:cNvGraphicFramePr>
          <p:nvPr>
            <p:extLst>
              <p:ext uri="{D42A27DB-BD31-4B8C-83A1-F6EECF244321}">
                <p14:modId xmlns:p14="http://schemas.microsoft.com/office/powerpoint/2010/main" val="1833816363"/>
              </p:ext>
            </p:extLst>
          </p:nvPr>
        </p:nvGraphicFramePr>
        <p:xfrm>
          <a:off x="266150" y="1543962"/>
          <a:ext cx="41148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CB0DDA4-3232-44B2-AEA2-C8ACDBE2C246}"/>
              </a:ext>
            </a:extLst>
          </p:cNvPr>
          <p:cNvGraphicFramePr>
            <a:graphicFrameLocks/>
          </p:cNvGraphicFramePr>
          <p:nvPr>
            <p:extLst>
              <p:ext uri="{D42A27DB-BD31-4B8C-83A1-F6EECF244321}">
                <p14:modId xmlns:p14="http://schemas.microsoft.com/office/powerpoint/2010/main" val="3430497865"/>
              </p:ext>
            </p:extLst>
          </p:nvPr>
        </p:nvGraphicFramePr>
        <p:xfrm>
          <a:off x="4779266" y="1537844"/>
          <a:ext cx="41148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E8F33C6F-7F06-49F6-9706-4E539C6BE770}"/>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632453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DF12-9D20-4CF2-AB56-FB8414ACB048}"/>
              </a:ext>
            </a:extLst>
          </p:cNvPr>
          <p:cNvSpPr>
            <a:spLocks noGrp="1"/>
          </p:cNvSpPr>
          <p:nvPr>
            <p:ph type="title"/>
          </p:nvPr>
        </p:nvSpPr>
        <p:spPr/>
        <p:txBody>
          <a:bodyPr/>
          <a:lstStyle/>
          <a:p>
            <a:r>
              <a:rPr lang="en-CA" dirty="0"/>
              <a:t>Work flow in US lab</a:t>
            </a:r>
          </a:p>
        </p:txBody>
      </p:sp>
      <p:sp>
        <p:nvSpPr>
          <p:cNvPr id="3" name="Content Placeholder 2">
            <a:extLst>
              <a:ext uri="{FF2B5EF4-FFF2-40B4-BE49-F238E27FC236}">
                <a16:creationId xmlns:a16="http://schemas.microsoft.com/office/drawing/2014/main" id="{4A5366B9-D456-46CE-9148-73BD57054D97}"/>
              </a:ext>
            </a:extLst>
          </p:cNvPr>
          <p:cNvSpPr>
            <a:spLocks noGrp="1"/>
          </p:cNvSpPr>
          <p:nvPr>
            <p:ph idx="1"/>
          </p:nvPr>
        </p:nvSpPr>
        <p:spPr>
          <a:xfrm>
            <a:off x="628650" y="1825625"/>
            <a:ext cx="8515350" cy="4351338"/>
          </a:xfrm>
        </p:spPr>
        <p:txBody>
          <a:bodyPr/>
          <a:lstStyle/>
          <a:p>
            <a:r>
              <a:rPr lang="en-CA" dirty="0"/>
              <a:t>Measure HC &gt; estimate age</a:t>
            </a:r>
          </a:p>
          <a:p>
            <a:r>
              <a:rPr lang="en-CA" dirty="0"/>
              <a:t>If age predicted by HC is small or large, you need to compare to expected HC for age – </a:t>
            </a:r>
            <a:r>
              <a:rPr lang="en-CA" dirty="0" err="1"/>
              <a:t>ie</a:t>
            </a:r>
            <a:r>
              <a:rPr lang="en-CA" dirty="0"/>
              <a:t>. DIFFERENT TABLE</a:t>
            </a:r>
          </a:p>
          <a:p>
            <a:r>
              <a:rPr lang="en-CA" dirty="0"/>
              <a:t>Hadlock 84 has two different equations:</a:t>
            </a:r>
          </a:p>
          <a:p>
            <a:pPr lvl="1"/>
            <a:r>
              <a:rPr lang="en-CA" dirty="0"/>
              <a:t>MA = 8.96 + 0.540(HC) + 0.0003(HC)</a:t>
            </a:r>
            <a:r>
              <a:rPr lang="en-CA" baseline="30000" dirty="0"/>
              <a:t>3</a:t>
            </a:r>
            <a:r>
              <a:rPr lang="en-CA" dirty="0"/>
              <a:t>		SD= 1.23 </a:t>
            </a:r>
            <a:r>
              <a:rPr lang="en-CA" dirty="0" err="1"/>
              <a:t>wk</a:t>
            </a:r>
            <a:endParaRPr lang="en-CA" dirty="0"/>
          </a:p>
          <a:p>
            <a:pPr lvl="1"/>
            <a:r>
              <a:rPr lang="en-CA" dirty="0"/>
              <a:t>HC  = -11.48 + 1.56(MA) – 0.0002548(MA)</a:t>
            </a:r>
            <a:r>
              <a:rPr lang="en-CA" baseline="30000" dirty="0"/>
              <a:t>3</a:t>
            </a:r>
            <a:r>
              <a:rPr lang="en-CA" dirty="0"/>
              <a:t>	SD= 1 cm</a:t>
            </a:r>
          </a:p>
          <a:p>
            <a:pPr lvl="1"/>
            <a:endParaRPr lang="en-CA" dirty="0"/>
          </a:p>
          <a:p>
            <a:r>
              <a:rPr lang="en-CA" dirty="0"/>
              <a:t>For same HC the AGES are slightly different (</a:t>
            </a:r>
            <a:r>
              <a:rPr lang="en-CA" u="sng" dirty="0"/>
              <a:t>&lt;</a:t>
            </a:r>
            <a:r>
              <a:rPr lang="en-CA" dirty="0"/>
              <a:t>1 </a:t>
            </a:r>
            <a:r>
              <a:rPr lang="en-CA" dirty="0" err="1"/>
              <a:t>wk</a:t>
            </a:r>
            <a:r>
              <a:rPr lang="en-CA" dirty="0"/>
              <a:t>).</a:t>
            </a:r>
          </a:p>
          <a:p>
            <a:endParaRPr lang="en-CA" dirty="0"/>
          </a:p>
        </p:txBody>
      </p:sp>
      <p:sp>
        <p:nvSpPr>
          <p:cNvPr id="4" name="Slide Number Placeholder 3">
            <a:extLst>
              <a:ext uri="{FF2B5EF4-FFF2-40B4-BE49-F238E27FC236}">
                <a16:creationId xmlns:a16="http://schemas.microsoft.com/office/drawing/2014/main" id="{1C500F9B-2AB8-411B-855E-CD67C6C87202}"/>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196527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BE8D-0C34-1845-A4F0-86767A55D10C}"/>
              </a:ext>
            </a:extLst>
          </p:cNvPr>
          <p:cNvSpPr>
            <a:spLocks noGrp="1"/>
          </p:cNvSpPr>
          <p:nvPr>
            <p:ph type="title"/>
          </p:nvPr>
        </p:nvSpPr>
        <p:spPr/>
        <p:txBody>
          <a:bodyPr/>
          <a:lstStyle/>
          <a:p>
            <a:r>
              <a:rPr lang="en-CA" dirty="0"/>
              <a:t>Steps in routine US evaluation</a:t>
            </a:r>
            <a:endParaRPr lang="en-US" dirty="0"/>
          </a:p>
        </p:txBody>
      </p:sp>
      <p:sp>
        <p:nvSpPr>
          <p:cNvPr id="3" name="Content Placeholder 2">
            <a:extLst>
              <a:ext uri="{FF2B5EF4-FFF2-40B4-BE49-F238E27FC236}">
                <a16:creationId xmlns:a16="http://schemas.microsoft.com/office/drawing/2014/main" id="{CE93A0B8-A109-4A4C-BAA8-C06C0E9A7D85}"/>
              </a:ext>
            </a:extLst>
          </p:cNvPr>
          <p:cNvSpPr>
            <a:spLocks noGrp="1"/>
          </p:cNvSpPr>
          <p:nvPr>
            <p:ph idx="1"/>
          </p:nvPr>
        </p:nvSpPr>
        <p:spPr>
          <a:xfrm>
            <a:off x="628650" y="1608803"/>
            <a:ext cx="8331266" cy="4747547"/>
          </a:xfrm>
        </p:spPr>
        <p:txBody>
          <a:bodyPr>
            <a:normAutofit fontScale="92500" lnSpcReduction="10000"/>
          </a:bodyPr>
          <a:lstStyle/>
          <a:p>
            <a:r>
              <a:rPr lang="en-CA" sz="2400" dirty="0"/>
              <a:t>Establish gestational age!!!</a:t>
            </a:r>
          </a:p>
          <a:p>
            <a:r>
              <a:rPr lang="en-CA" sz="2400" dirty="0"/>
              <a:t>Measure HC using Hadlock 84</a:t>
            </a:r>
          </a:p>
          <a:p>
            <a:r>
              <a:rPr lang="en-CA" sz="2400" dirty="0"/>
              <a:t>If HC small consider MC, evaluate whole fetus</a:t>
            </a:r>
          </a:p>
          <a:p>
            <a:r>
              <a:rPr lang="en-CA" sz="2400" dirty="0"/>
              <a:t>Set criteria for consultation with appropriate experts</a:t>
            </a:r>
          </a:p>
          <a:p>
            <a:pPr lvl="1"/>
            <a:r>
              <a:rPr lang="en-CA" sz="2000" dirty="0"/>
              <a:t>Typically HC &lt; -2SD for gestational age using H82 or H84 </a:t>
            </a:r>
            <a:r>
              <a:rPr lang="en-CA" sz="2000" i="1" dirty="0"/>
              <a:t>(about 10%  of age)</a:t>
            </a:r>
          </a:p>
          <a:p>
            <a:pPr lvl="1"/>
            <a:r>
              <a:rPr lang="en-CA" sz="2000" dirty="0"/>
              <a:t>Or outside 5 or 95 centiles</a:t>
            </a:r>
          </a:p>
          <a:p>
            <a:pPr lvl="1"/>
            <a:endParaRPr lang="en-CA" sz="2000" dirty="0"/>
          </a:p>
          <a:p>
            <a:pPr lvl="1"/>
            <a:endParaRPr lang="en-CA" sz="2000" dirty="0"/>
          </a:p>
          <a:p>
            <a:pPr lvl="1"/>
            <a:endParaRPr lang="en-CA" sz="2000" dirty="0"/>
          </a:p>
          <a:p>
            <a:pPr lvl="1"/>
            <a:endParaRPr lang="en-CA" sz="2000" dirty="0"/>
          </a:p>
          <a:p>
            <a:pPr lvl="1"/>
            <a:endParaRPr lang="en-CA" sz="2000" dirty="0"/>
          </a:p>
          <a:p>
            <a:endParaRPr lang="en-CA" sz="2400" dirty="0"/>
          </a:p>
          <a:p>
            <a:r>
              <a:rPr lang="en-CA" sz="2400" dirty="0"/>
              <a:t>As expert, use Chervenak 1984 for SD </a:t>
            </a:r>
            <a:r>
              <a:rPr lang="en-CA" sz="1800" dirty="0"/>
              <a:t>(SOGC and SMFM)</a:t>
            </a:r>
            <a:endParaRPr lang="en-CA" dirty="0"/>
          </a:p>
          <a:p>
            <a:pPr lvl="1"/>
            <a:endParaRPr lang="en-CA" dirty="0"/>
          </a:p>
          <a:p>
            <a:pPr lvl="1"/>
            <a:endParaRPr lang="en-CA" dirty="0"/>
          </a:p>
          <a:p>
            <a:endParaRPr lang="en-CA" dirty="0"/>
          </a:p>
          <a:p>
            <a:endParaRPr lang="en-US" dirty="0"/>
          </a:p>
        </p:txBody>
      </p:sp>
      <p:sp>
        <p:nvSpPr>
          <p:cNvPr id="4" name="Slide Number Placeholder 3">
            <a:extLst>
              <a:ext uri="{FF2B5EF4-FFF2-40B4-BE49-F238E27FC236}">
                <a16:creationId xmlns:a16="http://schemas.microsoft.com/office/drawing/2014/main" id="{AAD93103-E167-43BF-A4B6-D1DECA8E092A}"/>
              </a:ext>
            </a:extLst>
          </p:cNvPr>
          <p:cNvSpPr>
            <a:spLocks noGrp="1"/>
          </p:cNvSpPr>
          <p:nvPr>
            <p:ph type="sldNum" sz="quarter" idx="12"/>
          </p:nvPr>
        </p:nvSpPr>
        <p:spPr/>
        <p:txBody>
          <a:bodyPr/>
          <a:lstStyle/>
          <a:p>
            <a:fld id="{48F63A3B-78C7-47BE-AE5E-E10140E04643}" type="slidenum">
              <a:rPr lang="en-US" smtClean="0"/>
              <a:t>38</a:t>
            </a:fld>
            <a:endParaRPr lang="en-US" dirty="0"/>
          </a:p>
        </p:txBody>
      </p:sp>
      <p:pic>
        <p:nvPicPr>
          <p:cNvPr id="5" name="Picture 4">
            <a:extLst>
              <a:ext uri="{FF2B5EF4-FFF2-40B4-BE49-F238E27FC236}">
                <a16:creationId xmlns:a16="http://schemas.microsoft.com/office/drawing/2014/main" id="{12AE486D-D199-441D-A62B-8B29339D0E0B}"/>
              </a:ext>
            </a:extLst>
          </p:cNvPr>
          <p:cNvPicPr>
            <a:picLocks noChangeAspect="1"/>
          </p:cNvPicPr>
          <p:nvPr/>
        </p:nvPicPr>
        <p:blipFill>
          <a:blip r:embed="rId3">
            <a:lum/>
          </a:blip>
          <a:stretch>
            <a:fillRect/>
          </a:stretch>
        </p:blipFill>
        <p:spPr>
          <a:xfrm>
            <a:off x="184084" y="3784640"/>
            <a:ext cx="3310562" cy="15459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8F6353B5-2194-4D62-8CDC-4086F4DA7933}"/>
              </a:ext>
            </a:extLst>
          </p:cNvPr>
          <p:cNvSpPr txBox="1"/>
          <p:nvPr/>
        </p:nvSpPr>
        <p:spPr>
          <a:xfrm>
            <a:off x="305827" y="6445422"/>
            <a:ext cx="8392939" cy="338554"/>
          </a:xfrm>
          <a:prstGeom prst="rect">
            <a:avLst/>
          </a:prstGeom>
          <a:noFill/>
        </p:spPr>
        <p:txBody>
          <a:bodyPr wrap="none" rtlCol="0">
            <a:spAutoFit/>
          </a:bodyPr>
          <a:lstStyle/>
          <a:p>
            <a:pPr algn="r"/>
            <a:r>
              <a:rPr lang="en-CA" sz="1600" dirty="0"/>
              <a:t>Hadlock. Rad. 1984;152:497.	Hadlock. Am J </a:t>
            </a:r>
            <a:r>
              <a:rPr lang="en-CA" sz="1600" dirty="0" err="1"/>
              <a:t>Roent</a:t>
            </a:r>
            <a:r>
              <a:rPr lang="en-CA" sz="1600" dirty="0"/>
              <a:t>. 1982;138:649.   Chervenak. AJOG. 1984;149:512</a:t>
            </a:r>
          </a:p>
        </p:txBody>
      </p:sp>
      <p:pic>
        <p:nvPicPr>
          <p:cNvPr id="7" name="Picture 6">
            <a:extLst>
              <a:ext uri="{FF2B5EF4-FFF2-40B4-BE49-F238E27FC236}">
                <a16:creationId xmlns:a16="http://schemas.microsoft.com/office/drawing/2014/main" id="{62F0D56B-83EA-4991-B48F-493B2A417FEA}"/>
              </a:ext>
            </a:extLst>
          </p:cNvPr>
          <p:cNvPicPr>
            <a:picLocks noChangeAspect="1"/>
          </p:cNvPicPr>
          <p:nvPr/>
        </p:nvPicPr>
        <p:blipFill>
          <a:blip r:embed="rId4"/>
          <a:stretch>
            <a:fillRect/>
          </a:stretch>
        </p:blipFill>
        <p:spPr>
          <a:xfrm>
            <a:off x="3700583" y="3779120"/>
            <a:ext cx="5259333" cy="15459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8998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81C26-8FE0-4A3F-8CB0-2BA7088A99D0}"/>
              </a:ext>
            </a:extLst>
          </p:cNvPr>
          <p:cNvSpPr>
            <a:spLocks noGrp="1"/>
          </p:cNvSpPr>
          <p:nvPr>
            <p:ph type="title"/>
          </p:nvPr>
        </p:nvSpPr>
        <p:spPr/>
        <p:txBody>
          <a:bodyPr/>
          <a:lstStyle/>
          <a:p>
            <a:r>
              <a:rPr lang="en-CA" dirty="0"/>
              <a:t>Microcephaly: </a:t>
            </a:r>
            <a:br>
              <a:rPr lang="en-CA" dirty="0"/>
            </a:br>
            <a:r>
              <a:rPr lang="en-CA" dirty="0"/>
              <a:t>comments after presentation</a:t>
            </a:r>
          </a:p>
        </p:txBody>
      </p:sp>
      <p:sp>
        <p:nvSpPr>
          <p:cNvPr id="4" name="Content Placeholder 3">
            <a:extLst>
              <a:ext uri="{FF2B5EF4-FFF2-40B4-BE49-F238E27FC236}">
                <a16:creationId xmlns:a16="http://schemas.microsoft.com/office/drawing/2014/main" id="{39018D06-CD6B-4FA1-B1B9-96A18D8BDEF7}"/>
              </a:ext>
            </a:extLst>
          </p:cNvPr>
          <p:cNvSpPr>
            <a:spLocks noGrp="1"/>
          </p:cNvSpPr>
          <p:nvPr>
            <p:ph idx="1"/>
          </p:nvPr>
        </p:nvSpPr>
        <p:spPr>
          <a:xfrm>
            <a:off x="628650" y="1825625"/>
            <a:ext cx="8321712" cy="4351338"/>
          </a:xfrm>
        </p:spPr>
        <p:txBody>
          <a:bodyPr>
            <a:normAutofit/>
          </a:bodyPr>
          <a:lstStyle/>
          <a:p>
            <a:r>
              <a:rPr lang="en-CA" sz="1800" dirty="0">
                <a:solidFill>
                  <a:srgbClr val="002060"/>
                </a:solidFill>
                <a:latin typeface="Comic Sans MS" panose="030F0702030302020204" pitchFamily="66" charset="0"/>
              </a:rPr>
              <a:t>Agreement on Hadlock 84 HC age and Chervenak 84 </a:t>
            </a:r>
            <a:r>
              <a:rPr lang="en-CA" sz="1800" dirty="0" err="1">
                <a:solidFill>
                  <a:srgbClr val="002060"/>
                </a:solidFill>
                <a:latin typeface="Comic Sans MS" panose="030F0702030302020204" pitchFamily="66" charset="0"/>
              </a:rPr>
              <a:t>microceph</a:t>
            </a:r>
            <a:r>
              <a:rPr lang="en-CA" sz="1800" dirty="0">
                <a:solidFill>
                  <a:srgbClr val="002060"/>
                </a:solidFill>
                <a:latin typeface="Comic Sans MS" panose="030F0702030302020204" pitchFamily="66" charset="0"/>
              </a:rPr>
              <a:t> charts.</a:t>
            </a:r>
          </a:p>
          <a:p>
            <a:r>
              <a:rPr lang="en-CA" sz="1800" dirty="0">
                <a:solidFill>
                  <a:srgbClr val="002060"/>
                </a:solidFill>
                <a:latin typeface="Comic Sans MS" panose="030F0702030302020204" pitchFamily="66" charset="0"/>
              </a:rPr>
              <a:t>Suggest expert referral for possible microcephaly when HC is smaller than -2SD on Chervenak 84 chart. (this is virtually the same as HC -3SD on </a:t>
            </a:r>
            <a:r>
              <a:rPr lang="en-CA" sz="1800" dirty="0" err="1">
                <a:solidFill>
                  <a:srgbClr val="002060"/>
                </a:solidFill>
                <a:latin typeface="Comic Sans MS" panose="030F0702030302020204" pitchFamily="66" charset="0"/>
              </a:rPr>
              <a:t>Haldlock</a:t>
            </a:r>
            <a:r>
              <a:rPr lang="en-CA" sz="1800" dirty="0">
                <a:solidFill>
                  <a:srgbClr val="002060"/>
                </a:solidFill>
                <a:latin typeface="Comic Sans MS" panose="030F0702030302020204" pitchFamily="66" charset="0"/>
              </a:rPr>
              <a:t> 84.</a:t>
            </a:r>
          </a:p>
          <a:p>
            <a:endParaRPr lang="en-CA" sz="1800" dirty="0">
              <a:solidFill>
                <a:srgbClr val="002060"/>
              </a:solidFill>
              <a:latin typeface="Comic Sans MS" panose="030F0702030302020204" pitchFamily="66" charset="0"/>
            </a:endParaRPr>
          </a:p>
          <a:p>
            <a:r>
              <a:rPr lang="en-CA" sz="1800" dirty="0">
                <a:solidFill>
                  <a:srgbClr val="002060"/>
                </a:solidFill>
                <a:latin typeface="Comic Sans MS" panose="030F0702030302020204" pitchFamily="66" charset="0"/>
              </a:rPr>
              <a:t>Typical workflow estimates </a:t>
            </a:r>
            <a:r>
              <a:rPr lang="en-CA" sz="1800" u="sng" dirty="0">
                <a:solidFill>
                  <a:srgbClr val="002060"/>
                </a:solidFill>
                <a:latin typeface="Comic Sans MS" panose="030F0702030302020204" pitchFamily="66" charset="0"/>
              </a:rPr>
              <a:t>age from HC </a:t>
            </a:r>
            <a:r>
              <a:rPr lang="en-CA" sz="1800" dirty="0">
                <a:solidFill>
                  <a:srgbClr val="002060"/>
                </a:solidFill>
                <a:latin typeface="Comic Sans MS" panose="030F0702030302020204" pitchFamily="66" charset="0"/>
              </a:rPr>
              <a:t>(not HC from age).</a:t>
            </a:r>
          </a:p>
          <a:p>
            <a:r>
              <a:rPr lang="en-CA" sz="1800" dirty="0">
                <a:solidFill>
                  <a:srgbClr val="002060"/>
                </a:solidFill>
                <a:latin typeface="Comic Sans MS" panose="030F0702030302020204" pitchFamily="66" charset="0"/>
              </a:rPr>
              <a:t>For ease of practice, consider referral when: </a:t>
            </a:r>
          </a:p>
          <a:p>
            <a:pPr lvl="1"/>
            <a:r>
              <a:rPr lang="en-CA" sz="1400" dirty="0">
                <a:solidFill>
                  <a:srgbClr val="002060"/>
                </a:solidFill>
                <a:latin typeface="Comic Sans MS" panose="030F0702030302020204" pitchFamily="66" charset="0"/>
              </a:rPr>
              <a:t>HC is </a:t>
            </a:r>
            <a:r>
              <a:rPr lang="en-CA" sz="1400" u="sng" dirty="0">
                <a:solidFill>
                  <a:srgbClr val="002060"/>
                </a:solidFill>
                <a:latin typeface="Comic Sans MS" panose="030F0702030302020204" pitchFamily="66" charset="0"/>
              </a:rPr>
              <a:t>3 cm too small   </a:t>
            </a:r>
            <a:r>
              <a:rPr lang="en-CA" sz="1400" dirty="0">
                <a:solidFill>
                  <a:srgbClr val="002060"/>
                </a:solidFill>
                <a:latin typeface="Comic Sans MS" panose="030F0702030302020204" pitchFamily="66" charset="0"/>
              </a:rPr>
              <a:t>(3cm = 3SD)</a:t>
            </a:r>
          </a:p>
          <a:p>
            <a:pPr lvl="1"/>
            <a:r>
              <a:rPr lang="en-CA" sz="1400" dirty="0">
                <a:solidFill>
                  <a:srgbClr val="002060"/>
                </a:solidFill>
                <a:latin typeface="Comic Sans MS" panose="030F0702030302020204" pitchFamily="66" charset="0"/>
              </a:rPr>
              <a:t>Or </a:t>
            </a:r>
            <a:r>
              <a:rPr lang="en-CA" sz="1400" u="sng" dirty="0">
                <a:solidFill>
                  <a:srgbClr val="002060"/>
                </a:solidFill>
                <a:latin typeface="Comic Sans MS" panose="030F0702030302020204" pitchFamily="66" charset="0"/>
              </a:rPr>
              <a:t>predicted age </a:t>
            </a:r>
            <a:r>
              <a:rPr lang="en-CA" sz="1400" dirty="0">
                <a:solidFill>
                  <a:srgbClr val="002060"/>
                </a:solidFill>
                <a:latin typeface="Comic Sans MS" panose="030F0702030302020204" pitchFamily="66" charset="0"/>
              </a:rPr>
              <a:t>about 10% younger than expected</a:t>
            </a:r>
          </a:p>
          <a:p>
            <a:pPr lvl="2"/>
            <a:r>
              <a:rPr lang="en-CA" sz="1200" dirty="0" err="1">
                <a:solidFill>
                  <a:srgbClr val="002060"/>
                </a:solidFill>
                <a:latin typeface="Comic Sans MS" panose="030F0702030302020204" pitchFamily="66" charset="0"/>
              </a:rPr>
              <a:t>eg.</a:t>
            </a:r>
            <a:r>
              <a:rPr lang="en-CA" sz="1200" dirty="0">
                <a:solidFill>
                  <a:srgbClr val="002060"/>
                </a:solidFill>
                <a:latin typeface="Comic Sans MS" panose="030F0702030302020204" pitchFamily="66" charset="0"/>
              </a:rPr>
              <a:t> If at 32 weeks if head is 3.2 weeks younger (28.8 weeks size), consider expert referral.</a:t>
            </a:r>
          </a:p>
          <a:p>
            <a:pPr lvl="1"/>
            <a:r>
              <a:rPr lang="en-CA" sz="1400" dirty="0">
                <a:solidFill>
                  <a:srgbClr val="002060"/>
                </a:solidFill>
                <a:latin typeface="Comic Sans MS" panose="030F0702030302020204" pitchFamily="66" charset="0"/>
              </a:rPr>
              <a:t>Both are virtually equivalent to Cher84 -2SD referral threshold.</a:t>
            </a:r>
          </a:p>
          <a:p>
            <a:pPr lvl="1"/>
            <a:r>
              <a:rPr lang="en-CA" sz="1400" dirty="0">
                <a:solidFill>
                  <a:srgbClr val="002060"/>
                </a:solidFill>
                <a:latin typeface="Comic Sans MS" panose="030F0702030302020204" pitchFamily="66" charset="0"/>
              </a:rPr>
              <a:t>In any case, if in doubt, suggest considering referral.</a:t>
            </a:r>
          </a:p>
          <a:p>
            <a:pPr lvl="1"/>
            <a:endParaRPr lang="en-CA" sz="1600" dirty="0">
              <a:solidFill>
                <a:srgbClr val="002060"/>
              </a:solidFill>
              <a:latin typeface="Comic Sans MS" panose="030F0702030302020204" pitchFamily="66" charset="0"/>
            </a:endParaRPr>
          </a:p>
          <a:p>
            <a:r>
              <a:rPr lang="en-CA" sz="1800" dirty="0">
                <a:solidFill>
                  <a:srgbClr val="002060"/>
                </a:solidFill>
                <a:latin typeface="Comic Sans MS" panose="030F0702030302020204" pitchFamily="66" charset="0"/>
              </a:rPr>
              <a:t>At expert site, follow SOGC and SMFM guidelines. </a:t>
            </a:r>
          </a:p>
        </p:txBody>
      </p:sp>
      <p:sp>
        <p:nvSpPr>
          <p:cNvPr id="5" name="Slide Number Placeholder 4">
            <a:extLst>
              <a:ext uri="{FF2B5EF4-FFF2-40B4-BE49-F238E27FC236}">
                <a16:creationId xmlns:a16="http://schemas.microsoft.com/office/drawing/2014/main" id="{DDF59A98-E317-4CF0-BEF7-973AA552D3AD}"/>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216591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075E0-898F-414B-9CB2-E6279C8947E8}"/>
              </a:ext>
            </a:extLst>
          </p:cNvPr>
          <p:cNvSpPr>
            <a:spLocks noGrp="1"/>
          </p:cNvSpPr>
          <p:nvPr>
            <p:ph type="title"/>
          </p:nvPr>
        </p:nvSpPr>
        <p:spPr/>
        <p:txBody>
          <a:bodyPr/>
          <a:lstStyle/>
          <a:p>
            <a:r>
              <a:rPr lang="en-CA" b="1" dirty="0"/>
              <a:t>Microcephaly</a:t>
            </a:r>
          </a:p>
        </p:txBody>
      </p:sp>
      <p:sp>
        <p:nvSpPr>
          <p:cNvPr id="4" name="Slide Number Placeholder 3">
            <a:extLst>
              <a:ext uri="{FF2B5EF4-FFF2-40B4-BE49-F238E27FC236}">
                <a16:creationId xmlns:a16="http://schemas.microsoft.com/office/drawing/2014/main" id="{D22241DE-5BE2-47D8-A973-15754E169A1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51865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81C26-8FE0-4A3F-8CB0-2BA7088A99D0}"/>
              </a:ext>
            </a:extLst>
          </p:cNvPr>
          <p:cNvSpPr>
            <a:spLocks noGrp="1"/>
          </p:cNvSpPr>
          <p:nvPr>
            <p:ph type="title"/>
          </p:nvPr>
        </p:nvSpPr>
        <p:spPr>
          <a:xfrm>
            <a:off x="390113" y="96773"/>
            <a:ext cx="8515348" cy="1325563"/>
          </a:xfrm>
        </p:spPr>
        <p:txBody>
          <a:bodyPr>
            <a:normAutofit/>
          </a:bodyPr>
          <a:lstStyle/>
          <a:p>
            <a:pPr algn="ctr"/>
            <a:r>
              <a:rPr lang="en-CA" dirty="0"/>
              <a:t>Microcephaly: clues when to suspect</a:t>
            </a:r>
            <a:br>
              <a:rPr lang="en-CA" dirty="0"/>
            </a:br>
            <a:r>
              <a:rPr lang="en-CA" sz="2800" dirty="0"/>
              <a:t>(detailed analysis of the </a:t>
            </a:r>
            <a:r>
              <a:rPr lang="en-CA" sz="2800" u="sng" dirty="0"/>
              <a:t>3cm</a:t>
            </a:r>
            <a:r>
              <a:rPr lang="en-CA" sz="2800" dirty="0"/>
              <a:t> and </a:t>
            </a:r>
            <a:r>
              <a:rPr lang="en-CA" sz="2800" u="sng" dirty="0"/>
              <a:t>10% age </a:t>
            </a:r>
            <a:r>
              <a:rPr lang="en-CA" sz="2800" dirty="0"/>
              <a:t>criteria)</a:t>
            </a:r>
            <a:endParaRPr lang="en-CA" dirty="0"/>
          </a:p>
        </p:txBody>
      </p:sp>
      <p:sp>
        <p:nvSpPr>
          <p:cNvPr id="5" name="Slide Number Placeholder 4">
            <a:extLst>
              <a:ext uri="{FF2B5EF4-FFF2-40B4-BE49-F238E27FC236}">
                <a16:creationId xmlns:a16="http://schemas.microsoft.com/office/drawing/2014/main" id="{DDF59A98-E317-4CF0-BEF7-973AA552D3AD}"/>
              </a:ext>
            </a:extLst>
          </p:cNvPr>
          <p:cNvSpPr>
            <a:spLocks noGrp="1"/>
          </p:cNvSpPr>
          <p:nvPr>
            <p:ph type="sldNum" sz="quarter" idx="12"/>
          </p:nvPr>
        </p:nvSpPr>
        <p:spPr/>
        <p:txBody>
          <a:bodyPr/>
          <a:lstStyle/>
          <a:p>
            <a:fld id="{48F63A3B-78C7-47BE-AE5E-E10140E04643}" type="slidenum">
              <a:rPr lang="en-US" smtClean="0"/>
              <a:t>40</a:t>
            </a:fld>
            <a:endParaRPr lang="en-US" dirty="0"/>
          </a:p>
        </p:txBody>
      </p:sp>
      <p:graphicFrame>
        <p:nvGraphicFramePr>
          <p:cNvPr id="9" name="Table 8">
            <a:extLst>
              <a:ext uri="{FF2B5EF4-FFF2-40B4-BE49-F238E27FC236}">
                <a16:creationId xmlns:a16="http://schemas.microsoft.com/office/drawing/2014/main" id="{8BC6A712-0D67-435D-8CBB-6A3CB46350E1}"/>
              </a:ext>
            </a:extLst>
          </p:cNvPr>
          <p:cNvGraphicFramePr>
            <a:graphicFrameLocks noGrp="1"/>
          </p:cNvGraphicFramePr>
          <p:nvPr/>
        </p:nvGraphicFramePr>
        <p:xfrm>
          <a:off x="3" y="1430767"/>
          <a:ext cx="9143997" cy="3864688"/>
        </p:xfrm>
        <a:graphic>
          <a:graphicData uri="http://schemas.openxmlformats.org/drawingml/2006/table">
            <a:tbl>
              <a:tblPr>
                <a:effectLst>
                  <a:reflection blurRad="6350" stA="50000" endA="300" endPos="55500" dist="50800" dir="5400000" sy="-100000" algn="bl" rotWithShape="0"/>
                </a:effectLst>
              </a:tblPr>
              <a:tblGrid>
                <a:gridCol w="481263">
                  <a:extLst>
                    <a:ext uri="{9D8B030D-6E8A-4147-A177-3AD203B41FA5}">
                      <a16:colId xmlns:a16="http://schemas.microsoft.com/office/drawing/2014/main" val="3756580085"/>
                    </a:ext>
                  </a:extLst>
                </a:gridCol>
                <a:gridCol w="481263">
                  <a:extLst>
                    <a:ext uri="{9D8B030D-6E8A-4147-A177-3AD203B41FA5}">
                      <a16:colId xmlns:a16="http://schemas.microsoft.com/office/drawing/2014/main" val="2277731088"/>
                    </a:ext>
                  </a:extLst>
                </a:gridCol>
                <a:gridCol w="481263">
                  <a:extLst>
                    <a:ext uri="{9D8B030D-6E8A-4147-A177-3AD203B41FA5}">
                      <a16:colId xmlns:a16="http://schemas.microsoft.com/office/drawing/2014/main" val="3231957795"/>
                    </a:ext>
                  </a:extLst>
                </a:gridCol>
                <a:gridCol w="481263">
                  <a:extLst>
                    <a:ext uri="{9D8B030D-6E8A-4147-A177-3AD203B41FA5}">
                      <a16:colId xmlns:a16="http://schemas.microsoft.com/office/drawing/2014/main" val="882230631"/>
                    </a:ext>
                  </a:extLst>
                </a:gridCol>
                <a:gridCol w="481263">
                  <a:extLst>
                    <a:ext uri="{9D8B030D-6E8A-4147-A177-3AD203B41FA5}">
                      <a16:colId xmlns:a16="http://schemas.microsoft.com/office/drawing/2014/main" val="3639716830"/>
                    </a:ext>
                  </a:extLst>
                </a:gridCol>
                <a:gridCol w="481263">
                  <a:extLst>
                    <a:ext uri="{9D8B030D-6E8A-4147-A177-3AD203B41FA5}">
                      <a16:colId xmlns:a16="http://schemas.microsoft.com/office/drawing/2014/main" val="2229293819"/>
                    </a:ext>
                  </a:extLst>
                </a:gridCol>
                <a:gridCol w="481263">
                  <a:extLst>
                    <a:ext uri="{9D8B030D-6E8A-4147-A177-3AD203B41FA5}">
                      <a16:colId xmlns:a16="http://schemas.microsoft.com/office/drawing/2014/main" val="2168993255"/>
                    </a:ext>
                  </a:extLst>
                </a:gridCol>
                <a:gridCol w="481263">
                  <a:extLst>
                    <a:ext uri="{9D8B030D-6E8A-4147-A177-3AD203B41FA5}">
                      <a16:colId xmlns:a16="http://schemas.microsoft.com/office/drawing/2014/main" val="802231634"/>
                    </a:ext>
                  </a:extLst>
                </a:gridCol>
                <a:gridCol w="481263">
                  <a:extLst>
                    <a:ext uri="{9D8B030D-6E8A-4147-A177-3AD203B41FA5}">
                      <a16:colId xmlns:a16="http://schemas.microsoft.com/office/drawing/2014/main" val="545665205"/>
                    </a:ext>
                  </a:extLst>
                </a:gridCol>
                <a:gridCol w="481263">
                  <a:extLst>
                    <a:ext uri="{9D8B030D-6E8A-4147-A177-3AD203B41FA5}">
                      <a16:colId xmlns:a16="http://schemas.microsoft.com/office/drawing/2014/main" val="1379195427"/>
                    </a:ext>
                  </a:extLst>
                </a:gridCol>
                <a:gridCol w="481263">
                  <a:extLst>
                    <a:ext uri="{9D8B030D-6E8A-4147-A177-3AD203B41FA5}">
                      <a16:colId xmlns:a16="http://schemas.microsoft.com/office/drawing/2014/main" val="1230090635"/>
                    </a:ext>
                  </a:extLst>
                </a:gridCol>
                <a:gridCol w="481263">
                  <a:extLst>
                    <a:ext uri="{9D8B030D-6E8A-4147-A177-3AD203B41FA5}">
                      <a16:colId xmlns:a16="http://schemas.microsoft.com/office/drawing/2014/main" val="4076341597"/>
                    </a:ext>
                  </a:extLst>
                </a:gridCol>
                <a:gridCol w="481263">
                  <a:extLst>
                    <a:ext uri="{9D8B030D-6E8A-4147-A177-3AD203B41FA5}">
                      <a16:colId xmlns:a16="http://schemas.microsoft.com/office/drawing/2014/main" val="3499650608"/>
                    </a:ext>
                  </a:extLst>
                </a:gridCol>
                <a:gridCol w="481263">
                  <a:extLst>
                    <a:ext uri="{9D8B030D-6E8A-4147-A177-3AD203B41FA5}">
                      <a16:colId xmlns:a16="http://schemas.microsoft.com/office/drawing/2014/main" val="2045977524"/>
                    </a:ext>
                  </a:extLst>
                </a:gridCol>
                <a:gridCol w="481263">
                  <a:extLst>
                    <a:ext uri="{9D8B030D-6E8A-4147-A177-3AD203B41FA5}">
                      <a16:colId xmlns:a16="http://schemas.microsoft.com/office/drawing/2014/main" val="416743057"/>
                    </a:ext>
                  </a:extLst>
                </a:gridCol>
                <a:gridCol w="481263">
                  <a:extLst>
                    <a:ext uri="{9D8B030D-6E8A-4147-A177-3AD203B41FA5}">
                      <a16:colId xmlns:a16="http://schemas.microsoft.com/office/drawing/2014/main" val="1652651648"/>
                    </a:ext>
                  </a:extLst>
                </a:gridCol>
                <a:gridCol w="481263">
                  <a:extLst>
                    <a:ext uri="{9D8B030D-6E8A-4147-A177-3AD203B41FA5}">
                      <a16:colId xmlns:a16="http://schemas.microsoft.com/office/drawing/2014/main" val="4029743329"/>
                    </a:ext>
                  </a:extLst>
                </a:gridCol>
                <a:gridCol w="481263">
                  <a:extLst>
                    <a:ext uri="{9D8B030D-6E8A-4147-A177-3AD203B41FA5}">
                      <a16:colId xmlns:a16="http://schemas.microsoft.com/office/drawing/2014/main" val="3944146195"/>
                    </a:ext>
                  </a:extLst>
                </a:gridCol>
                <a:gridCol w="481263">
                  <a:extLst>
                    <a:ext uri="{9D8B030D-6E8A-4147-A177-3AD203B41FA5}">
                      <a16:colId xmlns:a16="http://schemas.microsoft.com/office/drawing/2014/main" val="2868617069"/>
                    </a:ext>
                  </a:extLst>
                </a:gridCol>
              </a:tblGrid>
              <a:tr h="164878">
                <a:tc gridSpan="10">
                  <a:txBody>
                    <a:bodyPr/>
                    <a:lstStyle/>
                    <a:p>
                      <a:pPr algn="l" fontAlgn="b"/>
                      <a:r>
                        <a:rPr lang="en-CA" sz="700" b="1" i="0" u="none" strike="noStrike">
                          <a:solidFill>
                            <a:srgbClr val="000000"/>
                          </a:solidFill>
                          <a:effectLst/>
                          <a:latin typeface="Calibri" panose="020F0502020204030204" pitchFamily="34" charset="0"/>
                        </a:rPr>
                        <a:t>Short cuts to referral point for possible Microcephaly, ie. Close to -2SD on Chervenak 84 chart</a:t>
                      </a:r>
                    </a:p>
                  </a:txBody>
                  <a:tcPr marL="6486" marR="6486" marT="64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0208583"/>
                  </a:ext>
                </a:extLst>
              </a:tr>
              <a:tr h="164878">
                <a:tc gridSpan="8">
                  <a:txBody>
                    <a:bodyPr/>
                    <a:lstStyle/>
                    <a:p>
                      <a:pPr algn="l" fontAlgn="b"/>
                      <a:r>
                        <a:rPr lang="en-CA" sz="700" b="0" i="1" u="none" strike="noStrike">
                          <a:solidFill>
                            <a:srgbClr val="000000"/>
                          </a:solidFill>
                          <a:effectLst/>
                          <a:latin typeface="Calibri" panose="020F0502020204030204" pitchFamily="34" charset="0"/>
                        </a:rPr>
                        <a:t>Calculate age when HC is 3 cm (ie 3SD) smaller than HC expected at that age</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5960504"/>
                  </a:ext>
                </a:extLst>
              </a:tr>
              <a:tr h="173122">
                <a:tc>
                  <a:txBody>
                    <a:bodyPr/>
                    <a:lstStyle/>
                    <a:p>
                      <a:pPr algn="ctr" fontAlgn="b"/>
                      <a:r>
                        <a:rPr lang="en-CA" sz="800" b="1" i="0" u="none" strike="noStrike">
                          <a:solidFill>
                            <a:srgbClr val="000000"/>
                          </a:solidFill>
                          <a:effectLst/>
                          <a:latin typeface="Calibri" panose="020F0502020204030204" pitchFamily="34" charset="0"/>
                        </a:rPr>
                        <a:t>A</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B</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C</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D</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E</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F</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G</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H</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I</a:t>
                      </a:r>
                    </a:p>
                  </a:txBody>
                  <a:tcPr marL="6486" marR="6486" marT="6486" marB="0" anchor="b">
                    <a:lnL>
                      <a:noFill/>
                    </a:lnL>
                    <a:lnR>
                      <a:noFill/>
                    </a:lnR>
                    <a:lnT>
                      <a:noFill/>
                    </a:lnT>
                    <a:lnB>
                      <a:noFill/>
                    </a:lnB>
                  </a:tcPr>
                </a:tc>
                <a:tc>
                  <a:txBody>
                    <a:bodyPr/>
                    <a:lstStyle/>
                    <a:p>
                      <a:pPr algn="ctr" fontAlgn="b"/>
                      <a:r>
                        <a:rPr lang="en-CA" sz="800" b="1" i="0" u="none" strike="noStrike">
                          <a:solidFill>
                            <a:srgbClr val="000000"/>
                          </a:solidFill>
                          <a:effectLst/>
                          <a:latin typeface="Calibri" panose="020F0502020204030204" pitchFamily="34" charset="0"/>
                        </a:rPr>
                        <a:t>J</a:t>
                      </a: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ctr"/>
                      <a:r>
                        <a:rPr lang="en-CA" sz="700" b="1" i="0" u="none" strike="noStrike" dirty="0">
                          <a:solidFill>
                            <a:srgbClr val="000000"/>
                          </a:solidFill>
                          <a:effectLst/>
                          <a:latin typeface="Calibri" panose="020F0502020204030204" pitchFamily="34" charset="0"/>
                        </a:rPr>
                        <a:t>A</a:t>
                      </a:r>
                    </a:p>
                  </a:txBody>
                  <a:tcPr marL="6486" marR="6486" marT="6486" marB="0" anchor="ctr">
                    <a:lnL>
                      <a:noFill/>
                    </a:lnL>
                    <a:lnR>
                      <a:noFill/>
                    </a:lnR>
                    <a:lnT>
                      <a:noFill/>
                    </a:lnT>
                    <a:lnB>
                      <a:noFill/>
                    </a:lnB>
                  </a:tcPr>
                </a:tc>
                <a:tc gridSpan="2">
                  <a:txBody>
                    <a:bodyPr/>
                    <a:lstStyle/>
                    <a:p>
                      <a:pPr algn="l" fontAlgn="ctr"/>
                      <a:r>
                        <a:rPr lang="en-CA" sz="700" b="0" i="0" u="none" strike="noStrike" dirty="0">
                          <a:solidFill>
                            <a:srgbClr val="000000"/>
                          </a:solidFill>
                          <a:effectLst/>
                          <a:latin typeface="Calibri" panose="020F0502020204030204" pitchFamily="34" charset="0"/>
                        </a:rPr>
                        <a:t>true fetal age</a:t>
                      </a:r>
                    </a:p>
                  </a:txBody>
                  <a:tcPr marL="6486" marR="6486" marT="6486" marB="0" anchor="ctr">
                    <a:lnL>
                      <a:noFill/>
                    </a:lnL>
                    <a:lnR>
                      <a:noFill/>
                    </a:lnR>
                    <a:lnT>
                      <a:noFill/>
                    </a:lnT>
                    <a:lnB>
                      <a:noFill/>
                    </a:lnB>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2054903"/>
                  </a:ext>
                </a:extLst>
              </a:tr>
              <a:tr h="279442">
                <a:tc>
                  <a:txBody>
                    <a:bodyPr/>
                    <a:lstStyle/>
                    <a:p>
                      <a:pPr algn="ctr" fontAlgn="ctr"/>
                      <a:r>
                        <a:rPr lang="en-CA" sz="700" b="0" i="0" u="none" strike="noStrike">
                          <a:solidFill>
                            <a:srgbClr val="000000"/>
                          </a:solidFill>
                          <a:effectLst/>
                          <a:latin typeface="Calibri" panose="020F0502020204030204" pitchFamily="34" charset="0"/>
                        </a:rPr>
                        <a:t>true age</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expected</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HC 3 cm</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Age pred by</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True-pred</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percent</a:t>
                      </a:r>
                    </a:p>
                  </a:txBody>
                  <a:tcPr marL="6486" marR="6486" marT="64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Cher84</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H84 age</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True-pred</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percent</a:t>
                      </a:r>
                    </a:p>
                  </a:txBody>
                  <a:tcPr marL="6486" marR="6486" marT="6486" marB="0" anchor="ctr">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B</a:t>
                      </a:r>
                    </a:p>
                  </a:txBody>
                  <a:tcPr marL="6486" marR="6486" marT="6486" marB="0" anchor="b">
                    <a:lnL>
                      <a:noFill/>
                    </a:lnL>
                    <a:lnR>
                      <a:noFill/>
                    </a:lnR>
                    <a:lnT>
                      <a:noFill/>
                    </a:lnT>
                    <a:lnB>
                      <a:noFill/>
                    </a:lnB>
                  </a:tcPr>
                </a:tc>
                <a:tc gridSpan="4">
                  <a:txBody>
                    <a:bodyPr/>
                    <a:lstStyle/>
                    <a:p>
                      <a:pPr algn="l" fontAlgn="b"/>
                      <a:r>
                        <a:rPr lang="en-CA" sz="700" b="0" i="0" u="none" strike="noStrike">
                          <a:solidFill>
                            <a:srgbClr val="000000"/>
                          </a:solidFill>
                          <a:effectLst/>
                          <a:latin typeface="Calibri" panose="020F0502020204030204" pitchFamily="34" charset="0"/>
                        </a:rPr>
                        <a:t>expected HC at true age (A) from Had 84</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0465059"/>
                  </a:ext>
                </a:extLst>
              </a:tr>
              <a:tr h="279442">
                <a:tc>
                  <a:txBody>
                    <a:bodyPr/>
                    <a:lstStyle/>
                    <a:p>
                      <a:pPr algn="ctr" fontAlgn="ctr"/>
                      <a:r>
                        <a:rPr lang="en-CA" sz="700" b="0" i="0" u="none" strike="noStrike">
                          <a:solidFill>
                            <a:srgbClr val="000000"/>
                          </a:solidFill>
                          <a:effectLst/>
                          <a:latin typeface="Calibri" panose="020F0502020204030204" pitchFamily="34" charset="0"/>
                        </a:rPr>
                        <a:t> </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HC at</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smaller</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3cm smaller</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age</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pred/true</a:t>
                      </a:r>
                    </a:p>
                  </a:txBody>
                  <a:tcPr marL="6486" marR="6486" marT="64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-2sd head</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from C84</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age </a:t>
                      </a:r>
                    </a:p>
                  </a:txBody>
                  <a:tcPr marL="6486" marR="6486" marT="6486" marB="0" anchor="ctr">
                    <a:lnL>
                      <a:noFill/>
                    </a:lnL>
                    <a:lnR>
                      <a:noFill/>
                    </a:lnR>
                    <a:lnT>
                      <a:noFill/>
                    </a:lnT>
                    <a:lnB>
                      <a:noFill/>
                    </a:lnB>
                  </a:tcPr>
                </a:tc>
                <a:tc>
                  <a:txBody>
                    <a:bodyPr/>
                    <a:lstStyle/>
                    <a:p>
                      <a:pPr algn="ctr" fontAlgn="ctr"/>
                      <a:r>
                        <a:rPr lang="en-CA" sz="700" b="0" i="0" u="none" strike="noStrike">
                          <a:solidFill>
                            <a:srgbClr val="000000"/>
                          </a:solidFill>
                          <a:effectLst/>
                          <a:latin typeface="Calibri" panose="020F0502020204030204" pitchFamily="34" charset="0"/>
                        </a:rPr>
                        <a:t>pred/true</a:t>
                      </a:r>
                    </a:p>
                  </a:txBody>
                  <a:tcPr marL="6486" marR="6486" marT="6486" marB="0" anchor="ctr">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C</a:t>
                      </a:r>
                    </a:p>
                  </a:txBody>
                  <a:tcPr marL="6486" marR="6486" marT="6486" marB="0" anchor="b">
                    <a:lnL>
                      <a:noFill/>
                    </a:lnL>
                    <a:lnR>
                      <a:noFill/>
                    </a:lnR>
                    <a:lnT>
                      <a:noFill/>
                    </a:lnT>
                    <a:lnB>
                      <a:noFill/>
                    </a:lnB>
                  </a:tcPr>
                </a:tc>
                <a:tc gridSpan="3">
                  <a:txBody>
                    <a:bodyPr/>
                    <a:lstStyle/>
                    <a:p>
                      <a:pPr algn="l" fontAlgn="b"/>
                      <a:r>
                        <a:rPr lang="en-CA" sz="700" b="0" i="0" u="none" strike="noStrike">
                          <a:solidFill>
                            <a:srgbClr val="000000"/>
                          </a:solidFill>
                          <a:effectLst/>
                          <a:latin typeface="Calibri" panose="020F0502020204030204" pitchFamily="34" charset="0"/>
                        </a:rPr>
                        <a:t>measured HC - 3SD (ie -3 cm)</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45447"/>
                  </a:ext>
                </a:extLst>
              </a:tr>
              <a:tr h="164878">
                <a:tc>
                  <a:txBody>
                    <a:bodyPr/>
                    <a:lstStyle/>
                    <a:p>
                      <a:pPr algn="l" fontAlgn="ctr"/>
                      <a:r>
                        <a:rPr lang="en-CA" sz="700" b="0" i="0" u="sng" strike="noStrike">
                          <a:solidFill>
                            <a:srgbClr val="000000"/>
                          </a:solidFill>
                          <a:effectLst/>
                          <a:latin typeface="Calibri" panose="020F0502020204030204" pitchFamily="34" charset="0"/>
                        </a:rPr>
                        <a:t> </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true age</a:t>
                      </a:r>
                    </a:p>
                  </a:txBody>
                  <a:tcPr marL="6486" marR="6486" marT="6486" marB="0" anchor="ctr">
                    <a:lnL>
                      <a:noFill/>
                    </a:lnL>
                    <a:lnR>
                      <a:noFill/>
                    </a:lnR>
                    <a:lnT>
                      <a:noFill/>
                    </a:lnT>
                    <a:lnB>
                      <a:noFill/>
                    </a:lnB>
                  </a:tcPr>
                </a:tc>
                <a:tc>
                  <a:txBody>
                    <a:bodyPr/>
                    <a:lstStyle/>
                    <a:p>
                      <a:pPr algn="l" fontAlgn="ctr"/>
                      <a:r>
                        <a:rPr lang="en-CA" sz="700" b="0" i="0" u="sng" strike="noStrike">
                          <a:solidFill>
                            <a:srgbClr val="000000"/>
                          </a:solidFill>
                          <a:effectLst/>
                          <a:latin typeface="Calibri" panose="020F0502020204030204" pitchFamily="34" charset="0"/>
                        </a:rPr>
                        <a:t>(=h4 3sd)</a:t>
                      </a:r>
                    </a:p>
                  </a:txBody>
                  <a:tcPr marL="6486" marR="6486" marT="6486" marB="0" anchor="ctr">
                    <a:lnL>
                      <a:noFill/>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head</a:t>
                      </a:r>
                    </a:p>
                  </a:txBody>
                  <a:tcPr marL="6486" marR="6486" marT="6486" marB="0" anchor="ctr">
                    <a:lnL>
                      <a:noFill/>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at -3SD</a:t>
                      </a:r>
                    </a:p>
                  </a:txBody>
                  <a:tcPr marL="6486" marR="6486" marT="6486" marB="0" anchor="ctr">
                    <a:lnL>
                      <a:noFill/>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a:t>
                      </a:r>
                    </a:p>
                  </a:txBody>
                  <a:tcPr marL="6486" marR="6486" marT="64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(cm)</a:t>
                      </a:r>
                    </a:p>
                  </a:txBody>
                  <a:tcPr marL="6486" marR="6486" marT="64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head size</a:t>
                      </a:r>
                    </a:p>
                  </a:txBody>
                  <a:tcPr marL="6486" marR="6486" marT="6486" marB="0" anchor="ctr">
                    <a:lnL>
                      <a:noFill/>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wks</a:t>
                      </a:r>
                    </a:p>
                  </a:txBody>
                  <a:tcPr marL="6486" marR="6486" marT="6486" marB="0" anchor="ctr">
                    <a:lnL>
                      <a:noFill/>
                    </a:lnL>
                    <a:lnR>
                      <a:noFill/>
                    </a:lnR>
                    <a:lnT>
                      <a:noFill/>
                    </a:lnT>
                    <a:lnB>
                      <a:noFill/>
                    </a:lnB>
                  </a:tcPr>
                </a:tc>
                <a:tc>
                  <a:txBody>
                    <a:bodyPr/>
                    <a:lstStyle/>
                    <a:p>
                      <a:pPr algn="ctr" fontAlgn="ctr"/>
                      <a:r>
                        <a:rPr lang="en-CA" sz="700" b="0" i="0" u="sng" strike="noStrike">
                          <a:solidFill>
                            <a:srgbClr val="000000"/>
                          </a:solidFill>
                          <a:effectLst/>
                          <a:latin typeface="Calibri" panose="020F0502020204030204" pitchFamily="34" charset="0"/>
                        </a:rPr>
                        <a:t>%</a:t>
                      </a:r>
                    </a:p>
                  </a:txBody>
                  <a:tcPr marL="6486" marR="6486" marT="6486" marB="0" anchor="ctr">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D</a:t>
                      </a:r>
                    </a:p>
                  </a:txBody>
                  <a:tcPr marL="6486" marR="6486" marT="6486" marB="0" anchor="b">
                    <a:lnL>
                      <a:noFill/>
                    </a:lnL>
                    <a:lnR>
                      <a:noFill/>
                    </a:lnR>
                    <a:lnT>
                      <a:noFill/>
                    </a:lnT>
                    <a:lnB>
                      <a:noFill/>
                    </a:lnB>
                  </a:tcPr>
                </a:tc>
                <a:tc gridSpan="5">
                  <a:txBody>
                    <a:bodyPr/>
                    <a:lstStyle/>
                    <a:p>
                      <a:pPr algn="l" fontAlgn="b"/>
                      <a:r>
                        <a:rPr lang="en-CA" sz="700" b="0" i="0" u="none" strike="noStrike">
                          <a:solidFill>
                            <a:srgbClr val="000000"/>
                          </a:solidFill>
                          <a:effectLst/>
                          <a:latin typeface="Calibri" panose="020F0502020204030204" pitchFamily="34" charset="0"/>
                        </a:rPr>
                        <a:t>age predicted from HC that is 3 cm too small</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8139413"/>
                  </a:ext>
                </a:extLst>
              </a:tr>
              <a:tr h="164878">
                <a:tc>
                  <a:txBody>
                    <a:bodyPr/>
                    <a:lstStyle/>
                    <a:p>
                      <a:pPr algn="ctr" fontAlgn="b"/>
                      <a:r>
                        <a:rPr lang="en-CA" sz="700" b="0" i="0" u="none" strike="noStrike">
                          <a:solidFill>
                            <a:srgbClr val="000000"/>
                          </a:solidFill>
                          <a:effectLst/>
                          <a:latin typeface="Calibri" panose="020F0502020204030204" pitchFamily="34" charset="0"/>
                        </a:rPr>
                        <a:t>12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6.8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11.0</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1.0</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E</a:t>
                      </a:r>
                    </a:p>
                  </a:txBody>
                  <a:tcPr marL="6486" marR="6486" marT="6486" marB="0" anchor="b">
                    <a:lnL>
                      <a:noFill/>
                    </a:lnL>
                    <a:lnR>
                      <a:noFill/>
                    </a:lnR>
                    <a:lnT>
                      <a:noFill/>
                    </a:lnT>
                    <a:lnB>
                      <a:noFill/>
                    </a:lnB>
                    <a:solidFill>
                      <a:srgbClr val="FFFF00"/>
                    </a:solidFill>
                  </a:tcPr>
                </a:tc>
                <a:tc gridSpan="4">
                  <a:txBody>
                    <a:bodyPr/>
                    <a:lstStyle/>
                    <a:p>
                      <a:pPr algn="l" fontAlgn="b"/>
                      <a:r>
                        <a:rPr lang="en-CA" sz="700" b="0" i="0" u="none" strike="noStrike">
                          <a:solidFill>
                            <a:srgbClr val="000000"/>
                          </a:solidFill>
                          <a:effectLst/>
                          <a:latin typeface="Calibri" panose="020F0502020204030204" pitchFamily="34" charset="0"/>
                        </a:rPr>
                        <a:t>true age - predicted age (A - D)</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7560768"/>
                  </a:ext>
                </a:extLst>
              </a:tr>
              <a:tr h="164878">
                <a:tc>
                  <a:txBody>
                    <a:bodyPr/>
                    <a:lstStyle/>
                    <a:p>
                      <a:pPr algn="ctr" fontAlgn="b"/>
                      <a:r>
                        <a:rPr lang="en-CA" sz="700" b="0" i="0" u="none" strike="noStrike">
                          <a:solidFill>
                            <a:srgbClr val="000000"/>
                          </a:solidFill>
                          <a:effectLst/>
                          <a:latin typeface="Calibri" panose="020F0502020204030204" pitchFamily="34" charset="0"/>
                        </a:rPr>
                        <a:t>14</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9.7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6.7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12.6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F</a:t>
                      </a:r>
                    </a:p>
                  </a:txBody>
                  <a:tcPr marL="6486" marR="6486" marT="6486" marB="0" anchor="b">
                    <a:lnL>
                      <a:noFill/>
                    </a:lnL>
                    <a:lnR>
                      <a:noFill/>
                    </a:lnR>
                    <a:lnT>
                      <a:noFill/>
                    </a:lnT>
                    <a:lnB>
                      <a:noFill/>
                    </a:lnB>
                    <a:solidFill>
                      <a:srgbClr val="BDD7EE"/>
                    </a:solidFill>
                  </a:tcPr>
                </a:tc>
                <a:tc gridSpan="7">
                  <a:txBody>
                    <a:bodyPr/>
                    <a:lstStyle/>
                    <a:p>
                      <a:pPr algn="l" fontAlgn="b"/>
                      <a:r>
                        <a:rPr lang="en-CA" sz="700" b="0" i="0" u="none" strike="noStrike">
                          <a:solidFill>
                            <a:srgbClr val="000000"/>
                          </a:solidFill>
                          <a:effectLst/>
                          <a:latin typeface="Calibri" panose="020F0502020204030204" pitchFamily="34" charset="0"/>
                        </a:rPr>
                        <a:t>percent difference between true and predicted age (F/A x100 percent)</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29858455"/>
                  </a:ext>
                </a:extLst>
              </a:tr>
              <a:tr h="164878">
                <a:tc>
                  <a:txBody>
                    <a:bodyPr/>
                    <a:lstStyle/>
                    <a:p>
                      <a:pPr algn="ctr" fontAlgn="b"/>
                      <a:r>
                        <a:rPr lang="en-CA" sz="700" b="0" i="0" u="none" strike="noStrike">
                          <a:solidFill>
                            <a:srgbClr val="000000"/>
                          </a:solidFill>
                          <a:effectLst/>
                          <a:latin typeface="Calibri" panose="020F0502020204030204" pitchFamily="34" charset="0"/>
                        </a:rPr>
                        <a:t>16</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12.4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9.4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14.3</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dirty="0">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G</a:t>
                      </a:r>
                    </a:p>
                  </a:txBody>
                  <a:tcPr marL="6486" marR="6486" marT="6486" marB="0" anchor="b">
                    <a:lnL>
                      <a:noFill/>
                    </a:lnL>
                    <a:lnR>
                      <a:noFill/>
                    </a:lnR>
                    <a:lnT>
                      <a:noFill/>
                    </a:lnT>
                    <a:lnB>
                      <a:noFill/>
                    </a:lnB>
                  </a:tcPr>
                </a:tc>
                <a:tc gridSpan="2">
                  <a:txBody>
                    <a:bodyPr/>
                    <a:lstStyle/>
                    <a:p>
                      <a:pPr algn="l" fontAlgn="b"/>
                      <a:r>
                        <a:rPr lang="en-CA" sz="700" b="0" i="0" u="none" strike="noStrike">
                          <a:solidFill>
                            <a:srgbClr val="000000"/>
                          </a:solidFill>
                          <a:effectLst/>
                          <a:latin typeface="Calibri" panose="020F0502020204030204" pitchFamily="34" charset="0"/>
                        </a:rPr>
                        <a:t>Cher 84 HC at -2SD</a:t>
                      </a:r>
                    </a:p>
                  </a:txBody>
                  <a:tcPr marL="6486" marR="6486" marT="6486" marB="0" anchor="b">
                    <a:lnL>
                      <a:noFill/>
                    </a:lnL>
                    <a:lnR>
                      <a:noFill/>
                    </a:lnR>
                    <a:lnT>
                      <a:noFill/>
                    </a:lnT>
                    <a:lnB>
                      <a:noFill/>
                    </a:lnB>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9144869"/>
                  </a:ext>
                </a:extLst>
              </a:tr>
              <a:tr h="164878">
                <a:tc>
                  <a:txBody>
                    <a:bodyPr/>
                    <a:lstStyle/>
                    <a:p>
                      <a:pPr algn="ctr" fontAlgn="b"/>
                      <a:r>
                        <a:rPr lang="en-CA" sz="700" b="0" i="0" u="none" strike="noStrike">
                          <a:solidFill>
                            <a:srgbClr val="000000"/>
                          </a:solidFill>
                          <a:effectLst/>
                          <a:latin typeface="Calibri" panose="020F0502020204030204" pitchFamily="34" charset="0"/>
                        </a:rPr>
                        <a:t>18</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15.1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12.1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16.0</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2.0</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H</a:t>
                      </a:r>
                    </a:p>
                  </a:txBody>
                  <a:tcPr marL="6486" marR="6486" marT="6486" marB="0" anchor="b">
                    <a:lnL>
                      <a:noFill/>
                    </a:lnL>
                    <a:lnR>
                      <a:noFill/>
                    </a:lnR>
                    <a:lnT>
                      <a:noFill/>
                    </a:lnT>
                    <a:lnB>
                      <a:noFill/>
                    </a:lnB>
                  </a:tcPr>
                </a:tc>
                <a:tc gridSpan="5">
                  <a:txBody>
                    <a:bodyPr/>
                    <a:lstStyle/>
                    <a:p>
                      <a:pPr algn="l" fontAlgn="b"/>
                      <a:r>
                        <a:rPr lang="en-CA" sz="700" b="0" i="0" u="none" strike="noStrike">
                          <a:solidFill>
                            <a:srgbClr val="000000"/>
                          </a:solidFill>
                          <a:effectLst/>
                          <a:latin typeface="Calibri" panose="020F0502020204030204" pitchFamily="34" charset="0"/>
                        </a:rPr>
                        <a:t>Age predicted from G (ie. Cher84 -2SD HC)</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225218"/>
                  </a:ext>
                </a:extLst>
              </a:tr>
              <a:tr h="164878">
                <a:tc>
                  <a:txBody>
                    <a:bodyPr/>
                    <a:lstStyle/>
                    <a:p>
                      <a:pPr algn="ctr" fontAlgn="b"/>
                      <a:r>
                        <a:rPr lang="en-CA" sz="700" b="0" i="0" u="none" strike="noStrike">
                          <a:solidFill>
                            <a:srgbClr val="000000"/>
                          </a:solidFill>
                          <a:effectLst/>
                          <a:latin typeface="Calibri" panose="020F0502020204030204" pitchFamily="34" charset="0"/>
                        </a:rPr>
                        <a:t>20</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17.7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14.7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17.8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2.2</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14.5</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17.7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2.3</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I</a:t>
                      </a:r>
                    </a:p>
                  </a:txBody>
                  <a:tcPr marL="6486" marR="6486" marT="6486" marB="0" anchor="b">
                    <a:lnL>
                      <a:noFill/>
                    </a:lnL>
                    <a:lnR>
                      <a:noFill/>
                    </a:lnR>
                    <a:lnT>
                      <a:noFill/>
                    </a:lnT>
                    <a:lnB>
                      <a:noFill/>
                    </a:lnB>
                    <a:solidFill>
                      <a:srgbClr val="FFFF00"/>
                    </a:solidFill>
                  </a:tcPr>
                </a:tc>
                <a:tc gridSpan="4">
                  <a:txBody>
                    <a:bodyPr/>
                    <a:lstStyle/>
                    <a:p>
                      <a:pPr algn="l" fontAlgn="b"/>
                      <a:r>
                        <a:rPr lang="en-CA" sz="700" b="0" i="0" u="none" strike="noStrike">
                          <a:solidFill>
                            <a:srgbClr val="000000"/>
                          </a:solidFill>
                          <a:effectLst/>
                          <a:latin typeface="Calibri" panose="020F0502020204030204" pitchFamily="34" charset="0"/>
                        </a:rPr>
                        <a:t>true age - C84 HC predicted age (A - H)</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6485742"/>
                  </a:ext>
                </a:extLst>
              </a:tr>
              <a:tr h="164878">
                <a:tc>
                  <a:txBody>
                    <a:bodyPr/>
                    <a:lstStyle/>
                    <a:p>
                      <a:pPr algn="ctr" fontAlgn="b"/>
                      <a:r>
                        <a:rPr lang="en-CA" sz="700" b="0" i="0" u="none" strike="noStrike">
                          <a:solidFill>
                            <a:srgbClr val="000000"/>
                          </a:solidFill>
                          <a:effectLst/>
                          <a:latin typeface="Calibri" panose="020F0502020204030204" pitchFamily="34" charset="0"/>
                        </a:rPr>
                        <a:t>22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20.1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17.1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19.7</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2.3</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10</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17</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19.6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ctr" fontAlgn="b"/>
                      <a:r>
                        <a:rPr lang="en-CA" sz="700" b="1" i="0" u="none" strike="noStrike">
                          <a:solidFill>
                            <a:srgbClr val="000000"/>
                          </a:solidFill>
                          <a:effectLst/>
                          <a:latin typeface="Calibri" panose="020F0502020204030204" pitchFamily="34" charset="0"/>
                        </a:rPr>
                        <a:t>J</a:t>
                      </a:r>
                    </a:p>
                  </a:txBody>
                  <a:tcPr marL="6486" marR="6486" marT="6486" marB="0" anchor="b">
                    <a:lnL>
                      <a:noFill/>
                    </a:lnL>
                    <a:lnR>
                      <a:noFill/>
                    </a:lnR>
                    <a:lnT>
                      <a:noFill/>
                    </a:lnT>
                    <a:lnB>
                      <a:noFill/>
                    </a:lnB>
                    <a:solidFill>
                      <a:srgbClr val="BDD7EE"/>
                    </a:solidFill>
                  </a:tcPr>
                </a:tc>
                <a:tc gridSpan="7">
                  <a:txBody>
                    <a:bodyPr/>
                    <a:lstStyle/>
                    <a:p>
                      <a:pPr algn="l" fontAlgn="b"/>
                      <a:r>
                        <a:rPr lang="en-CA" sz="700" b="0" i="0" u="none" strike="noStrike">
                          <a:solidFill>
                            <a:srgbClr val="000000"/>
                          </a:solidFill>
                          <a:effectLst/>
                          <a:latin typeface="Calibri" panose="020F0502020204030204" pitchFamily="34" charset="0"/>
                        </a:rPr>
                        <a:t>percent difference between true and predicted age (J/A x100 percent)</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98248047"/>
                  </a:ext>
                </a:extLst>
              </a:tr>
              <a:tr h="164878">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22.4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19.4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21.6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10</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19.1</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21.4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2.6</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4945648"/>
                  </a:ext>
                </a:extLst>
              </a:tr>
              <a:tr h="164878">
                <a:tc>
                  <a:txBody>
                    <a:bodyPr/>
                    <a:lstStyle/>
                    <a:p>
                      <a:pPr algn="ctr" fontAlgn="b"/>
                      <a:r>
                        <a:rPr lang="en-CA" sz="700" b="0" i="0" u="none" strike="noStrike">
                          <a:solidFill>
                            <a:srgbClr val="000000"/>
                          </a:solidFill>
                          <a:effectLst/>
                          <a:latin typeface="Calibri" panose="020F0502020204030204" pitchFamily="34" charset="0"/>
                        </a:rPr>
                        <a:t>26</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21.6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23.6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9</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21.2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23.3</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228958"/>
                  </a:ext>
                </a:extLst>
              </a:tr>
              <a:tr h="164878">
                <a:tc>
                  <a:txBody>
                    <a:bodyPr/>
                    <a:lstStyle/>
                    <a:p>
                      <a:pPr algn="ctr" fontAlgn="b"/>
                      <a:r>
                        <a:rPr lang="en-CA" sz="700" b="0" i="0" u="none" strike="noStrike">
                          <a:solidFill>
                            <a:srgbClr val="000000"/>
                          </a:solidFill>
                          <a:effectLst/>
                          <a:latin typeface="Calibri" panose="020F0502020204030204" pitchFamily="34" charset="0"/>
                        </a:rPr>
                        <a:t>28</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26.6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23.6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25.6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23.2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25.2</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2.8</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10</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7">
                  <a:txBody>
                    <a:bodyPr/>
                    <a:lstStyle/>
                    <a:p>
                      <a:pPr algn="l" fontAlgn="b"/>
                      <a:r>
                        <a:rPr lang="en-CA" sz="700" b="0" i="0" u="none" strike="noStrike">
                          <a:solidFill>
                            <a:srgbClr val="000000"/>
                          </a:solidFill>
                          <a:effectLst/>
                          <a:latin typeface="Calibri" panose="020F0502020204030204" pitchFamily="34" charset="0"/>
                        </a:rPr>
                        <a:t>Note that (h84 -3SD) ages [E] and (Cher84 -2SD)  ages [I] are similar</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5129313"/>
                  </a:ext>
                </a:extLst>
              </a:tr>
              <a:tr h="164878">
                <a:tc>
                  <a:txBody>
                    <a:bodyPr/>
                    <a:lstStyle/>
                    <a:p>
                      <a:pPr algn="ctr" fontAlgn="b"/>
                      <a:r>
                        <a:rPr lang="en-CA" sz="700" b="0" i="0" u="none" strike="noStrike">
                          <a:solidFill>
                            <a:srgbClr val="000000"/>
                          </a:solidFill>
                          <a:effectLst/>
                          <a:latin typeface="Calibri" panose="020F0502020204030204" pitchFamily="34" charset="0"/>
                        </a:rPr>
                        <a:t>30</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28.4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25.4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25.1</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27.3</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9</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5">
                  <a:txBody>
                    <a:bodyPr/>
                    <a:lstStyle/>
                    <a:p>
                      <a:pPr algn="l" fontAlgn="b"/>
                      <a:r>
                        <a:rPr lang="en-CA" sz="700" b="0" i="0" u="none" strike="noStrike">
                          <a:solidFill>
                            <a:srgbClr val="000000"/>
                          </a:solidFill>
                          <a:effectLst/>
                          <a:latin typeface="Calibri" panose="020F0502020204030204" pitchFamily="34" charset="0"/>
                        </a:rPr>
                        <a:t> Both are about 10% of the expected age (A)</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1188279"/>
                  </a:ext>
                </a:extLst>
              </a:tr>
              <a:tr h="164878">
                <a:tc>
                  <a:txBody>
                    <a:bodyPr/>
                    <a:lstStyle/>
                    <a:p>
                      <a:pPr algn="ctr" fontAlgn="b"/>
                      <a:r>
                        <a:rPr lang="en-CA" sz="700" b="0" i="0" u="none" strike="noStrike">
                          <a:solidFill>
                            <a:srgbClr val="000000"/>
                          </a:solidFill>
                          <a:effectLst/>
                          <a:latin typeface="Calibri" panose="020F0502020204030204" pitchFamily="34" charset="0"/>
                        </a:rPr>
                        <a:t>32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30.1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29.5</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2.5</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26.9</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29.3</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7">
                  <a:txBody>
                    <a:bodyPr/>
                    <a:lstStyle/>
                    <a:p>
                      <a:pPr algn="l" fontAlgn="b"/>
                      <a:r>
                        <a:rPr lang="en-CA" sz="700" b="0" i="0" u="none" strike="noStrike">
                          <a:solidFill>
                            <a:srgbClr val="000000"/>
                          </a:solidFill>
                          <a:effectLst/>
                          <a:latin typeface="Calibri" panose="020F0502020204030204" pitchFamily="34" charset="0"/>
                        </a:rPr>
                        <a:t>ie. if age prediction from h84 HC is about 10% smaller than true age,</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2896531"/>
                  </a:ext>
                </a:extLst>
              </a:tr>
              <a:tr h="164878">
                <a:tc>
                  <a:txBody>
                    <a:bodyPr/>
                    <a:lstStyle/>
                    <a:p>
                      <a:pPr algn="ctr" fontAlgn="b"/>
                      <a:r>
                        <a:rPr lang="en-CA" sz="700" b="0" i="0" u="none" strike="noStrike">
                          <a:solidFill>
                            <a:srgbClr val="000000"/>
                          </a:solidFill>
                          <a:effectLst/>
                          <a:latin typeface="Calibri" panose="020F0502020204030204" pitchFamily="34" charset="0"/>
                        </a:rPr>
                        <a:t>34</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31.5</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28.5</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31.3</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2.7</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28.2</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30.9</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3.1</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9</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6">
                  <a:txBody>
                    <a:bodyPr/>
                    <a:lstStyle/>
                    <a:p>
                      <a:pPr algn="l" fontAlgn="b"/>
                      <a:r>
                        <a:rPr lang="en-CA" sz="700" b="0" i="0" u="none" strike="noStrike">
                          <a:solidFill>
                            <a:srgbClr val="000000"/>
                          </a:solidFill>
                          <a:effectLst/>
                          <a:latin typeface="Calibri" panose="020F0502020204030204" pitchFamily="34" charset="0"/>
                        </a:rPr>
                        <a:t>then Chervenak HC is close to -2SD, the microcaphalic range.</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9323943"/>
                  </a:ext>
                </a:extLst>
              </a:tr>
              <a:tr h="164878">
                <a:tc>
                  <a:txBody>
                    <a:bodyPr/>
                    <a:lstStyle/>
                    <a:p>
                      <a:pPr algn="ctr" fontAlgn="b"/>
                      <a:r>
                        <a:rPr lang="en-CA" sz="700" b="0" i="0" u="none" strike="noStrike">
                          <a:solidFill>
                            <a:srgbClr val="000000"/>
                          </a:solidFill>
                          <a:effectLst/>
                          <a:latin typeface="Calibri" panose="020F0502020204030204" pitchFamily="34" charset="0"/>
                        </a:rPr>
                        <a:t>36</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32.8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29.8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33.0</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3.0</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8</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29.5</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32.6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3.4</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9</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6">
                  <a:txBody>
                    <a:bodyPr/>
                    <a:lstStyle/>
                    <a:p>
                      <a:pPr algn="l" fontAlgn="b"/>
                      <a:r>
                        <a:rPr lang="en-CA" sz="700" b="0" i="0" u="none" strike="noStrike">
                          <a:solidFill>
                            <a:srgbClr val="000000"/>
                          </a:solidFill>
                          <a:effectLst/>
                          <a:latin typeface="Calibri" panose="020F0502020204030204" pitchFamily="34" charset="0"/>
                        </a:rPr>
                        <a:t>Suggests pt should be referred for expert evaluation when:</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064025"/>
                  </a:ext>
                </a:extLst>
              </a:tr>
              <a:tr h="164878">
                <a:tc>
                  <a:txBody>
                    <a:bodyPr/>
                    <a:lstStyle/>
                    <a:p>
                      <a:pPr algn="ctr" fontAlgn="b"/>
                      <a:r>
                        <a:rPr lang="en-CA" sz="700" b="0" i="0" u="none" strike="noStrike">
                          <a:solidFill>
                            <a:srgbClr val="000000"/>
                          </a:solidFill>
                          <a:effectLst/>
                          <a:latin typeface="Calibri" panose="020F0502020204030204" pitchFamily="34" charset="0"/>
                        </a:rPr>
                        <a:t>38</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33.8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30.8</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34.4</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3.6</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10</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30.5</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33.9</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4.1</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4">
                  <a:txBody>
                    <a:bodyPr/>
                    <a:lstStyle/>
                    <a:p>
                      <a:pPr algn="l" fontAlgn="b"/>
                      <a:r>
                        <a:rPr lang="en-CA" sz="700" b="0" i="0" u="none" strike="noStrike">
                          <a:solidFill>
                            <a:srgbClr val="000000"/>
                          </a:solidFill>
                          <a:effectLst/>
                          <a:latin typeface="Calibri" panose="020F0502020204030204" pitchFamily="34" charset="0"/>
                        </a:rPr>
                        <a:t>H84 HC is 3 cm below expected</a:t>
                      </a:r>
                    </a:p>
                  </a:txBody>
                  <a:tcPr marL="6486" marR="6486" marT="6486"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8610115"/>
                  </a:ext>
                </a:extLst>
              </a:tr>
              <a:tr h="164878">
                <a:tc>
                  <a:txBody>
                    <a:bodyPr/>
                    <a:lstStyle/>
                    <a:p>
                      <a:pPr algn="ctr" fontAlgn="b"/>
                      <a:r>
                        <a:rPr lang="en-CA" sz="700" b="0" i="0" u="none" strike="noStrike">
                          <a:solidFill>
                            <a:srgbClr val="000000"/>
                          </a:solidFill>
                          <a:effectLst/>
                          <a:latin typeface="Calibri" panose="020F0502020204030204" pitchFamily="34" charset="0"/>
                        </a:rPr>
                        <a:t>40</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34.6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31.6</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35.5</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4.5</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11</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ctr" fontAlgn="b"/>
                      <a:r>
                        <a:rPr lang="en-CA" sz="700" b="0" i="0" u="none" strike="noStrike">
                          <a:solidFill>
                            <a:srgbClr val="000000"/>
                          </a:solidFill>
                          <a:effectLst/>
                          <a:latin typeface="Calibri" panose="020F0502020204030204" pitchFamily="34" charset="0"/>
                        </a:rPr>
                        <a:t>31.3</a:t>
                      </a:r>
                    </a:p>
                  </a:txBody>
                  <a:tcPr marL="6486" marR="6486" marT="64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35.1</a:t>
                      </a:r>
                    </a:p>
                  </a:txBody>
                  <a:tcPr marL="6486" marR="6486" marT="6486" marB="0" anchor="b">
                    <a:lnL>
                      <a:noFill/>
                    </a:lnL>
                    <a:lnR>
                      <a:noFill/>
                    </a:lnR>
                    <a:lnT>
                      <a:noFill/>
                    </a:lnT>
                    <a:lnB>
                      <a:noFill/>
                    </a:lnB>
                  </a:tcPr>
                </a:tc>
                <a:tc>
                  <a:txBody>
                    <a:bodyPr/>
                    <a:lstStyle/>
                    <a:p>
                      <a:pPr algn="ctr" fontAlgn="b"/>
                      <a:r>
                        <a:rPr lang="en-CA" sz="700" b="0" i="0" u="none" strike="noStrike">
                          <a:solidFill>
                            <a:srgbClr val="000000"/>
                          </a:solidFill>
                          <a:effectLst/>
                          <a:latin typeface="Calibri" panose="020F0502020204030204" pitchFamily="34" charset="0"/>
                        </a:rPr>
                        <a:t>4.9</a:t>
                      </a:r>
                    </a:p>
                  </a:txBody>
                  <a:tcPr marL="6486" marR="6486" marT="6486" marB="0" anchor="b">
                    <a:lnL>
                      <a:noFill/>
                    </a:lnL>
                    <a:lnR>
                      <a:noFill/>
                    </a:lnR>
                    <a:lnT>
                      <a:noFill/>
                    </a:lnT>
                    <a:lnB>
                      <a:noFill/>
                    </a:lnB>
                    <a:solidFill>
                      <a:srgbClr val="FFFF00"/>
                    </a:solidFill>
                  </a:tcPr>
                </a:tc>
                <a:tc>
                  <a:txBody>
                    <a:bodyPr/>
                    <a:lstStyle/>
                    <a:p>
                      <a:pPr algn="ctr" fontAlgn="b"/>
                      <a:r>
                        <a:rPr lang="en-CA" sz="700" b="0" i="0" u="none" strike="noStrike">
                          <a:solidFill>
                            <a:srgbClr val="000000"/>
                          </a:solidFill>
                          <a:effectLst/>
                          <a:latin typeface="Calibri" panose="020F0502020204030204" pitchFamily="34" charset="0"/>
                        </a:rPr>
                        <a:t>12</a:t>
                      </a:r>
                    </a:p>
                  </a:txBody>
                  <a:tcPr marL="6486" marR="6486" marT="6486" marB="0" anchor="b">
                    <a:lnL>
                      <a:noFill/>
                    </a:lnL>
                    <a:lnR>
                      <a:noFill/>
                    </a:lnR>
                    <a:lnT>
                      <a:noFill/>
                    </a:lnT>
                    <a:lnB>
                      <a:noFill/>
                    </a:lnB>
                    <a:solidFill>
                      <a:srgbClr val="BDD7EE"/>
                    </a:solidFill>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a:txBody>
                    <a:bodyPr/>
                    <a:lstStyle/>
                    <a:p>
                      <a:pPr algn="l" fontAlgn="b"/>
                      <a:endParaRPr lang="en-CA" sz="700" b="0" i="0" u="none" strike="noStrike">
                        <a:solidFill>
                          <a:srgbClr val="000000"/>
                        </a:solidFill>
                        <a:effectLst/>
                        <a:latin typeface="Calibri" panose="020F0502020204030204" pitchFamily="34" charset="0"/>
                      </a:endParaRPr>
                    </a:p>
                  </a:txBody>
                  <a:tcPr marL="6486" marR="6486" marT="6486" marB="0" anchor="b">
                    <a:lnL>
                      <a:noFill/>
                    </a:lnL>
                    <a:lnR>
                      <a:noFill/>
                    </a:lnR>
                    <a:lnT>
                      <a:noFill/>
                    </a:lnT>
                    <a:lnB>
                      <a:noFill/>
                    </a:lnB>
                  </a:tcPr>
                </a:tc>
                <a:tc gridSpan="7">
                  <a:txBody>
                    <a:bodyPr/>
                    <a:lstStyle/>
                    <a:p>
                      <a:pPr algn="l" fontAlgn="b"/>
                      <a:r>
                        <a:rPr lang="en-CA" sz="700" b="0" i="0" u="none" strike="noStrike">
                          <a:solidFill>
                            <a:srgbClr val="000000"/>
                          </a:solidFill>
                          <a:effectLst/>
                          <a:latin typeface="Calibri" panose="020F0502020204030204" pitchFamily="34" charset="0"/>
                        </a:rPr>
                        <a:t>This is equivalent to saying estimated age is 10% smaller than expected.</a:t>
                      </a:r>
                    </a:p>
                  </a:txBody>
                  <a:tcPr marL="6486" marR="6486" marT="648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176005445"/>
                  </a:ext>
                </a:extLst>
              </a:tr>
              <a:tr h="164878">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a:solidFill>
                            <a:srgbClr val="000000"/>
                          </a:solidFill>
                          <a:effectLst/>
                          <a:latin typeface="Calibri" panose="020F0502020204030204" pitchFamily="34" charset="0"/>
                        </a:rPr>
                        <a:t> </a:t>
                      </a:r>
                    </a:p>
                  </a:txBody>
                  <a:tcPr marL="6486" marR="6486" marT="6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700" b="0" i="0" u="none" strike="noStrike" dirty="0">
                          <a:solidFill>
                            <a:srgbClr val="000000"/>
                          </a:solidFill>
                          <a:effectLst/>
                          <a:latin typeface="Calibri" panose="020F0502020204030204" pitchFamily="34" charset="0"/>
                        </a:rPr>
                        <a:t> </a:t>
                      </a:r>
                    </a:p>
                  </a:txBody>
                  <a:tcPr marL="6486" marR="6486" marT="64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975218"/>
                  </a:ext>
                </a:extLst>
              </a:tr>
            </a:tbl>
          </a:graphicData>
        </a:graphic>
      </p:graphicFrame>
      <p:sp>
        <p:nvSpPr>
          <p:cNvPr id="11" name="TextBox 10">
            <a:extLst>
              <a:ext uri="{FF2B5EF4-FFF2-40B4-BE49-F238E27FC236}">
                <a16:creationId xmlns:a16="http://schemas.microsoft.com/office/drawing/2014/main" id="{ADEEA34B-1325-4BCF-8D54-6BC39B09F00A}"/>
              </a:ext>
            </a:extLst>
          </p:cNvPr>
          <p:cNvSpPr txBox="1"/>
          <p:nvPr/>
        </p:nvSpPr>
        <p:spPr>
          <a:xfrm>
            <a:off x="1607595" y="5615583"/>
            <a:ext cx="5602944" cy="923330"/>
          </a:xfrm>
          <a:prstGeom prst="rect">
            <a:avLst/>
          </a:prstGeom>
          <a:noFill/>
          <a:ln>
            <a:solidFill>
              <a:schemeClr val="accent1"/>
            </a:solidFill>
          </a:ln>
        </p:spPr>
        <p:txBody>
          <a:bodyPr wrap="none" rtlCol="0">
            <a:spAutoFit/>
          </a:bodyPr>
          <a:lstStyle/>
          <a:p>
            <a:r>
              <a:rPr lang="en-CA" dirty="0"/>
              <a:t>Chervenak -2SD criterion is virtually the same as:</a:t>
            </a:r>
          </a:p>
          <a:p>
            <a:r>
              <a:rPr lang="en-CA" dirty="0"/>
              <a:t>	Head measurement 3 cm smaller than expected</a:t>
            </a:r>
          </a:p>
          <a:p>
            <a:r>
              <a:rPr lang="en-CA" dirty="0"/>
              <a:t>	HC age prediction 10% too young</a:t>
            </a:r>
          </a:p>
        </p:txBody>
      </p:sp>
    </p:spTree>
    <p:extLst>
      <p:ext uri="{BB962C8B-B14F-4D97-AF65-F5344CB8AC3E}">
        <p14:creationId xmlns:p14="http://schemas.microsoft.com/office/powerpoint/2010/main" val="1330307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8E8580-647F-4DA7-84E2-150E0607C8CD}"/>
              </a:ext>
            </a:extLst>
          </p:cNvPr>
          <p:cNvSpPr>
            <a:spLocks noGrp="1"/>
          </p:cNvSpPr>
          <p:nvPr>
            <p:ph type="ctrTitle"/>
          </p:nvPr>
        </p:nvSpPr>
        <p:spPr/>
        <p:txBody>
          <a:bodyPr/>
          <a:lstStyle/>
          <a:p>
            <a:r>
              <a:rPr lang="en-CA" b="1" dirty="0"/>
              <a:t>Macrocephaly</a:t>
            </a:r>
          </a:p>
        </p:txBody>
      </p:sp>
    </p:spTree>
    <p:extLst>
      <p:ext uri="{BB962C8B-B14F-4D97-AF65-F5344CB8AC3E}">
        <p14:creationId xmlns:p14="http://schemas.microsoft.com/office/powerpoint/2010/main" val="546073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9E68-1971-49EC-84A1-8E9F94EC1BAE}"/>
              </a:ext>
            </a:extLst>
          </p:cNvPr>
          <p:cNvSpPr>
            <a:spLocks noGrp="1"/>
          </p:cNvSpPr>
          <p:nvPr>
            <p:ph type="title"/>
          </p:nvPr>
        </p:nvSpPr>
        <p:spPr/>
        <p:txBody>
          <a:bodyPr/>
          <a:lstStyle/>
          <a:p>
            <a:r>
              <a:rPr lang="en-CA" dirty="0"/>
              <a:t>Macrocephaly</a:t>
            </a:r>
          </a:p>
        </p:txBody>
      </p:sp>
      <p:sp>
        <p:nvSpPr>
          <p:cNvPr id="3" name="Content Placeholder 2">
            <a:extLst>
              <a:ext uri="{FF2B5EF4-FFF2-40B4-BE49-F238E27FC236}">
                <a16:creationId xmlns:a16="http://schemas.microsoft.com/office/drawing/2014/main" id="{DDBAED18-CDA3-4029-987E-3CBB8DA869BE}"/>
              </a:ext>
            </a:extLst>
          </p:cNvPr>
          <p:cNvSpPr>
            <a:spLocks noGrp="1"/>
          </p:cNvSpPr>
          <p:nvPr>
            <p:ph idx="1"/>
          </p:nvPr>
        </p:nvSpPr>
        <p:spPr/>
        <p:txBody>
          <a:bodyPr/>
          <a:lstStyle/>
          <a:p>
            <a:r>
              <a:rPr lang="en-CA" dirty="0"/>
              <a:t>Definition:   HC &gt; +2 SD or &gt;98</a:t>
            </a:r>
            <a:r>
              <a:rPr lang="en-CA" baseline="30000" dirty="0"/>
              <a:t>th</a:t>
            </a:r>
            <a:r>
              <a:rPr lang="en-CA" dirty="0"/>
              <a:t> centile</a:t>
            </a:r>
          </a:p>
          <a:p>
            <a:pPr lvl="1"/>
            <a:r>
              <a:rPr lang="en-CA" dirty="0"/>
              <a:t>No consensus during fetal life regarding biometry</a:t>
            </a:r>
          </a:p>
          <a:p>
            <a:endParaRPr lang="en-CA" dirty="0"/>
          </a:p>
          <a:p>
            <a:pPr lvl="1"/>
            <a:r>
              <a:rPr lang="en-CA" b="1" dirty="0"/>
              <a:t>Megalencephaly</a:t>
            </a:r>
            <a:r>
              <a:rPr lang="en-CA" dirty="0"/>
              <a:t> = increased cerebral structures</a:t>
            </a:r>
          </a:p>
          <a:p>
            <a:pPr lvl="2"/>
            <a:r>
              <a:rPr lang="en-CA" dirty="0"/>
              <a:t>Big brain</a:t>
            </a:r>
          </a:p>
          <a:p>
            <a:pPr lvl="2"/>
            <a:r>
              <a:rPr lang="en-CA" dirty="0"/>
              <a:t>Enlarged subarachnoid spaces (benign external hydrocephalus)</a:t>
            </a:r>
          </a:p>
          <a:p>
            <a:pPr lvl="2"/>
            <a:endParaRPr lang="en-CA" dirty="0"/>
          </a:p>
          <a:p>
            <a:pPr lvl="1"/>
            <a:r>
              <a:rPr lang="en-CA" b="1" dirty="0"/>
              <a:t>Macrocephaly</a:t>
            </a:r>
            <a:r>
              <a:rPr lang="en-CA" dirty="0"/>
              <a:t> = increased head circumference </a:t>
            </a:r>
          </a:p>
          <a:p>
            <a:pPr lvl="2"/>
            <a:r>
              <a:rPr lang="en-CA" dirty="0"/>
              <a:t>Hydrocephaly, subdural, AVM, masses, skeletal abnormality</a:t>
            </a:r>
          </a:p>
        </p:txBody>
      </p:sp>
      <p:sp>
        <p:nvSpPr>
          <p:cNvPr id="5" name="TextBox 4">
            <a:extLst>
              <a:ext uri="{FF2B5EF4-FFF2-40B4-BE49-F238E27FC236}">
                <a16:creationId xmlns:a16="http://schemas.microsoft.com/office/drawing/2014/main" id="{5B15930A-B3C0-453D-8880-E8B03554BB51}"/>
              </a:ext>
            </a:extLst>
          </p:cNvPr>
          <p:cNvSpPr txBox="1"/>
          <p:nvPr/>
        </p:nvSpPr>
        <p:spPr>
          <a:xfrm>
            <a:off x="4340806" y="5718600"/>
            <a:ext cx="3823803" cy="1077218"/>
          </a:xfrm>
          <a:prstGeom prst="rect">
            <a:avLst/>
          </a:prstGeom>
          <a:noFill/>
        </p:spPr>
        <p:txBody>
          <a:bodyPr wrap="none" rtlCol="0">
            <a:spAutoFit/>
          </a:bodyPr>
          <a:lstStyle/>
          <a:p>
            <a:pPr algn="r"/>
            <a:r>
              <a:rPr lang="en-CA" sz="1600" dirty="0"/>
              <a:t>Malinger. In Timor book.</a:t>
            </a:r>
          </a:p>
          <a:p>
            <a:pPr algn="r"/>
            <a:r>
              <a:rPr lang="en-CA" sz="1600" dirty="0" err="1"/>
              <a:t>Pirozzi</a:t>
            </a:r>
            <a:r>
              <a:rPr lang="en-CA" sz="1600" dirty="0"/>
              <a:t>. Dialog in Clin </a:t>
            </a:r>
            <a:r>
              <a:rPr lang="en-CA" sz="1600" dirty="0" err="1"/>
              <a:t>Neurosci</a:t>
            </a:r>
            <a:r>
              <a:rPr lang="en-CA" sz="1600" dirty="0"/>
              <a:t>. 2018;20:267</a:t>
            </a:r>
          </a:p>
          <a:p>
            <a:pPr algn="r"/>
            <a:r>
              <a:rPr lang="en-CA" sz="1600" dirty="0" err="1"/>
              <a:t>Pavone</a:t>
            </a:r>
            <a:r>
              <a:rPr lang="en-CA" sz="1600" dirty="0"/>
              <a:t>. Medicine. 2017;96:26(e6814)</a:t>
            </a:r>
          </a:p>
          <a:p>
            <a:pPr algn="r"/>
            <a:r>
              <a:rPr lang="en-CA" sz="1600" dirty="0" err="1"/>
              <a:t>Winden</a:t>
            </a:r>
            <a:r>
              <a:rPr lang="en-CA" sz="1600" dirty="0"/>
              <a:t>. </a:t>
            </a:r>
            <a:r>
              <a:rPr lang="en-CA" sz="1600" dirty="0" err="1"/>
              <a:t>Semin</a:t>
            </a:r>
            <a:r>
              <a:rPr lang="en-CA" sz="1600" dirty="0"/>
              <a:t> Neurol. 2015;35:277</a:t>
            </a:r>
          </a:p>
        </p:txBody>
      </p:sp>
      <p:sp>
        <p:nvSpPr>
          <p:cNvPr id="6" name="Slide Number Placeholder 5">
            <a:extLst>
              <a:ext uri="{FF2B5EF4-FFF2-40B4-BE49-F238E27FC236}">
                <a16:creationId xmlns:a16="http://schemas.microsoft.com/office/drawing/2014/main" id="{DC0C63CD-9403-48AF-BE10-64B92027F431}"/>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700201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9E65A-7095-4FD4-9E9B-D32534A46519}"/>
              </a:ext>
            </a:extLst>
          </p:cNvPr>
          <p:cNvSpPr>
            <a:spLocks noGrp="1"/>
          </p:cNvSpPr>
          <p:nvPr>
            <p:ph type="title"/>
          </p:nvPr>
        </p:nvSpPr>
        <p:spPr/>
        <p:txBody>
          <a:bodyPr/>
          <a:lstStyle/>
          <a:p>
            <a:r>
              <a:rPr lang="en-CA" dirty="0"/>
              <a:t>Etiology of large head: children</a:t>
            </a:r>
          </a:p>
        </p:txBody>
      </p:sp>
      <p:pic>
        <p:nvPicPr>
          <p:cNvPr id="6" name="Picture 5">
            <a:extLst>
              <a:ext uri="{FF2B5EF4-FFF2-40B4-BE49-F238E27FC236}">
                <a16:creationId xmlns:a16="http://schemas.microsoft.com/office/drawing/2014/main" id="{AE7AE246-2DDE-4E9D-84D6-8CCC24EEF53D}"/>
              </a:ext>
            </a:extLst>
          </p:cNvPr>
          <p:cNvPicPr>
            <a:picLocks noChangeAspect="1"/>
          </p:cNvPicPr>
          <p:nvPr/>
        </p:nvPicPr>
        <p:blipFill>
          <a:blip r:embed="rId2"/>
          <a:stretch>
            <a:fillRect/>
          </a:stretch>
        </p:blipFill>
        <p:spPr>
          <a:xfrm>
            <a:off x="533401" y="1405537"/>
            <a:ext cx="5880100" cy="4252491"/>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D93B46DD-04AA-4540-B082-F380E2674208}"/>
              </a:ext>
            </a:extLst>
          </p:cNvPr>
          <p:cNvSpPr txBox="1"/>
          <p:nvPr/>
        </p:nvSpPr>
        <p:spPr>
          <a:xfrm>
            <a:off x="3747579" y="5705900"/>
            <a:ext cx="5229830" cy="1077218"/>
          </a:xfrm>
          <a:prstGeom prst="rect">
            <a:avLst/>
          </a:prstGeom>
          <a:noFill/>
        </p:spPr>
        <p:txBody>
          <a:bodyPr wrap="none" rtlCol="0">
            <a:spAutoFit/>
          </a:bodyPr>
          <a:lstStyle/>
          <a:p>
            <a:pPr algn="r"/>
            <a:r>
              <a:rPr lang="en-CA" sz="1600" dirty="0" err="1"/>
              <a:t>Pirozzi</a:t>
            </a:r>
            <a:r>
              <a:rPr lang="en-CA" sz="1600" dirty="0"/>
              <a:t>. Dialog in Clin </a:t>
            </a:r>
            <a:r>
              <a:rPr lang="en-CA" sz="1600" dirty="0" err="1"/>
              <a:t>Neurosci</a:t>
            </a:r>
            <a:r>
              <a:rPr lang="en-CA" sz="1600" dirty="0"/>
              <a:t>. 2018;20:267</a:t>
            </a:r>
          </a:p>
          <a:p>
            <a:pPr algn="r"/>
            <a:r>
              <a:rPr lang="en-CA" sz="1600" dirty="0" err="1"/>
              <a:t>Pavone</a:t>
            </a:r>
            <a:r>
              <a:rPr lang="en-CA" sz="1600" dirty="0"/>
              <a:t>. Medicine. 2017;96:26(e6814)</a:t>
            </a:r>
          </a:p>
          <a:p>
            <a:pPr algn="r"/>
            <a:r>
              <a:rPr lang="en-CA" sz="1600" dirty="0"/>
              <a:t>Tan. Topics Mag Res Imaging. 2018;27:197 (excellent images)</a:t>
            </a:r>
          </a:p>
          <a:p>
            <a:pPr algn="r"/>
            <a:r>
              <a:rPr lang="en-CA" sz="1600" dirty="0" err="1"/>
              <a:t>Winden</a:t>
            </a:r>
            <a:r>
              <a:rPr lang="en-CA" sz="1600" dirty="0"/>
              <a:t>. </a:t>
            </a:r>
            <a:r>
              <a:rPr lang="en-CA" sz="1600" dirty="0" err="1"/>
              <a:t>Semin</a:t>
            </a:r>
            <a:r>
              <a:rPr lang="en-CA" sz="1600" dirty="0"/>
              <a:t> Neurol. 2015;35:277</a:t>
            </a:r>
          </a:p>
        </p:txBody>
      </p:sp>
      <p:sp>
        <p:nvSpPr>
          <p:cNvPr id="10" name="Slide Number Placeholder 9">
            <a:extLst>
              <a:ext uri="{FF2B5EF4-FFF2-40B4-BE49-F238E27FC236}">
                <a16:creationId xmlns:a16="http://schemas.microsoft.com/office/drawing/2014/main" id="{AA6FCBB0-3527-4371-849D-D5C895258311}"/>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57240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4790D-AE1E-4C66-B7DD-E24B0CEFEEA9}"/>
              </a:ext>
            </a:extLst>
          </p:cNvPr>
          <p:cNvSpPr>
            <a:spLocks noGrp="1"/>
          </p:cNvSpPr>
          <p:nvPr>
            <p:ph type="title"/>
          </p:nvPr>
        </p:nvSpPr>
        <p:spPr/>
        <p:txBody>
          <a:bodyPr/>
          <a:lstStyle/>
          <a:p>
            <a:r>
              <a:rPr lang="en-CA" dirty="0"/>
              <a:t>Macrocephaly:   +2SD</a:t>
            </a:r>
            <a:br>
              <a:rPr lang="en-CA" dirty="0"/>
            </a:br>
            <a:r>
              <a:rPr lang="en-CA" dirty="0">
                <a:solidFill>
                  <a:srgbClr val="FF0000"/>
                </a:solidFill>
              </a:rPr>
              <a:t>Hadlock 84 </a:t>
            </a:r>
            <a:r>
              <a:rPr lang="en-CA" dirty="0"/>
              <a:t>and </a:t>
            </a:r>
            <a:r>
              <a:rPr lang="en-CA" dirty="0">
                <a:solidFill>
                  <a:srgbClr val="00B050"/>
                </a:solidFill>
              </a:rPr>
              <a:t>Chervenak 84</a:t>
            </a:r>
          </a:p>
        </p:txBody>
      </p:sp>
      <p:graphicFrame>
        <p:nvGraphicFramePr>
          <p:cNvPr id="5" name="Chart 4">
            <a:extLst>
              <a:ext uri="{FF2B5EF4-FFF2-40B4-BE49-F238E27FC236}">
                <a16:creationId xmlns:a16="http://schemas.microsoft.com/office/drawing/2014/main" id="{00E17E1C-BD47-4DD6-B70D-E06B536F1171}"/>
              </a:ext>
            </a:extLst>
          </p:cNvPr>
          <p:cNvGraphicFramePr>
            <a:graphicFrameLocks/>
          </p:cNvGraphicFramePr>
          <p:nvPr>
            <p:extLst>
              <p:ext uri="{D42A27DB-BD31-4B8C-83A1-F6EECF244321}">
                <p14:modId xmlns:p14="http://schemas.microsoft.com/office/powerpoint/2010/main" val="3890281911"/>
              </p:ext>
            </p:extLst>
          </p:nvPr>
        </p:nvGraphicFramePr>
        <p:xfrm>
          <a:off x="2153770" y="1738535"/>
          <a:ext cx="4831229" cy="499008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8BE35F21-931A-471A-AEA6-C2F42D93FF12}"/>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87857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BE8D-0C34-1845-A4F0-86767A55D10C}"/>
              </a:ext>
            </a:extLst>
          </p:cNvPr>
          <p:cNvSpPr>
            <a:spLocks noGrp="1"/>
          </p:cNvSpPr>
          <p:nvPr>
            <p:ph type="title"/>
          </p:nvPr>
        </p:nvSpPr>
        <p:spPr/>
        <p:txBody>
          <a:bodyPr/>
          <a:lstStyle/>
          <a:p>
            <a:r>
              <a:rPr lang="en-CA" dirty="0"/>
              <a:t>Steps in routine US evaluation</a:t>
            </a:r>
            <a:endParaRPr lang="en-US" dirty="0"/>
          </a:p>
        </p:txBody>
      </p:sp>
      <p:sp>
        <p:nvSpPr>
          <p:cNvPr id="3" name="Content Placeholder 2">
            <a:extLst>
              <a:ext uri="{FF2B5EF4-FFF2-40B4-BE49-F238E27FC236}">
                <a16:creationId xmlns:a16="http://schemas.microsoft.com/office/drawing/2014/main" id="{CE93A0B8-A109-4A4C-BAA8-C06C0E9A7D85}"/>
              </a:ext>
            </a:extLst>
          </p:cNvPr>
          <p:cNvSpPr>
            <a:spLocks noGrp="1"/>
          </p:cNvSpPr>
          <p:nvPr>
            <p:ph idx="1"/>
          </p:nvPr>
        </p:nvSpPr>
        <p:spPr>
          <a:xfrm>
            <a:off x="628649" y="1608803"/>
            <a:ext cx="8331267" cy="4747547"/>
          </a:xfrm>
        </p:spPr>
        <p:txBody>
          <a:bodyPr>
            <a:normAutofit fontScale="92500" lnSpcReduction="10000"/>
          </a:bodyPr>
          <a:lstStyle/>
          <a:p>
            <a:r>
              <a:rPr lang="en-CA" sz="2400" dirty="0"/>
              <a:t>Establish gestational age!!!</a:t>
            </a:r>
          </a:p>
          <a:p>
            <a:r>
              <a:rPr lang="en-CA" sz="2400" dirty="0"/>
              <a:t>Measure HC using Hadlock 84</a:t>
            </a:r>
          </a:p>
          <a:p>
            <a:r>
              <a:rPr lang="en-CA" sz="2400" dirty="0"/>
              <a:t>If HC large consider macrocephaly, evaluate whole fetus</a:t>
            </a:r>
          </a:p>
          <a:p>
            <a:r>
              <a:rPr lang="en-CA" sz="2400" dirty="0"/>
              <a:t>Set criteria for consultation with appropriate experts</a:t>
            </a:r>
          </a:p>
          <a:p>
            <a:pPr lvl="1"/>
            <a:r>
              <a:rPr lang="en-CA" sz="2000" dirty="0"/>
              <a:t>Typically HC &gt; 2SD for gestational age using H82 or H84 </a:t>
            </a:r>
            <a:r>
              <a:rPr lang="en-CA" sz="2000" i="1" dirty="0"/>
              <a:t>(about 10% of age)</a:t>
            </a:r>
          </a:p>
          <a:p>
            <a:pPr lvl="1"/>
            <a:r>
              <a:rPr lang="en-CA" sz="2000" dirty="0"/>
              <a:t>Or outside 5 or 95 centiles</a:t>
            </a:r>
          </a:p>
          <a:p>
            <a:pPr lvl="1"/>
            <a:endParaRPr lang="en-CA" sz="2000" dirty="0"/>
          </a:p>
          <a:p>
            <a:pPr lvl="1"/>
            <a:endParaRPr lang="en-CA" sz="2000" dirty="0"/>
          </a:p>
          <a:p>
            <a:pPr lvl="1"/>
            <a:endParaRPr lang="en-CA" sz="2000" dirty="0"/>
          </a:p>
          <a:p>
            <a:pPr lvl="1"/>
            <a:endParaRPr lang="en-CA" sz="2000" dirty="0"/>
          </a:p>
          <a:p>
            <a:pPr lvl="1"/>
            <a:endParaRPr lang="en-CA" sz="2000" dirty="0"/>
          </a:p>
          <a:p>
            <a:endParaRPr lang="en-CA" sz="2400" dirty="0"/>
          </a:p>
          <a:p>
            <a:r>
              <a:rPr lang="en-CA" sz="2400" dirty="0"/>
              <a:t>As expert, use Chervenak 1984 for SD </a:t>
            </a:r>
            <a:r>
              <a:rPr lang="en-CA" sz="1800" dirty="0"/>
              <a:t>(SOGC and SMFM)</a:t>
            </a:r>
            <a:endParaRPr lang="en-CA" dirty="0"/>
          </a:p>
          <a:p>
            <a:pPr lvl="1"/>
            <a:endParaRPr lang="en-CA" dirty="0"/>
          </a:p>
          <a:p>
            <a:pPr lvl="1"/>
            <a:endParaRPr lang="en-CA" dirty="0"/>
          </a:p>
          <a:p>
            <a:endParaRPr lang="en-CA" dirty="0"/>
          </a:p>
          <a:p>
            <a:endParaRPr lang="en-US" dirty="0"/>
          </a:p>
        </p:txBody>
      </p:sp>
      <p:sp>
        <p:nvSpPr>
          <p:cNvPr id="4" name="Slide Number Placeholder 3">
            <a:extLst>
              <a:ext uri="{FF2B5EF4-FFF2-40B4-BE49-F238E27FC236}">
                <a16:creationId xmlns:a16="http://schemas.microsoft.com/office/drawing/2014/main" id="{AAD93103-E167-43BF-A4B6-D1DECA8E092A}"/>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5" name="Picture 4">
            <a:extLst>
              <a:ext uri="{FF2B5EF4-FFF2-40B4-BE49-F238E27FC236}">
                <a16:creationId xmlns:a16="http://schemas.microsoft.com/office/drawing/2014/main" id="{12AE486D-D199-441D-A62B-8B29339D0E0B}"/>
              </a:ext>
            </a:extLst>
          </p:cNvPr>
          <p:cNvPicPr>
            <a:picLocks noChangeAspect="1"/>
          </p:cNvPicPr>
          <p:nvPr/>
        </p:nvPicPr>
        <p:blipFill>
          <a:blip r:embed="rId3">
            <a:lum/>
          </a:blip>
          <a:stretch>
            <a:fillRect/>
          </a:stretch>
        </p:blipFill>
        <p:spPr>
          <a:xfrm>
            <a:off x="184084" y="3784640"/>
            <a:ext cx="3310562" cy="15459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8F6353B5-2194-4D62-8CDC-4086F4DA7933}"/>
              </a:ext>
            </a:extLst>
          </p:cNvPr>
          <p:cNvSpPr txBox="1"/>
          <p:nvPr/>
        </p:nvSpPr>
        <p:spPr>
          <a:xfrm>
            <a:off x="305827" y="6445422"/>
            <a:ext cx="8392939" cy="338554"/>
          </a:xfrm>
          <a:prstGeom prst="rect">
            <a:avLst/>
          </a:prstGeom>
          <a:noFill/>
        </p:spPr>
        <p:txBody>
          <a:bodyPr wrap="none" rtlCol="0">
            <a:spAutoFit/>
          </a:bodyPr>
          <a:lstStyle/>
          <a:p>
            <a:pPr algn="r"/>
            <a:r>
              <a:rPr lang="en-CA" sz="1600" dirty="0"/>
              <a:t>Hadlock. Rad. 1984;152:497.	Hadlock. Am J </a:t>
            </a:r>
            <a:r>
              <a:rPr lang="en-CA" sz="1600" dirty="0" err="1"/>
              <a:t>Roent</a:t>
            </a:r>
            <a:r>
              <a:rPr lang="en-CA" sz="1600" dirty="0"/>
              <a:t>. 1982;138:649.   Chervenak. AJOG. 1984;149:512</a:t>
            </a:r>
          </a:p>
        </p:txBody>
      </p:sp>
      <p:pic>
        <p:nvPicPr>
          <p:cNvPr id="7" name="Picture 6">
            <a:extLst>
              <a:ext uri="{FF2B5EF4-FFF2-40B4-BE49-F238E27FC236}">
                <a16:creationId xmlns:a16="http://schemas.microsoft.com/office/drawing/2014/main" id="{62F0D56B-83EA-4991-B48F-493B2A417FEA}"/>
              </a:ext>
            </a:extLst>
          </p:cNvPr>
          <p:cNvPicPr>
            <a:picLocks noChangeAspect="1"/>
          </p:cNvPicPr>
          <p:nvPr/>
        </p:nvPicPr>
        <p:blipFill>
          <a:blip r:embed="rId4"/>
          <a:stretch>
            <a:fillRect/>
          </a:stretch>
        </p:blipFill>
        <p:spPr>
          <a:xfrm>
            <a:off x="3700583" y="3779120"/>
            <a:ext cx="5259333" cy="15459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70577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81C26-8FE0-4A3F-8CB0-2BA7088A99D0}"/>
              </a:ext>
            </a:extLst>
          </p:cNvPr>
          <p:cNvSpPr>
            <a:spLocks noGrp="1"/>
          </p:cNvSpPr>
          <p:nvPr>
            <p:ph type="title"/>
          </p:nvPr>
        </p:nvSpPr>
        <p:spPr/>
        <p:txBody>
          <a:bodyPr/>
          <a:lstStyle/>
          <a:p>
            <a:r>
              <a:rPr lang="en-CA" dirty="0"/>
              <a:t>Macrocephaly/Megalencephaly</a:t>
            </a:r>
          </a:p>
        </p:txBody>
      </p:sp>
      <p:sp>
        <p:nvSpPr>
          <p:cNvPr id="4" name="Content Placeholder 3">
            <a:extLst>
              <a:ext uri="{FF2B5EF4-FFF2-40B4-BE49-F238E27FC236}">
                <a16:creationId xmlns:a16="http://schemas.microsoft.com/office/drawing/2014/main" id="{39018D06-CD6B-4FA1-B1B9-96A18D8BDEF7}"/>
              </a:ext>
            </a:extLst>
          </p:cNvPr>
          <p:cNvSpPr>
            <a:spLocks noGrp="1"/>
          </p:cNvSpPr>
          <p:nvPr>
            <p:ph idx="1"/>
          </p:nvPr>
        </p:nvSpPr>
        <p:spPr/>
        <p:txBody>
          <a:bodyPr/>
          <a:lstStyle/>
          <a:p>
            <a:r>
              <a:rPr lang="en-CA" dirty="0">
                <a:solidFill>
                  <a:srgbClr val="002060"/>
                </a:solidFill>
                <a:latin typeface="Comic Sans MS" panose="030F0702030302020204" pitchFamily="66" charset="0"/>
              </a:rPr>
              <a:t>Use Hadlock 84 and Chervenak 1984 charts.</a:t>
            </a:r>
          </a:p>
          <a:p>
            <a:endParaRPr lang="en-CA" dirty="0">
              <a:solidFill>
                <a:srgbClr val="002060"/>
              </a:solidFill>
              <a:latin typeface="Comic Sans MS" panose="030F0702030302020204" pitchFamily="66" charset="0"/>
            </a:endParaRPr>
          </a:p>
          <a:p>
            <a:r>
              <a:rPr lang="en-CA" dirty="0">
                <a:solidFill>
                  <a:srgbClr val="002060"/>
                </a:solidFill>
                <a:latin typeface="Comic Sans MS" panose="030F0702030302020204" pitchFamily="66" charset="0"/>
              </a:rPr>
              <a:t>Refer when HC &gt; 2SD on Chervenak 1984.</a:t>
            </a:r>
          </a:p>
          <a:p>
            <a:pPr lvl="1"/>
            <a:r>
              <a:rPr lang="en-CA" dirty="0">
                <a:solidFill>
                  <a:srgbClr val="002060"/>
                </a:solidFill>
                <a:latin typeface="Comic Sans MS" panose="030F0702030302020204" pitchFamily="66" charset="0"/>
              </a:rPr>
              <a:t>This is about same as</a:t>
            </a:r>
          </a:p>
          <a:p>
            <a:pPr lvl="2"/>
            <a:r>
              <a:rPr lang="en-CA" dirty="0">
                <a:solidFill>
                  <a:srgbClr val="002060"/>
                </a:solidFill>
                <a:latin typeface="Comic Sans MS" panose="030F0702030302020204" pitchFamily="66" charset="0"/>
              </a:rPr>
              <a:t>HC 3cm too large</a:t>
            </a:r>
          </a:p>
          <a:p>
            <a:pPr lvl="2"/>
            <a:r>
              <a:rPr lang="en-CA" dirty="0">
                <a:solidFill>
                  <a:srgbClr val="002060"/>
                </a:solidFill>
                <a:latin typeface="Comic Sans MS" panose="030F0702030302020204" pitchFamily="66" charset="0"/>
              </a:rPr>
              <a:t>Predicted age 10% too old.</a:t>
            </a:r>
          </a:p>
          <a:p>
            <a:pPr lvl="2"/>
            <a:endParaRPr lang="en-CA" dirty="0">
              <a:solidFill>
                <a:srgbClr val="002060"/>
              </a:solidFill>
              <a:latin typeface="Comic Sans MS" panose="030F0702030302020204" pitchFamily="66" charset="0"/>
            </a:endParaRPr>
          </a:p>
          <a:p>
            <a:r>
              <a:rPr lang="en-CA" dirty="0">
                <a:solidFill>
                  <a:srgbClr val="002060"/>
                </a:solidFill>
                <a:latin typeface="Comic Sans MS" panose="030F0702030302020204" pitchFamily="66" charset="0"/>
              </a:rPr>
              <a:t>If concerned, refer</a:t>
            </a:r>
          </a:p>
        </p:txBody>
      </p:sp>
      <p:sp>
        <p:nvSpPr>
          <p:cNvPr id="5" name="Slide Number Placeholder 4">
            <a:extLst>
              <a:ext uri="{FF2B5EF4-FFF2-40B4-BE49-F238E27FC236}">
                <a16:creationId xmlns:a16="http://schemas.microsoft.com/office/drawing/2014/main" id="{DDF59A98-E317-4CF0-BEF7-973AA552D3AD}"/>
              </a:ext>
            </a:extLst>
          </p:cNvPr>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3903934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81C26-8FE0-4A3F-8CB0-2BA7088A99D0}"/>
              </a:ext>
            </a:extLst>
          </p:cNvPr>
          <p:cNvSpPr>
            <a:spLocks noGrp="1"/>
          </p:cNvSpPr>
          <p:nvPr>
            <p:ph type="title"/>
          </p:nvPr>
        </p:nvSpPr>
        <p:spPr>
          <a:xfrm>
            <a:off x="628650" y="768349"/>
            <a:ext cx="7886700" cy="2852737"/>
          </a:xfrm>
        </p:spPr>
        <p:txBody>
          <a:bodyPr/>
          <a:lstStyle/>
          <a:p>
            <a:r>
              <a:rPr lang="en-CA" i="1" dirty="0">
                <a:solidFill>
                  <a:srgbClr val="0070C0"/>
                </a:solidFill>
              </a:rPr>
              <a:t>End</a:t>
            </a:r>
          </a:p>
        </p:txBody>
      </p:sp>
      <p:sp>
        <p:nvSpPr>
          <p:cNvPr id="2" name="Text Placeholder 1">
            <a:extLst>
              <a:ext uri="{FF2B5EF4-FFF2-40B4-BE49-F238E27FC236}">
                <a16:creationId xmlns:a16="http://schemas.microsoft.com/office/drawing/2014/main" id="{800BEAA1-D5DB-4F8F-B7B4-EA453F143753}"/>
              </a:ext>
            </a:extLst>
          </p:cNvPr>
          <p:cNvSpPr>
            <a:spLocks noGrp="1"/>
          </p:cNvSpPr>
          <p:nvPr>
            <p:ph type="body" idx="1"/>
          </p:nvPr>
        </p:nvSpPr>
        <p:spPr>
          <a:xfrm>
            <a:off x="623888" y="4589464"/>
            <a:ext cx="7886700" cy="1500187"/>
          </a:xfrm>
        </p:spPr>
        <p:txBody>
          <a:bodyPr>
            <a:normAutofit fontScale="92500" lnSpcReduction="20000"/>
          </a:bodyPr>
          <a:lstStyle/>
          <a:p>
            <a:r>
              <a:rPr lang="en-US" b="1" dirty="0"/>
              <a:t>Ants Toi</a:t>
            </a:r>
          </a:p>
          <a:p>
            <a:r>
              <a:rPr lang="en-US" dirty="0"/>
              <a:t>Medical Imaging.</a:t>
            </a:r>
          </a:p>
          <a:p>
            <a:r>
              <a:rPr lang="en-US" dirty="0"/>
              <a:t>Mount Sinai Hospital,</a:t>
            </a:r>
          </a:p>
          <a:p>
            <a:r>
              <a:rPr lang="en-US" dirty="0"/>
              <a:t>Ants.toi@sinaihealthsystem.ca</a:t>
            </a:r>
          </a:p>
        </p:txBody>
      </p:sp>
      <p:sp>
        <p:nvSpPr>
          <p:cNvPr id="5" name="Slide Number Placeholder 4">
            <a:extLst>
              <a:ext uri="{FF2B5EF4-FFF2-40B4-BE49-F238E27FC236}">
                <a16:creationId xmlns:a16="http://schemas.microsoft.com/office/drawing/2014/main" id="{DDF59A98-E317-4CF0-BEF7-973AA552D3AD}"/>
              </a:ext>
            </a:extLst>
          </p:cNvPr>
          <p:cNvSpPr>
            <a:spLocks noGrp="1"/>
          </p:cNvSpPr>
          <p:nvPr>
            <p:ph type="sldNum" sz="quarter" idx="12"/>
          </p:nvPr>
        </p:nvSpPr>
        <p:spPr>
          <a:xfrm>
            <a:off x="6457950" y="6356351"/>
            <a:ext cx="2057400" cy="365125"/>
          </a:xfrm>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74201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BC854B-75B9-4629-BEC0-D347F852FF0C}"/>
              </a:ext>
            </a:extLst>
          </p:cNvPr>
          <p:cNvPicPr>
            <a:picLocks noChangeAspect="1"/>
          </p:cNvPicPr>
          <p:nvPr/>
        </p:nvPicPr>
        <p:blipFill rotWithShape="1">
          <a:blip r:embed="rId3"/>
          <a:srcRect l="1145" t="933" r="1662"/>
          <a:stretch/>
        </p:blipFill>
        <p:spPr>
          <a:xfrm>
            <a:off x="178308" y="143319"/>
            <a:ext cx="5148072" cy="6167628"/>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AA63898-1676-42D0-A36F-E8E4E91CA458}"/>
              </a:ext>
            </a:extLst>
          </p:cNvPr>
          <p:cNvSpPr txBox="1"/>
          <p:nvPr/>
        </p:nvSpPr>
        <p:spPr>
          <a:xfrm>
            <a:off x="4340870" y="6376127"/>
            <a:ext cx="3823739" cy="338554"/>
          </a:xfrm>
          <a:prstGeom prst="rect">
            <a:avLst/>
          </a:prstGeom>
          <a:noFill/>
        </p:spPr>
        <p:txBody>
          <a:bodyPr wrap="none" rtlCol="0">
            <a:spAutoFit/>
          </a:bodyPr>
          <a:lstStyle/>
          <a:p>
            <a:pPr algn="r"/>
            <a:r>
              <a:rPr lang="en-CA" sz="1600" dirty="0" err="1"/>
              <a:t>Pirozzi</a:t>
            </a:r>
            <a:r>
              <a:rPr lang="en-CA" sz="1600" dirty="0"/>
              <a:t>. Dialog in Clin </a:t>
            </a:r>
            <a:r>
              <a:rPr lang="en-CA" sz="1600" dirty="0" err="1"/>
              <a:t>Neurosci</a:t>
            </a:r>
            <a:r>
              <a:rPr lang="en-CA" sz="1600" dirty="0"/>
              <a:t>. 2018;20:267</a:t>
            </a:r>
          </a:p>
        </p:txBody>
      </p:sp>
      <p:sp>
        <p:nvSpPr>
          <p:cNvPr id="8" name="Slide Number Placeholder 7">
            <a:extLst>
              <a:ext uri="{FF2B5EF4-FFF2-40B4-BE49-F238E27FC236}">
                <a16:creationId xmlns:a16="http://schemas.microsoft.com/office/drawing/2014/main" id="{C47F0C9F-C290-41E3-B954-7BBFAABA6B74}"/>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2" name="TextBox 1">
            <a:extLst>
              <a:ext uri="{FF2B5EF4-FFF2-40B4-BE49-F238E27FC236}">
                <a16:creationId xmlns:a16="http://schemas.microsoft.com/office/drawing/2014/main" id="{9EF928B6-9401-44A2-94AF-E62099264368}"/>
              </a:ext>
            </a:extLst>
          </p:cNvPr>
          <p:cNvSpPr txBox="1"/>
          <p:nvPr/>
        </p:nvSpPr>
        <p:spPr>
          <a:xfrm>
            <a:off x="5638800" y="655320"/>
            <a:ext cx="3447995" cy="1200329"/>
          </a:xfrm>
          <a:prstGeom prst="rect">
            <a:avLst/>
          </a:prstGeom>
          <a:noFill/>
        </p:spPr>
        <p:txBody>
          <a:bodyPr wrap="none" rtlCol="0">
            <a:spAutoFit/>
          </a:bodyPr>
          <a:lstStyle/>
          <a:p>
            <a:r>
              <a:rPr lang="en-CA" dirty="0"/>
              <a:t>Associated conditions:</a:t>
            </a:r>
          </a:p>
          <a:p>
            <a:endParaRPr lang="en-CA" dirty="0"/>
          </a:p>
          <a:p>
            <a:pPr marL="285750" indent="-285750">
              <a:buFont typeface="Arial" panose="020B0604020202020204" pitchFamily="34" charset="0"/>
              <a:buChar char="•"/>
            </a:pPr>
            <a:r>
              <a:rPr lang="en-CA" dirty="0"/>
              <a:t>Microcephaly &gt; 700 syndromes</a:t>
            </a:r>
          </a:p>
          <a:p>
            <a:pPr marL="285750" indent="-285750">
              <a:buFont typeface="Arial" panose="020B0604020202020204" pitchFamily="34" charset="0"/>
              <a:buChar char="•"/>
            </a:pPr>
            <a:r>
              <a:rPr lang="en-CA" dirty="0"/>
              <a:t>Macrocephaly &gt; 200 syndromes</a:t>
            </a:r>
          </a:p>
        </p:txBody>
      </p:sp>
    </p:spTree>
    <p:extLst>
      <p:ext uri="{BB962C8B-B14F-4D97-AF65-F5344CB8AC3E}">
        <p14:creationId xmlns:p14="http://schemas.microsoft.com/office/powerpoint/2010/main" val="81412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CB1-0D27-4DBF-96FA-F97A179B83F5}"/>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AF6E29E2-61C8-40F0-B436-4244F6284F7E}"/>
              </a:ext>
            </a:extLst>
          </p:cNvPr>
          <p:cNvSpPr>
            <a:spLocks noGrp="1"/>
          </p:cNvSpPr>
          <p:nvPr>
            <p:ph idx="1"/>
          </p:nvPr>
        </p:nvSpPr>
        <p:spPr/>
        <p:txBody>
          <a:bodyPr/>
          <a:lstStyle/>
          <a:p>
            <a:r>
              <a:rPr lang="en-US" dirty="0"/>
              <a:t>Which nomograms?</a:t>
            </a:r>
          </a:p>
          <a:p>
            <a:r>
              <a:rPr lang="en-US" dirty="0"/>
              <a:t>When to suspect and refer for expert investigation and counseling?</a:t>
            </a:r>
          </a:p>
          <a:p>
            <a:r>
              <a:rPr lang="en-US" dirty="0"/>
              <a:t>If an isolated finding and all tests are negative, when to diagnose primary microcephaly?</a:t>
            </a:r>
          </a:p>
        </p:txBody>
      </p:sp>
      <p:sp>
        <p:nvSpPr>
          <p:cNvPr id="4" name="Slide Number Placeholder 3">
            <a:extLst>
              <a:ext uri="{FF2B5EF4-FFF2-40B4-BE49-F238E27FC236}">
                <a16:creationId xmlns:a16="http://schemas.microsoft.com/office/drawing/2014/main" id="{D22241DE-5BE2-47D8-A973-15754E169A1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412317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p:txBody>
          <a:bodyPr/>
          <a:lstStyle/>
          <a:p>
            <a:r>
              <a:rPr lang="en-CA" dirty="0"/>
              <a:t>Microcephaly definitions:</a:t>
            </a:r>
            <a:br>
              <a:rPr lang="en-CA" dirty="0"/>
            </a:br>
            <a:r>
              <a:rPr lang="en-CA" dirty="0"/>
              <a:t>WHO (newborns)</a:t>
            </a:r>
          </a:p>
        </p:txBody>
      </p:sp>
      <p:sp>
        <p:nvSpPr>
          <p:cNvPr id="4" name="Slide Number Placeholder 3">
            <a:extLst>
              <a:ext uri="{FF2B5EF4-FFF2-40B4-BE49-F238E27FC236}">
                <a16:creationId xmlns:a16="http://schemas.microsoft.com/office/drawing/2014/main" id="{B0C08E6B-693E-472A-A57E-3B3315B99025}"/>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5" name="Picture 4">
            <a:extLst>
              <a:ext uri="{FF2B5EF4-FFF2-40B4-BE49-F238E27FC236}">
                <a16:creationId xmlns:a16="http://schemas.microsoft.com/office/drawing/2014/main" id="{C1288E34-7EF3-49B9-95B8-CB6C7D1787AB}"/>
              </a:ext>
            </a:extLst>
          </p:cNvPr>
          <p:cNvPicPr>
            <a:picLocks noChangeAspect="1"/>
          </p:cNvPicPr>
          <p:nvPr/>
        </p:nvPicPr>
        <p:blipFill>
          <a:blip r:embed="rId2"/>
          <a:stretch>
            <a:fillRect/>
          </a:stretch>
        </p:blipFill>
        <p:spPr>
          <a:xfrm>
            <a:off x="869659" y="1692276"/>
            <a:ext cx="5027989" cy="50292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90E7F27F-5315-4849-AFB9-534216E7763E}"/>
              </a:ext>
            </a:extLst>
          </p:cNvPr>
          <p:cNvSpPr txBox="1"/>
          <p:nvPr/>
        </p:nvSpPr>
        <p:spPr>
          <a:xfrm>
            <a:off x="5526289" y="5448951"/>
            <a:ext cx="3360420" cy="1077218"/>
          </a:xfrm>
          <a:prstGeom prst="rect">
            <a:avLst/>
          </a:prstGeom>
          <a:solidFill>
            <a:schemeClr val="bg1"/>
          </a:solidFill>
          <a:ln>
            <a:solidFill>
              <a:schemeClr val="accent1"/>
            </a:solidFill>
          </a:ln>
        </p:spPr>
        <p:txBody>
          <a:bodyPr wrap="square" rtlCol="0">
            <a:spAutoFit/>
          </a:bodyPr>
          <a:lstStyle/>
          <a:p>
            <a:r>
              <a:rPr lang="en-CA" sz="1600" dirty="0">
                <a:solidFill>
                  <a:srgbClr val="002060"/>
                </a:solidFill>
                <a:latin typeface="Comic Sans MS" panose="030F0702030302020204" pitchFamily="66" charset="0"/>
              </a:rPr>
              <a:t>Zika initiated new interest in microcephaly,</a:t>
            </a:r>
          </a:p>
          <a:p>
            <a:r>
              <a:rPr lang="en-CA" sz="1600" dirty="0">
                <a:solidFill>
                  <a:srgbClr val="002060"/>
                </a:solidFill>
                <a:latin typeface="Comic Sans MS" panose="030F0702030302020204" pitchFamily="66" charset="0"/>
              </a:rPr>
              <a:t>And differing diagnostic tools that could be applied worldwide</a:t>
            </a:r>
          </a:p>
        </p:txBody>
      </p:sp>
    </p:spTree>
    <p:extLst>
      <p:ext uri="{BB962C8B-B14F-4D97-AF65-F5344CB8AC3E}">
        <p14:creationId xmlns:p14="http://schemas.microsoft.com/office/powerpoint/2010/main" val="193470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p:txBody>
          <a:bodyPr/>
          <a:lstStyle/>
          <a:p>
            <a:r>
              <a:rPr lang="en-CA" dirty="0"/>
              <a:t>Microcephaly definitions and Dx: </a:t>
            </a:r>
            <a:br>
              <a:rPr lang="en-CA" dirty="0"/>
            </a:br>
            <a:r>
              <a:rPr lang="en-CA" dirty="0"/>
              <a:t>WHO newborns</a:t>
            </a:r>
          </a:p>
        </p:txBody>
      </p:sp>
      <p:sp>
        <p:nvSpPr>
          <p:cNvPr id="3" name="Content Placeholder 2">
            <a:extLst>
              <a:ext uri="{FF2B5EF4-FFF2-40B4-BE49-F238E27FC236}">
                <a16:creationId xmlns:a16="http://schemas.microsoft.com/office/drawing/2014/main" id="{FF77CCE9-0C7B-40A4-AA41-93C22DAAF545}"/>
              </a:ext>
            </a:extLst>
          </p:cNvPr>
          <p:cNvSpPr>
            <a:spLocks noGrp="1"/>
          </p:cNvSpPr>
          <p:nvPr>
            <p:ph idx="1"/>
          </p:nvPr>
        </p:nvSpPr>
        <p:spPr/>
        <p:txBody>
          <a:bodyPr>
            <a:normAutofit lnSpcReduction="10000"/>
          </a:bodyPr>
          <a:lstStyle/>
          <a:p>
            <a:pPr marL="0" indent="0">
              <a:buNone/>
            </a:pPr>
            <a:r>
              <a:rPr lang="en-CA" dirty="0"/>
              <a:t>MC is a neurological condition in which HC is smaller than expected for gestational age and sex and may be associated with mental retardation.</a:t>
            </a:r>
          </a:p>
          <a:p>
            <a:pPr marL="514350" indent="-514350">
              <a:buFont typeface="+mj-lt"/>
              <a:buAutoNum type="arabicPeriod"/>
            </a:pPr>
            <a:r>
              <a:rPr lang="en-CA" b="1" dirty="0"/>
              <a:t>MC: </a:t>
            </a:r>
            <a:r>
              <a:rPr lang="en-CA" dirty="0"/>
              <a:t>HC &lt; -2SD measured in first 24 hr of life.</a:t>
            </a:r>
          </a:p>
          <a:p>
            <a:pPr marL="514350" indent="-514350">
              <a:buFont typeface="+mj-lt"/>
              <a:buAutoNum type="arabicPeriod"/>
            </a:pPr>
            <a:r>
              <a:rPr lang="en-CA" b="1" dirty="0"/>
              <a:t>Severe MC:  </a:t>
            </a:r>
            <a:r>
              <a:rPr lang="en-CA" dirty="0"/>
              <a:t>HC &lt; 3SD</a:t>
            </a:r>
          </a:p>
          <a:p>
            <a:pPr lvl="1"/>
            <a:r>
              <a:rPr lang="en-CA" dirty="0"/>
              <a:t>Intergrowth-21 Size at Birth standards preferred for premature and post-term when gestation age known.</a:t>
            </a:r>
          </a:p>
          <a:p>
            <a:pPr marL="514350" indent="-514350">
              <a:buFont typeface="+mj-lt"/>
              <a:buAutoNum type="arabicPeriod"/>
            </a:pPr>
            <a:r>
              <a:rPr lang="en-CA" dirty="0"/>
              <a:t>HC to body size disproportions proposed but not defined to date</a:t>
            </a:r>
          </a:p>
          <a:p>
            <a:pPr marL="514350" indent="-514350">
              <a:buFont typeface="+mj-lt"/>
              <a:buAutoNum type="arabicPeriod"/>
            </a:pPr>
            <a:r>
              <a:rPr lang="en-CA" dirty="0"/>
              <a:t>Identification by experienced health professionals</a:t>
            </a:r>
          </a:p>
        </p:txBody>
      </p:sp>
      <p:sp>
        <p:nvSpPr>
          <p:cNvPr id="5" name="TextBox 4">
            <a:extLst>
              <a:ext uri="{FF2B5EF4-FFF2-40B4-BE49-F238E27FC236}">
                <a16:creationId xmlns:a16="http://schemas.microsoft.com/office/drawing/2014/main" id="{2658A9C5-32C0-4F4E-A597-F36AF91C58F4}"/>
              </a:ext>
            </a:extLst>
          </p:cNvPr>
          <p:cNvSpPr txBox="1"/>
          <p:nvPr/>
        </p:nvSpPr>
        <p:spPr>
          <a:xfrm>
            <a:off x="3228272" y="6180668"/>
            <a:ext cx="4931478" cy="584775"/>
          </a:xfrm>
          <a:prstGeom prst="rect">
            <a:avLst/>
          </a:prstGeom>
          <a:noFill/>
        </p:spPr>
        <p:txBody>
          <a:bodyPr wrap="none" rtlCol="0">
            <a:spAutoFit/>
          </a:bodyPr>
          <a:lstStyle/>
          <a:p>
            <a:r>
              <a:rPr lang="en-CA" sz="1600" dirty="0"/>
              <a:t>Quinto. </a:t>
            </a:r>
            <a:r>
              <a:rPr lang="en-CA" sz="1600" i="1" dirty="0"/>
              <a:t>J Tropical Pediatrics. </a:t>
            </a:r>
            <a:r>
              <a:rPr lang="en-CA" sz="1600" dirty="0"/>
              <a:t>2017;63:495</a:t>
            </a:r>
            <a:endParaRPr lang="en-CA" sz="1600" i="1" dirty="0"/>
          </a:p>
          <a:p>
            <a:r>
              <a:rPr lang="en-CA" sz="1600" dirty="0"/>
              <a:t>WHO/ZIKA/MOC/16.3/Rev3 (2016)  </a:t>
            </a:r>
            <a:r>
              <a:rPr lang="en-CA" sz="1600" i="1" dirty="0"/>
              <a:t>accessed 2019-10-21</a:t>
            </a:r>
          </a:p>
        </p:txBody>
      </p:sp>
      <p:sp>
        <p:nvSpPr>
          <p:cNvPr id="4" name="Slide Number Placeholder 3">
            <a:extLst>
              <a:ext uri="{FF2B5EF4-FFF2-40B4-BE49-F238E27FC236}">
                <a16:creationId xmlns:a16="http://schemas.microsoft.com/office/drawing/2014/main" id="{A19FD8E4-A998-4B18-8E3B-840CB146503A}"/>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1747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5C09-FF16-48F9-9CCC-75FC991ADC98}"/>
              </a:ext>
            </a:extLst>
          </p:cNvPr>
          <p:cNvSpPr>
            <a:spLocks noGrp="1"/>
          </p:cNvSpPr>
          <p:nvPr>
            <p:ph type="title"/>
          </p:nvPr>
        </p:nvSpPr>
        <p:spPr/>
        <p:txBody>
          <a:bodyPr/>
          <a:lstStyle/>
          <a:p>
            <a:r>
              <a:rPr lang="en-CA" dirty="0"/>
              <a:t>Other classifications</a:t>
            </a:r>
          </a:p>
        </p:txBody>
      </p:sp>
      <p:sp>
        <p:nvSpPr>
          <p:cNvPr id="3" name="Content Placeholder 2">
            <a:extLst>
              <a:ext uri="{FF2B5EF4-FFF2-40B4-BE49-F238E27FC236}">
                <a16:creationId xmlns:a16="http://schemas.microsoft.com/office/drawing/2014/main" id="{FF77CCE9-0C7B-40A4-AA41-93C22DAAF545}"/>
              </a:ext>
            </a:extLst>
          </p:cNvPr>
          <p:cNvSpPr>
            <a:spLocks noGrp="1"/>
          </p:cNvSpPr>
          <p:nvPr>
            <p:ph idx="1"/>
          </p:nvPr>
        </p:nvSpPr>
        <p:spPr>
          <a:xfrm>
            <a:off x="628649" y="1825625"/>
            <a:ext cx="8394789" cy="4351338"/>
          </a:xfrm>
        </p:spPr>
        <p:txBody>
          <a:bodyPr>
            <a:normAutofit/>
          </a:bodyPr>
          <a:lstStyle/>
          <a:p>
            <a:pPr lvl="1"/>
            <a:r>
              <a:rPr lang="en-CA" dirty="0"/>
              <a:t>Primary 		– prenatal  (most proportional, 64%)</a:t>
            </a:r>
          </a:p>
          <a:p>
            <a:pPr lvl="1"/>
            <a:r>
              <a:rPr lang="en-CA" dirty="0"/>
              <a:t>Secondary 	– postnatal</a:t>
            </a:r>
          </a:p>
          <a:p>
            <a:pPr lvl="1"/>
            <a:endParaRPr lang="en-CA" dirty="0"/>
          </a:p>
          <a:p>
            <a:pPr lvl="1"/>
            <a:r>
              <a:rPr lang="en-CA" dirty="0"/>
              <a:t>Proportional 	– HC, length, weight all &lt; 3</a:t>
            </a:r>
            <a:r>
              <a:rPr lang="en-CA" baseline="30000" dirty="0"/>
              <a:t>rd</a:t>
            </a:r>
            <a:r>
              <a:rPr lang="en-CA" dirty="0"/>
              <a:t> centile</a:t>
            </a:r>
          </a:p>
          <a:p>
            <a:pPr lvl="1"/>
            <a:r>
              <a:rPr lang="en-CA" dirty="0"/>
              <a:t>Disproportional	– HC &lt; 3SD,  length +/- weight &gt; 3</a:t>
            </a:r>
            <a:r>
              <a:rPr lang="en-CA" baseline="30000" dirty="0"/>
              <a:t>rd</a:t>
            </a:r>
            <a:r>
              <a:rPr lang="en-CA" dirty="0"/>
              <a:t> centile.</a:t>
            </a:r>
          </a:p>
        </p:txBody>
      </p:sp>
      <p:sp>
        <p:nvSpPr>
          <p:cNvPr id="6" name="TextBox 5">
            <a:extLst>
              <a:ext uri="{FF2B5EF4-FFF2-40B4-BE49-F238E27FC236}">
                <a16:creationId xmlns:a16="http://schemas.microsoft.com/office/drawing/2014/main" id="{455AB05B-0E75-4564-B3F9-F51FB3DF4CEB}"/>
              </a:ext>
            </a:extLst>
          </p:cNvPr>
          <p:cNvSpPr txBox="1"/>
          <p:nvPr/>
        </p:nvSpPr>
        <p:spPr>
          <a:xfrm>
            <a:off x="4307339" y="6176431"/>
            <a:ext cx="4690323" cy="584775"/>
          </a:xfrm>
          <a:prstGeom prst="rect">
            <a:avLst/>
          </a:prstGeom>
          <a:noFill/>
        </p:spPr>
        <p:txBody>
          <a:bodyPr wrap="none" rtlCol="0">
            <a:spAutoFit/>
          </a:bodyPr>
          <a:lstStyle/>
          <a:p>
            <a:r>
              <a:rPr lang="en-CA" sz="1600" dirty="0"/>
              <a:t>Von der Hagen. </a:t>
            </a:r>
            <a:r>
              <a:rPr lang="en-CA" sz="1600" i="1" dirty="0"/>
              <a:t>Dev Med Child Neurol. </a:t>
            </a:r>
            <a:r>
              <a:rPr lang="en-CA" sz="1600" dirty="0"/>
              <a:t>2014;56(8):732</a:t>
            </a:r>
          </a:p>
          <a:p>
            <a:r>
              <a:rPr lang="en-CA" sz="1600" dirty="0"/>
              <a:t>(Good reference for diverse etiologies)</a:t>
            </a:r>
          </a:p>
        </p:txBody>
      </p:sp>
      <p:sp>
        <p:nvSpPr>
          <p:cNvPr id="4" name="Slide Number Placeholder 3">
            <a:extLst>
              <a:ext uri="{FF2B5EF4-FFF2-40B4-BE49-F238E27FC236}">
                <a16:creationId xmlns:a16="http://schemas.microsoft.com/office/drawing/2014/main" id="{B5E94716-8ED2-44DC-855D-FCBE36CA5950}"/>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948570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white-redline</Template>
  <TotalTime>2205</TotalTime>
  <Words>6267</Words>
  <Application>Microsoft Office PowerPoint</Application>
  <PresentationFormat>On-screen Show (4:3)</PresentationFormat>
  <Paragraphs>697</Paragraphs>
  <Slides>47</Slides>
  <Notes>19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Comic Sans MS</vt:lpstr>
      <vt:lpstr>Times New Roman</vt:lpstr>
      <vt:lpstr>Office Theme</vt:lpstr>
      <vt:lpstr>The ‘cephalies’: macro-  and  micro- (macren-  and micren-)</vt:lpstr>
      <vt:lpstr>PowerPoint Presentation</vt:lpstr>
      <vt:lpstr>The size issue</vt:lpstr>
      <vt:lpstr>Microcephaly</vt:lpstr>
      <vt:lpstr>PowerPoint Presentation</vt:lpstr>
      <vt:lpstr>Issues</vt:lpstr>
      <vt:lpstr>Microcephaly definitions: WHO (newborns)</vt:lpstr>
      <vt:lpstr>Microcephaly definitions and Dx:  WHO newborns</vt:lpstr>
      <vt:lpstr>Other classifications</vt:lpstr>
      <vt:lpstr>Causes of primary MC</vt:lpstr>
      <vt:lpstr>Causes of MC in 680 children</vt:lpstr>
      <vt:lpstr>Outcomes with microcephaly</vt:lpstr>
      <vt:lpstr>Microcephaly definition: SOGC,SMFM</vt:lpstr>
      <vt:lpstr>Microcephaly definition: SOGC,SMFM</vt:lpstr>
      <vt:lpstr>Prenatal Thresholds: Guibaud </vt:lpstr>
      <vt:lpstr>PowerPoint Presentation</vt:lpstr>
      <vt:lpstr>Investigation/Management: SOGC SOGC defines MC as &lt;3SD but does not say when referral should occur.</vt:lpstr>
      <vt:lpstr>Investigation:</vt:lpstr>
      <vt:lpstr>Diagnostic imaging tools: Guibaud</vt:lpstr>
      <vt:lpstr>Diagnostic imaging tools: Guibaud</vt:lpstr>
      <vt:lpstr>Some problems in diagnosis</vt:lpstr>
      <vt:lpstr>Accuracy of US screening for prenatal MC with Zika (review)</vt:lpstr>
      <vt:lpstr>Diagnostic dilemma</vt:lpstr>
      <vt:lpstr>Prenatal inter-site variation in HC measurements in perfect conditions</vt:lpstr>
      <vt:lpstr>Choice of chart affects diagnosis of MC.  51 fetuses referred with HC &lt; 5th centile (Had 84). </vt:lpstr>
      <vt:lpstr>SOON suggests using Hadlock 84  using head circumference for dating</vt:lpstr>
      <vt:lpstr>PowerPoint Presentation</vt:lpstr>
      <vt:lpstr>PowerPoint Presentation</vt:lpstr>
      <vt:lpstr>Does age estimated from Hadlock 84 HC match age determined from CRL?</vt:lpstr>
      <vt:lpstr>Does CRL age predict HC at different ages?</vt:lpstr>
      <vt:lpstr>Does how closely does H84 HC predicted age match true CRL age</vt:lpstr>
      <vt:lpstr>PowerPoint Presentation</vt:lpstr>
      <vt:lpstr>PowerPoint Presentation</vt:lpstr>
      <vt:lpstr>PowerPoint Presentation</vt:lpstr>
      <vt:lpstr>Chervenak vs Gelber tables for MC</vt:lpstr>
      <vt:lpstr>Hadlock 84 vs Chervenak 84, MSH pts</vt:lpstr>
      <vt:lpstr>Work flow in US lab</vt:lpstr>
      <vt:lpstr>Steps in routine US evaluation</vt:lpstr>
      <vt:lpstr>Microcephaly:  comments after presentation</vt:lpstr>
      <vt:lpstr>Microcephaly: clues when to suspect (detailed analysis of the 3cm and 10% age criteria)</vt:lpstr>
      <vt:lpstr>Macrocephaly</vt:lpstr>
      <vt:lpstr>Macrocephaly</vt:lpstr>
      <vt:lpstr>Etiology of large head: children</vt:lpstr>
      <vt:lpstr>Macrocephaly:   +2SD Hadlock 84 and Chervenak 84</vt:lpstr>
      <vt:lpstr>Steps in routine US evaluation</vt:lpstr>
      <vt:lpstr>Macrocephaly/Megalencephaly</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‘cephalies’: micro and macro</dc:title>
  <dc:creator>Ants Toi</dc:creator>
  <cp:lastModifiedBy>Ants Toi</cp:lastModifiedBy>
  <cp:revision>310</cp:revision>
  <cp:lastPrinted>2019-11-11T23:33:08Z</cp:lastPrinted>
  <dcterms:created xsi:type="dcterms:W3CDTF">2019-07-27T21:12:47Z</dcterms:created>
  <dcterms:modified xsi:type="dcterms:W3CDTF">2019-11-19T01:09:33Z</dcterms:modified>
</cp:coreProperties>
</file>