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41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0041-113C-6546-8CE7-12E7FE33474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AE09-0B5A-8046-A683-648BE722F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AE09-0B5A-8046-A683-648BE722F5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AE09-0B5A-8046-A683-648BE722F5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MPE (mean % error) = 100 x ((EFW </a:t>
            </a:r>
            <a:r>
              <a:rPr lang="mr-IN" sz="1200" dirty="0" smtClean="0"/>
              <a:t>–</a:t>
            </a:r>
            <a:r>
              <a:rPr lang="en-US" sz="1200" dirty="0" smtClean="0"/>
              <a:t> BW)/BW)= systematic error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SDs of MPE and AE (measure of variation of prediction error &amp; reflect precision of formula in calculating EFW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Ordinary straight line distance between 2 points in Euclidean space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Accuracy assessed</a:t>
            </a:r>
            <a:r>
              <a:rPr lang="en-US" baseline="0" dirty="0" smtClean="0"/>
              <a:t> by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Mean % error (MPE) = 100 x ((EFW </a:t>
            </a:r>
            <a:r>
              <a:rPr lang="mr-IN" sz="1600" dirty="0" smtClean="0"/>
              <a:t>–</a:t>
            </a:r>
            <a:r>
              <a:rPr lang="en-US" sz="1600" dirty="0" smtClean="0"/>
              <a:t> BW)/BW (systematic error)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Absolute mean error (AE) = absolute value of deviation of EFW from actual BW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SDs of MPE and AE (precision)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Proportion of pregnancies with AE &lt;/- 10%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Euclidean distance  (√(MPE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+ MPE SD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Accuracy evaluated in BW &lt; 2500g and &gt;4000g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8F03-7BC3-9D42-9A43-7E0E9CE1F0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61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AE09-0B5A-8046-A683-648BE722F5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significant</a:t>
            </a:r>
            <a:r>
              <a:rPr lang="en-US" baseline="0" dirty="0" smtClean="0"/>
              <a:t> linear association between BW and EFW derived by measurement of HC, AC and FL (r=0.959; p &lt;0.0001)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accurate model Hadlock et al. (HC, AC and FL +/- BPD) based on 276 patients from 1985!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 babies: Hadlock </a:t>
            </a:r>
            <a:r>
              <a:rPr lang="en-US" i="1" dirty="0" smtClean="0"/>
              <a:t>et al.  </a:t>
            </a:r>
            <a:r>
              <a:rPr lang="en-US" dirty="0" smtClean="0"/>
              <a:t>BPD, AC and FL &gt; HC, AC and FL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8F03-7BC3-9D42-9A43-7E0E9CE1F0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371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AE09-0B5A-8046-A683-648BE722F5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41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78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3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84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28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9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2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25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8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53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BA40-E531-1542-83B3-D4FFD0CF247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3E00-59FF-3C40-83ED-E8DB20A17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40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0768" y="2130425"/>
            <a:ext cx="9606773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SOON fetal </a:t>
            </a:r>
            <a:r>
              <a:rPr lang="en-US" sz="3600" dirty="0"/>
              <a:t>g</a:t>
            </a:r>
            <a:r>
              <a:rPr lang="en-US" sz="3600" dirty="0" smtClean="0"/>
              <a:t>rowth </a:t>
            </a:r>
            <a:r>
              <a:rPr lang="en-US" sz="3600" dirty="0"/>
              <a:t>c</a:t>
            </a:r>
            <a:r>
              <a:rPr lang="en-US" sz="3600" dirty="0" smtClean="0"/>
              <a:t>onsensus </a:t>
            </a:r>
            <a:r>
              <a:rPr lang="en-US" sz="3600" dirty="0"/>
              <a:t>m</a:t>
            </a:r>
            <a:r>
              <a:rPr lang="en-US" sz="3600" dirty="0" smtClean="0"/>
              <a:t>eeting:</a:t>
            </a:r>
            <a:br>
              <a:rPr lang="en-US" sz="3600" dirty="0" smtClean="0"/>
            </a:br>
            <a:r>
              <a:rPr lang="en-US" sz="3600" dirty="0" smtClean="0"/>
              <a:t>Fetal growth models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868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169" b="24366"/>
          <a:stretch/>
        </p:blipFill>
        <p:spPr>
          <a:xfrm>
            <a:off x="159149" y="3109911"/>
            <a:ext cx="8388749" cy="2350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44" y="1167926"/>
            <a:ext cx="4558838" cy="20561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9149" y="5194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Fetal biometry by 2D sonography</a:t>
            </a:r>
            <a:endParaRPr lang="en-US" sz="36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179514" y="1167926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ea typeface="MS PGothic" charset="-128"/>
              </a:rPr>
              <a:t>AC alone</a:t>
            </a:r>
          </a:p>
          <a:p>
            <a:r>
              <a:rPr lang="en-GB" altLang="en-US" sz="2400" dirty="0" smtClean="0">
                <a:ea typeface="MS PGothic" charset="-128"/>
              </a:rPr>
              <a:t>AC, HC</a:t>
            </a:r>
          </a:p>
          <a:p>
            <a:r>
              <a:rPr lang="en-GB" altLang="en-US" sz="2400" dirty="0" smtClean="0">
                <a:ea typeface="MS PGothic" charset="-128"/>
              </a:rPr>
              <a:t>AC, HC, F</a:t>
            </a:r>
          </a:p>
          <a:p>
            <a:r>
              <a:rPr lang="en-GB" altLang="en-US" sz="2400" dirty="0" smtClean="0">
                <a:ea typeface="MS PGothic" charset="-128"/>
              </a:rPr>
              <a:t>AC, HC, FL, BPD</a:t>
            </a:r>
            <a:endParaRPr lang="en-GB" altLang="en-US" sz="2400" dirty="0">
              <a:ea typeface="MS PGothic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636" y="5378937"/>
            <a:ext cx="2572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Head circumference (HC)</a:t>
            </a:r>
          </a:p>
          <a:p>
            <a:pPr algn="ctr"/>
            <a:r>
              <a:rPr lang="en-US" dirty="0" smtClean="0"/>
              <a:t>Biparietal diameter (BPD)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87101" y="5328157"/>
            <a:ext cx="20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Abdominal circumference (AC)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9688" y="5432977"/>
            <a:ext cx="206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Femur length (FL)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0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r="1899" b="17228"/>
          <a:stretch/>
        </p:blipFill>
        <p:spPr>
          <a:xfrm>
            <a:off x="76199" y="130440"/>
            <a:ext cx="5436549" cy="157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303" y="2064569"/>
            <a:ext cx="39929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Development of new formula for EFW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5163 pregnancies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Fetal </a:t>
            </a:r>
            <a:r>
              <a:rPr lang="en-US" sz="2400" dirty="0"/>
              <a:t>biometry </a:t>
            </a:r>
            <a:r>
              <a:rPr lang="en-US" sz="2400" dirty="0" smtClean="0"/>
              <a:t>at </a:t>
            </a:r>
            <a:r>
              <a:rPr lang="en-US" sz="2400" dirty="0"/>
              <a:t>22 – 43 weeks’ gestation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ithin 2 days of delivery </a:t>
            </a:r>
          </a:p>
          <a:p>
            <a:endParaRPr lang="en-US" sz="2400" dirty="0" smtClean="0"/>
          </a:p>
          <a:p>
            <a:r>
              <a:rPr lang="en-US" sz="2800" dirty="0" smtClean="0"/>
              <a:t>Evaluate accuracy of  70 formulae  (45 studies)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10207" y="1910532"/>
            <a:ext cx="4463537" cy="3970616"/>
            <a:chOff x="4718016" y="351260"/>
            <a:chExt cx="4601241" cy="46106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8166" b="25000"/>
            <a:stretch/>
          </p:blipFill>
          <p:spPr>
            <a:xfrm>
              <a:off x="4718016" y="351260"/>
              <a:ext cx="4064548" cy="42961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-1" t="64321" r="-3959"/>
            <a:stretch/>
          </p:blipFill>
          <p:spPr>
            <a:xfrm>
              <a:off x="4718016" y="2918155"/>
              <a:ext cx="4601241" cy="2043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620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35" y="1725204"/>
            <a:ext cx="8066448" cy="1477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5" y="3203027"/>
            <a:ext cx="8066448" cy="3078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5934"/>
          <a:stretch/>
        </p:blipFill>
        <p:spPr>
          <a:xfrm>
            <a:off x="547222" y="590366"/>
            <a:ext cx="7944841" cy="11403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2408" y="3445042"/>
            <a:ext cx="3648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408" y="1976245"/>
            <a:ext cx="3648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721" y="4853870"/>
            <a:ext cx="3648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6142" y="540612"/>
            <a:ext cx="7110139" cy="101566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Most accurate model incorporates 3 parameters (head, AC and FL)</a:t>
            </a:r>
          </a:p>
          <a:p>
            <a:pPr algn="ctr"/>
            <a:r>
              <a:rPr lang="en-US" sz="2000" dirty="0" smtClean="0"/>
              <a:t>Large variation in accuracy</a:t>
            </a:r>
            <a:r>
              <a:rPr lang="en-US" sz="2000" dirty="0" smtClean="0">
                <a:sym typeface="Wingdings"/>
              </a:rPr>
              <a:t> Need for standardization</a:t>
            </a:r>
          </a:p>
          <a:p>
            <a:pPr algn="ctr"/>
            <a:r>
              <a:rPr lang="en-US" sz="2000" b="1" dirty="0" smtClean="0"/>
              <a:t>Most accurate model Hadlock </a:t>
            </a:r>
            <a:r>
              <a:rPr lang="en-US" sz="2000" b="1" i="1" dirty="0" smtClean="0"/>
              <a:t>et al. </a:t>
            </a:r>
            <a:r>
              <a:rPr lang="en-US" sz="2000" b="1" dirty="0" smtClean="0"/>
              <a:t>(HC, AC and FL)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604" y="6306474"/>
            <a:ext cx="7814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MPE= mean % error; AE= absolute % error; SD= standard deviation;  ED= Euclidean distance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611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6" y="1612428"/>
            <a:ext cx="5120530" cy="499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950" y="3080276"/>
            <a:ext cx="4572605" cy="1621196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6950" y="405299"/>
            <a:ext cx="6122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Most accurate model Hadlock </a:t>
            </a:r>
            <a:r>
              <a:rPr lang="en-US" b="1" i="1" dirty="0" smtClean="0"/>
              <a:t>et al. </a:t>
            </a:r>
            <a:r>
              <a:rPr lang="en-US" b="1" dirty="0" smtClean="0"/>
              <a:t>(HC, AC and FL +/- BPD) </a:t>
            </a:r>
          </a:p>
          <a:p>
            <a:pPr lvl="1"/>
            <a:r>
              <a:rPr lang="en-US" b="1" dirty="0" smtClean="0"/>
              <a:t>EFW within 10% of BW in 80% of cases</a:t>
            </a:r>
          </a:p>
          <a:p>
            <a:r>
              <a:rPr lang="en-US" b="1" dirty="0"/>
              <a:t> </a:t>
            </a:r>
            <a:r>
              <a:rPr lang="en-US" b="1" dirty="0" smtClean="0"/>
              <a:t>	BW &lt;2500g: </a:t>
            </a:r>
            <a:r>
              <a:rPr lang="en-US" dirty="0" smtClean="0"/>
              <a:t>EFW within 10% of BW in 73% of small babies</a:t>
            </a:r>
          </a:p>
          <a:p>
            <a:r>
              <a:rPr lang="en-US" b="1" dirty="0" smtClean="0"/>
              <a:t>	BW ≥4000g: </a:t>
            </a:r>
            <a:r>
              <a:rPr lang="en-US" dirty="0" smtClean="0"/>
              <a:t>EFW within 10% of BW in 76% of large babies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3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Fetal growth model for SOON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332"/>
            <a:ext cx="9144000" cy="2570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3" y="1417638"/>
            <a:ext cx="7944842" cy="223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328" y="3118530"/>
            <a:ext cx="3784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9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362</Words>
  <Application>Microsoft Office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SOON fetal growth consensus meeting: Fetal growth models  </vt:lpstr>
      <vt:lpstr>Fetal biometry by 2D sonography</vt:lpstr>
      <vt:lpstr>Slide 3</vt:lpstr>
      <vt:lpstr>Slide 4</vt:lpstr>
      <vt:lpstr>Slide 5</vt:lpstr>
      <vt:lpstr>Conclusion: Fetal growth model for SOON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SOON fetal growth consensus meeting: Fetal growth models</dc:title>
  <dc:creator>Nimrah A</dc:creator>
  <cp:lastModifiedBy>Melamed</cp:lastModifiedBy>
  <cp:revision>2</cp:revision>
  <dcterms:created xsi:type="dcterms:W3CDTF">2019-05-06T22:29:22Z</dcterms:created>
  <dcterms:modified xsi:type="dcterms:W3CDTF">2019-05-17T22:16:39Z</dcterms:modified>
</cp:coreProperties>
</file>